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1.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2.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3.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4.xml" ContentType="application/vnd.openxmlformats-officedocument.themeOverr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5.xml" ContentType="application/vnd.openxmlformats-officedocument.themeOverr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6.xml" ContentType="application/vnd.openxmlformats-officedocument.themeOverr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7.xml" ContentType="application/vnd.openxmlformats-officedocument.themeOverr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18.xml" ContentType="application/vnd.openxmlformats-officedocument.themeOverr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19.xml" ContentType="application/vnd.openxmlformats-officedocument.themeOverr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20.xml" ContentType="application/vnd.openxmlformats-officedocument.themeOverr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21.xml" ContentType="application/vnd.openxmlformats-officedocument.themeOverr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22.xml" ContentType="application/vnd.openxmlformats-officedocument.themeOverr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23.xml" ContentType="application/vnd.openxmlformats-officedocument.themeOverr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24.xml" ContentType="application/vnd.openxmlformats-officedocument.themeOverr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25.xml" ContentType="application/vnd.openxmlformats-officedocument.themeOverr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26.xml" ContentType="application/vnd.openxmlformats-officedocument.themeOverr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27.xml" ContentType="application/vnd.openxmlformats-officedocument.themeOverr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28.xml" ContentType="application/vnd.openxmlformats-officedocument.themeOverr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heme/themeOverride29.xml" ContentType="application/vnd.openxmlformats-officedocument.themeOverr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heme/themeOverride30.xml" ContentType="application/vnd.openxmlformats-officedocument.themeOverr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heme/themeOverride31.xml" ContentType="application/vnd.openxmlformats-officedocument.themeOverr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heme/themeOverride32.xml" ContentType="application/vnd.openxmlformats-officedocument.themeOverr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heme/themeOverride33.xml" ContentType="application/vnd.openxmlformats-officedocument.themeOverr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heme/themeOverride34.xml" ContentType="application/vnd.openxmlformats-officedocument.themeOverr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heme/themeOverride35.xml" ContentType="application/vnd.openxmlformats-officedocument.themeOverr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heme/themeOverride36.xml" ContentType="application/vnd.openxmlformats-officedocument.themeOverr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heme/themeOverride37.xml" ContentType="application/vnd.openxmlformats-officedocument.themeOverr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heme/themeOverride38.xml" ContentType="application/vnd.openxmlformats-officedocument.themeOverr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heme/themeOverride39.xml" ContentType="application/vnd.openxmlformats-officedocument.themeOverr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heme/themeOverride40.xml" ContentType="application/vnd.openxmlformats-officedocument.themeOverr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heme/themeOverride41.xml" ContentType="application/vnd.openxmlformats-officedocument.themeOverr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heme/themeOverride42.xml" ContentType="application/vnd.openxmlformats-officedocument.themeOverr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heme/themeOverride43.xml" ContentType="application/vnd.openxmlformats-officedocument.themeOverr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heme/themeOverride44.xml" ContentType="application/vnd.openxmlformats-officedocument.themeOverr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heme/themeOverride45.xml" ContentType="application/vnd.openxmlformats-officedocument.themeOverr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heme/themeOverride46.xml" ContentType="application/vnd.openxmlformats-officedocument.themeOverr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heme/themeOverride47.xml" ContentType="application/vnd.openxmlformats-officedocument.themeOverr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heme/themeOverride48.xml" ContentType="application/vnd.openxmlformats-officedocument.themeOverr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heme/themeOverride49.xml" ContentType="application/vnd.openxmlformats-officedocument.themeOverr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heme/themeOverride50.xml" ContentType="application/vnd.openxmlformats-officedocument.themeOverr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heme/themeOverride51.xml" ContentType="application/vnd.openxmlformats-officedocument.themeOverr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theme/themeOverride52.xml" ContentType="application/vnd.openxmlformats-officedocument.themeOverr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heme/themeOverride53.xml" ContentType="application/vnd.openxmlformats-officedocument.themeOverr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theme/themeOverride54.xml" ContentType="application/vnd.openxmlformats-officedocument.themeOverrid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heme/themeOverride55.xml" ContentType="application/vnd.openxmlformats-officedocument.themeOverr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heme/themeOverride56.xml" ContentType="application/vnd.openxmlformats-officedocument.themeOverr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theme/themeOverride57.xml" ContentType="application/vnd.openxmlformats-officedocument.themeOverrid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heme/themeOverride58.xml" ContentType="application/vnd.openxmlformats-officedocument.themeOverr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heme/themeOverride59.xml" ContentType="application/vnd.openxmlformats-officedocument.themeOverr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heme/themeOverride60.xml" ContentType="application/vnd.openxmlformats-officedocument.themeOverr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heme/themeOverride61.xml" ContentType="application/vnd.openxmlformats-officedocument.themeOverr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heme/themeOverride62.xml" ContentType="application/vnd.openxmlformats-officedocument.themeOverr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heme/themeOverride63.xml" ContentType="application/vnd.openxmlformats-officedocument.themeOverr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heme/themeOverride64.xml" ContentType="application/vnd.openxmlformats-officedocument.themeOverr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heme/themeOverride65.xml" ContentType="application/vnd.openxmlformats-officedocument.themeOverr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theme/themeOverride66.xml" ContentType="application/vnd.openxmlformats-officedocument.themeOverrid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heme/themeOverride67.xml" ContentType="application/vnd.openxmlformats-officedocument.themeOverr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heme/themeOverride68.xml" ContentType="application/vnd.openxmlformats-officedocument.themeOverr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heme/themeOverride69.xml" ContentType="application/vnd.openxmlformats-officedocument.themeOverr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theme/themeOverride70.xml" ContentType="application/vnd.openxmlformats-officedocument.themeOverrid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heme/themeOverride7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6"/>
  </p:notesMasterIdLst>
  <p:sldIdLst>
    <p:sldId id="256" r:id="rId2"/>
    <p:sldId id="257" r:id="rId3"/>
    <p:sldId id="362" r:id="rId4"/>
    <p:sldId id="363" r:id="rId5"/>
    <p:sldId id="361" r:id="rId6"/>
    <p:sldId id="259" r:id="rId7"/>
    <p:sldId id="258" r:id="rId8"/>
    <p:sldId id="264" r:id="rId9"/>
    <p:sldId id="269" r:id="rId10"/>
    <p:sldId id="266" r:id="rId11"/>
    <p:sldId id="265" r:id="rId12"/>
    <p:sldId id="260" r:id="rId13"/>
    <p:sldId id="261" r:id="rId14"/>
    <p:sldId id="262" r:id="rId15"/>
    <p:sldId id="277" r:id="rId16"/>
    <p:sldId id="278" r:id="rId17"/>
    <p:sldId id="279" r:id="rId18"/>
    <p:sldId id="270" r:id="rId19"/>
    <p:sldId id="271" r:id="rId20"/>
    <p:sldId id="275" r:id="rId21"/>
    <p:sldId id="347" r:id="rId22"/>
    <p:sldId id="355" r:id="rId23"/>
    <p:sldId id="273" r:id="rId24"/>
    <p:sldId id="263" r:id="rId25"/>
    <p:sldId id="272" r:id="rId26"/>
    <p:sldId id="268" r:id="rId27"/>
    <p:sldId id="274" r:id="rId28"/>
    <p:sldId id="276" r:id="rId29"/>
    <p:sldId id="280" r:id="rId30"/>
    <p:sldId id="282" r:id="rId31"/>
    <p:sldId id="281"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300" r:id="rId48"/>
    <p:sldId id="301" r:id="rId49"/>
    <p:sldId id="302" r:id="rId50"/>
    <p:sldId id="303" r:id="rId51"/>
    <p:sldId id="304" r:id="rId52"/>
    <p:sldId id="298" r:id="rId53"/>
    <p:sldId id="299" r:id="rId54"/>
    <p:sldId id="305" r:id="rId55"/>
    <p:sldId id="306" r:id="rId56"/>
    <p:sldId id="307" r:id="rId57"/>
    <p:sldId id="358" r:id="rId58"/>
    <p:sldId id="308" r:id="rId59"/>
    <p:sldId id="309" r:id="rId60"/>
    <p:sldId id="310" r:id="rId61"/>
    <p:sldId id="311" r:id="rId62"/>
    <p:sldId id="312" r:id="rId63"/>
    <p:sldId id="313" r:id="rId64"/>
    <p:sldId id="319" r:id="rId65"/>
    <p:sldId id="314" r:id="rId66"/>
    <p:sldId id="315" r:id="rId67"/>
    <p:sldId id="316" r:id="rId68"/>
    <p:sldId id="317" r:id="rId69"/>
    <p:sldId id="345" r:id="rId70"/>
    <p:sldId id="344" r:id="rId71"/>
    <p:sldId id="343" r:id="rId72"/>
    <p:sldId id="342" r:id="rId73"/>
    <p:sldId id="341" r:id="rId74"/>
    <p:sldId id="340" r:id="rId75"/>
    <p:sldId id="357" r:id="rId76"/>
    <p:sldId id="339" r:id="rId77"/>
    <p:sldId id="338" r:id="rId78"/>
    <p:sldId id="337" r:id="rId79"/>
    <p:sldId id="336" r:id="rId80"/>
    <p:sldId id="335" r:id="rId81"/>
    <p:sldId id="334" r:id="rId82"/>
    <p:sldId id="333" r:id="rId83"/>
    <p:sldId id="332" r:id="rId84"/>
    <p:sldId id="331" r:id="rId85"/>
    <p:sldId id="360" r:id="rId86"/>
    <p:sldId id="330" r:id="rId87"/>
    <p:sldId id="329" r:id="rId88"/>
    <p:sldId id="328" r:id="rId89"/>
    <p:sldId id="327" r:id="rId90"/>
    <p:sldId id="326" r:id="rId91"/>
    <p:sldId id="325" r:id="rId92"/>
    <p:sldId id="324" r:id="rId93"/>
    <p:sldId id="323" r:id="rId94"/>
    <p:sldId id="346" r:id="rId95"/>
    <p:sldId id="322" r:id="rId96"/>
    <p:sldId id="321" r:id="rId97"/>
    <p:sldId id="320" r:id="rId98"/>
    <p:sldId id="359" r:id="rId99"/>
    <p:sldId id="350" r:id="rId100"/>
    <p:sldId id="348" r:id="rId101"/>
    <p:sldId id="349" r:id="rId102"/>
    <p:sldId id="351" r:id="rId103"/>
    <p:sldId id="352" r:id="rId104"/>
    <p:sldId id="353" r:id="rId105"/>
  </p:sldIdLst>
  <p:sldSz cx="12192000" cy="6858000"/>
  <p:notesSz cx="6858000" cy="9144000"/>
  <p:defaultTextStyle>
    <a:defPPr>
      <a:defRPr lang="es-D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94650"/>
  </p:normalViewPr>
  <p:slideViewPr>
    <p:cSldViewPr snapToGrid="0" snapToObjects="1">
      <p:cViewPr varScale="1">
        <p:scale>
          <a:sx n="90" d="100"/>
          <a:sy n="90" d="100"/>
        </p:scale>
        <p:origin x="232" y="8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11.xml.rels><?xml version="1.0" encoding="UTF-8" standalone="yes"?>
<Relationships xmlns="http://schemas.openxmlformats.org/package/2006/relationships"><Relationship Id="rId3"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13.xml.rels><?xml version="1.0" encoding="UTF-8" standalone="yes"?>
<Relationships xmlns="http://schemas.openxmlformats.org/package/2006/relationships"><Relationship Id="rId3"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Users/robertoreynatejada/Documents/ARCHIVOS%20FUERA%20DEL%20ESCRITORIO/TABLAS%20FUNDAMENTALES%20PARA%20FASE%20FINAL/SEXO%20Y%20EDAD%20PROFESORES%20UASD%20DATO%20CENSAL.xlsx" TargetMode="Externa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27.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Users/robertoreynatejada/Documents/ARCHIVOS%20FUERA%20DEL%20ESCRITORIO/TABLAS%20FUNDAMENTALES%20PARA%20FASE%20FINAL/SEXO%20Y%20EDAD%20PROFESORES%20UASD%20DATO%20CENSAL.xlsx" TargetMode="External"/></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28.xm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29.xm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30.xml"/><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33.xml.rels><?xml version="1.0" encoding="UTF-8" standalone="yes"?>
<Relationships xmlns="http://schemas.openxmlformats.org/package/2006/relationships"><Relationship Id="rId3" Type="http://schemas.openxmlformats.org/officeDocument/2006/relationships/themeOverride" Target="../theme/themeOverride31.xml"/><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34.xml.rels><?xml version="1.0" encoding="UTF-8" standalone="yes"?>
<Relationships xmlns="http://schemas.openxmlformats.org/package/2006/relationships"><Relationship Id="rId3" Type="http://schemas.openxmlformats.org/officeDocument/2006/relationships/themeOverride" Target="../theme/themeOverride32.xml"/><Relationship Id="rId2" Type="http://schemas.microsoft.com/office/2011/relationships/chartColorStyle" Target="colors34.xml"/><Relationship Id="rId1" Type="http://schemas.microsoft.com/office/2011/relationships/chartStyle" Target="style34.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35.xml.rels><?xml version="1.0" encoding="UTF-8" standalone="yes"?>
<Relationships xmlns="http://schemas.openxmlformats.org/package/2006/relationships"><Relationship Id="rId3"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themeOverride" Target="../theme/themeOverride33.xml"/><Relationship Id="rId2" Type="http://schemas.microsoft.com/office/2011/relationships/chartColorStyle" Target="colors36.xml"/><Relationship Id="rId1" Type="http://schemas.microsoft.com/office/2011/relationships/chartStyle" Target="style36.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37.xml.rels><?xml version="1.0" encoding="UTF-8" standalone="yes"?>
<Relationships xmlns="http://schemas.openxmlformats.org/package/2006/relationships"><Relationship Id="rId3" Type="http://schemas.openxmlformats.org/officeDocument/2006/relationships/themeOverride" Target="../theme/themeOverride34.xml"/><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38.xml.rels><?xml version="1.0" encoding="UTF-8" standalone="yes"?>
<Relationships xmlns="http://schemas.openxmlformats.org/package/2006/relationships"><Relationship Id="rId3" Type="http://schemas.openxmlformats.org/officeDocument/2006/relationships/themeOverride" Target="../theme/themeOverride35.xml"/><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39.xml.rels><?xml version="1.0" encoding="UTF-8" standalone="yes"?>
<Relationships xmlns="http://schemas.openxmlformats.org/package/2006/relationships"><Relationship Id="rId3" Type="http://schemas.openxmlformats.org/officeDocument/2006/relationships/themeOverride" Target="../theme/themeOverride36.xml"/><Relationship Id="rId2" Type="http://schemas.microsoft.com/office/2011/relationships/chartColorStyle" Target="colors39.xml"/><Relationship Id="rId1" Type="http://schemas.microsoft.com/office/2011/relationships/chartStyle" Target="style39.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40.xml.rels><?xml version="1.0" encoding="UTF-8" standalone="yes"?>
<Relationships xmlns="http://schemas.openxmlformats.org/package/2006/relationships"><Relationship Id="rId3" Type="http://schemas.openxmlformats.org/officeDocument/2006/relationships/themeOverride" Target="../theme/themeOverride37.xml"/><Relationship Id="rId2" Type="http://schemas.microsoft.com/office/2011/relationships/chartColorStyle" Target="colors40.xml"/><Relationship Id="rId1" Type="http://schemas.microsoft.com/office/2011/relationships/chartStyle" Target="style40.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41.xml.rels><?xml version="1.0" encoding="UTF-8" standalone="yes"?>
<Relationships xmlns="http://schemas.openxmlformats.org/package/2006/relationships"><Relationship Id="rId3" Type="http://schemas.openxmlformats.org/officeDocument/2006/relationships/themeOverride" Target="../theme/themeOverride38.xml"/><Relationship Id="rId2" Type="http://schemas.microsoft.com/office/2011/relationships/chartColorStyle" Target="colors41.xml"/><Relationship Id="rId1" Type="http://schemas.microsoft.com/office/2011/relationships/chartStyle" Target="style41.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42.xml.rels><?xml version="1.0" encoding="UTF-8" standalone="yes"?>
<Relationships xmlns="http://schemas.openxmlformats.org/package/2006/relationships"><Relationship Id="rId3" Type="http://schemas.openxmlformats.org/officeDocument/2006/relationships/themeOverride" Target="../theme/themeOverride39.xml"/><Relationship Id="rId2" Type="http://schemas.microsoft.com/office/2011/relationships/chartColorStyle" Target="colors42.xml"/><Relationship Id="rId1" Type="http://schemas.microsoft.com/office/2011/relationships/chartStyle" Target="style42.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43.xml.rels><?xml version="1.0" encoding="UTF-8" standalone="yes"?>
<Relationships xmlns="http://schemas.openxmlformats.org/package/2006/relationships"><Relationship Id="rId3" Type="http://schemas.openxmlformats.org/officeDocument/2006/relationships/themeOverride" Target="../theme/themeOverride40.xml"/><Relationship Id="rId2" Type="http://schemas.microsoft.com/office/2011/relationships/chartColorStyle" Target="colors43.xml"/><Relationship Id="rId1" Type="http://schemas.microsoft.com/office/2011/relationships/chartStyle" Target="style43.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44.xml.rels><?xml version="1.0" encoding="UTF-8" standalone="yes"?>
<Relationships xmlns="http://schemas.openxmlformats.org/package/2006/relationships"><Relationship Id="rId3" Type="http://schemas.openxmlformats.org/officeDocument/2006/relationships/themeOverride" Target="../theme/themeOverride41.xml"/><Relationship Id="rId2" Type="http://schemas.microsoft.com/office/2011/relationships/chartColorStyle" Target="colors44.xml"/><Relationship Id="rId1" Type="http://schemas.microsoft.com/office/2011/relationships/chartStyle" Target="style44.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45.xml.rels><?xml version="1.0" encoding="UTF-8" standalone="yes"?>
<Relationships xmlns="http://schemas.openxmlformats.org/package/2006/relationships"><Relationship Id="rId3" Type="http://schemas.openxmlformats.org/officeDocument/2006/relationships/themeOverride" Target="../theme/themeOverride42.xml"/><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46.xml.rels><?xml version="1.0" encoding="UTF-8" standalone="yes"?>
<Relationships xmlns="http://schemas.openxmlformats.org/package/2006/relationships"><Relationship Id="rId3" Type="http://schemas.openxmlformats.org/officeDocument/2006/relationships/themeOverride" Target="../theme/themeOverride43.xml"/><Relationship Id="rId2" Type="http://schemas.microsoft.com/office/2011/relationships/chartColorStyle" Target="colors46.xml"/><Relationship Id="rId1" Type="http://schemas.microsoft.com/office/2011/relationships/chartStyle" Target="style46.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47.xml.rels><?xml version="1.0" encoding="UTF-8" standalone="yes"?>
<Relationships xmlns="http://schemas.openxmlformats.org/package/2006/relationships"><Relationship Id="rId3" Type="http://schemas.openxmlformats.org/officeDocument/2006/relationships/themeOverride" Target="../theme/themeOverride44.xml"/><Relationship Id="rId2" Type="http://schemas.microsoft.com/office/2011/relationships/chartColorStyle" Target="colors47.xml"/><Relationship Id="rId1" Type="http://schemas.microsoft.com/office/2011/relationships/chartStyle" Target="style47.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48.xml.rels><?xml version="1.0" encoding="UTF-8" standalone="yes"?>
<Relationships xmlns="http://schemas.openxmlformats.org/package/2006/relationships"><Relationship Id="rId3" Type="http://schemas.openxmlformats.org/officeDocument/2006/relationships/themeOverride" Target="../theme/themeOverride45.xml"/><Relationship Id="rId2" Type="http://schemas.microsoft.com/office/2011/relationships/chartColorStyle" Target="colors48.xml"/><Relationship Id="rId1" Type="http://schemas.microsoft.com/office/2011/relationships/chartStyle" Target="style48.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49.xml.rels><?xml version="1.0" encoding="UTF-8" standalone="yes"?>
<Relationships xmlns="http://schemas.openxmlformats.org/package/2006/relationships"><Relationship Id="rId3" Type="http://schemas.openxmlformats.org/officeDocument/2006/relationships/themeOverride" Target="../theme/themeOverride46.xml"/><Relationship Id="rId2" Type="http://schemas.microsoft.com/office/2011/relationships/chartColorStyle" Target="colors49.xml"/><Relationship Id="rId1" Type="http://schemas.microsoft.com/office/2011/relationships/chartStyle" Target="style49.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50.xml.rels><?xml version="1.0" encoding="UTF-8" standalone="yes"?>
<Relationships xmlns="http://schemas.openxmlformats.org/package/2006/relationships"><Relationship Id="rId3" Type="http://schemas.openxmlformats.org/officeDocument/2006/relationships/themeOverride" Target="../theme/themeOverride47.xml"/><Relationship Id="rId2" Type="http://schemas.microsoft.com/office/2011/relationships/chartColorStyle" Target="colors50.xml"/><Relationship Id="rId1" Type="http://schemas.microsoft.com/office/2011/relationships/chartStyle" Target="style50.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51.xml.rels><?xml version="1.0" encoding="UTF-8" standalone="yes"?>
<Relationships xmlns="http://schemas.openxmlformats.org/package/2006/relationships"><Relationship Id="rId3" Type="http://schemas.openxmlformats.org/officeDocument/2006/relationships/themeOverride" Target="../theme/themeOverride48.xml"/><Relationship Id="rId2" Type="http://schemas.microsoft.com/office/2011/relationships/chartColorStyle" Target="colors51.xml"/><Relationship Id="rId1" Type="http://schemas.microsoft.com/office/2011/relationships/chartStyle" Target="style51.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52.xml.rels><?xml version="1.0" encoding="UTF-8" standalone="yes"?>
<Relationships xmlns="http://schemas.openxmlformats.org/package/2006/relationships"><Relationship Id="rId3" Type="http://schemas.openxmlformats.org/officeDocument/2006/relationships/themeOverride" Target="../theme/themeOverride49.xml"/><Relationship Id="rId2" Type="http://schemas.microsoft.com/office/2011/relationships/chartColorStyle" Target="colors52.xml"/><Relationship Id="rId1" Type="http://schemas.microsoft.com/office/2011/relationships/chartStyle" Target="style52.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53.xml.rels><?xml version="1.0" encoding="UTF-8" standalone="yes"?>
<Relationships xmlns="http://schemas.openxmlformats.org/package/2006/relationships"><Relationship Id="rId3" Type="http://schemas.openxmlformats.org/officeDocument/2006/relationships/themeOverride" Target="../theme/themeOverride50.xml"/><Relationship Id="rId2" Type="http://schemas.microsoft.com/office/2011/relationships/chartColorStyle" Target="colors53.xml"/><Relationship Id="rId1" Type="http://schemas.microsoft.com/office/2011/relationships/chartStyle" Target="style53.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54.xml.rels><?xml version="1.0" encoding="UTF-8" standalone="yes"?>
<Relationships xmlns="http://schemas.openxmlformats.org/package/2006/relationships"><Relationship Id="rId3" Type="http://schemas.openxmlformats.org/officeDocument/2006/relationships/themeOverride" Target="../theme/themeOverride51.xml"/><Relationship Id="rId2" Type="http://schemas.microsoft.com/office/2011/relationships/chartColorStyle" Target="colors54.xml"/><Relationship Id="rId1" Type="http://schemas.microsoft.com/office/2011/relationships/chartStyle" Target="style54.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55.xml.rels><?xml version="1.0" encoding="UTF-8" standalone="yes"?>
<Relationships xmlns="http://schemas.openxmlformats.org/package/2006/relationships"><Relationship Id="rId3" Type="http://schemas.openxmlformats.org/officeDocument/2006/relationships/themeOverride" Target="../theme/themeOverride52.xml"/><Relationship Id="rId2" Type="http://schemas.microsoft.com/office/2011/relationships/chartColorStyle" Target="colors55.xml"/><Relationship Id="rId1" Type="http://schemas.microsoft.com/office/2011/relationships/chartStyle" Target="style55.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56.xml.rels><?xml version="1.0" encoding="UTF-8" standalone="yes"?>
<Relationships xmlns="http://schemas.openxmlformats.org/package/2006/relationships"><Relationship Id="rId3" Type="http://schemas.openxmlformats.org/officeDocument/2006/relationships/themeOverride" Target="../theme/themeOverride53.xml"/><Relationship Id="rId2" Type="http://schemas.microsoft.com/office/2011/relationships/chartColorStyle" Target="colors56.xml"/><Relationship Id="rId1" Type="http://schemas.microsoft.com/office/2011/relationships/chartStyle" Target="style56.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57.xml.rels><?xml version="1.0" encoding="UTF-8" standalone="yes"?>
<Relationships xmlns="http://schemas.openxmlformats.org/package/2006/relationships"><Relationship Id="rId3" Type="http://schemas.openxmlformats.org/officeDocument/2006/relationships/themeOverride" Target="../theme/themeOverride54.xml"/><Relationship Id="rId2" Type="http://schemas.microsoft.com/office/2011/relationships/chartColorStyle" Target="colors57.xml"/><Relationship Id="rId1" Type="http://schemas.microsoft.com/office/2011/relationships/chartStyle" Target="style57.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58.xml.rels><?xml version="1.0" encoding="UTF-8" standalone="yes"?>
<Relationships xmlns="http://schemas.openxmlformats.org/package/2006/relationships"><Relationship Id="rId3" Type="http://schemas.openxmlformats.org/officeDocument/2006/relationships/themeOverride" Target="../theme/themeOverride55.xml"/><Relationship Id="rId2" Type="http://schemas.microsoft.com/office/2011/relationships/chartColorStyle" Target="colors58.xml"/><Relationship Id="rId1" Type="http://schemas.microsoft.com/office/2011/relationships/chartStyle" Target="style58.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59.xml.rels><?xml version="1.0" encoding="UTF-8" standalone="yes"?>
<Relationships xmlns="http://schemas.openxmlformats.org/package/2006/relationships"><Relationship Id="rId3" Type="http://schemas.openxmlformats.org/officeDocument/2006/relationships/themeOverride" Target="../theme/themeOverride56.xml"/><Relationship Id="rId2" Type="http://schemas.microsoft.com/office/2011/relationships/chartColorStyle" Target="colors59.xml"/><Relationship Id="rId1" Type="http://schemas.microsoft.com/office/2011/relationships/chartStyle" Target="style59.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60.xml.rels><?xml version="1.0" encoding="UTF-8" standalone="yes"?>
<Relationships xmlns="http://schemas.openxmlformats.org/package/2006/relationships"><Relationship Id="rId3" Type="http://schemas.openxmlformats.org/officeDocument/2006/relationships/themeOverride" Target="../theme/themeOverride57.xml"/><Relationship Id="rId2" Type="http://schemas.microsoft.com/office/2011/relationships/chartColorStyle" Target="colors60.xml"/><Relationship Id="rId1" Type="http://schemas.microsoft.com/office/2011/relationships/chartStyle" Target="style60.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61.xml.rels><?xml version="1.0" encoding="UTF-8" standalone="yes"?>
<Relationships xmlns="http://schemas.openxmlformats.org/package/2006/relationships"><Relationship Id="rId3" Type="http://schemas.openxmlformats.org/officeDocument/2006/relationships/themeOverride" Target="../theme/themeOverride58.xml"/><Relationship Id="rId2" Type="http://schemas.microsoft.com/office/2011/relationships/chartColorStyle" Target="colors61.xml"/><Relationship Id="rId1" Type="http://schemas.microsoft.com/office/2011/relationships/chartStyle" Target="style61.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62.xml.rels><?xml version="1.0" encoding="UTF-8" standalone="yes"?>
<Relationships xmlns="http://schemas.openxmlformats.org/package/2006/relationships"><Relationship Id="rId3" Type="http://schemas.openxmlformats.org/officeDocument/2006/relationships/themeOverride" Target="../theme/themeOverride59.xml"/><Relationship Id="rId2" Type="http://schemas.microsoft.com/office/2011/relationships/chartColorStyle" Target="colors62.xml"/><Relationship Id="rId1" Type="http://schemas.microsoft.com/office/2011/relationships/chartStyle" Target="style62.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63.xml.rels><?xml version="1.0" encoding="UTF-8" standalone="yes"?>
<Relationships xmlns="http://schemas.openxmlformats.org/package/2006/relationships"><Relationship Id="rId3" Type="http://schemas.openxmlformats.org/officeDocument/2006/relationships/themeOverride" Target="../theme/themeOverride60.xml"/><Relationship Id="rId2" Type="http://schemas.microsoft.com/office/2011/relationships/chartColorStyle" Target="colors63.xml"/><Relationship Id="rId1" Type="http://schemas.microsoft.com/office/2011/relationships/chartStyle" Target="style63.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64.xml.rels><?xml version="1.0" encoding="UTF-8" standalone="yes"?>
<Relationships xmlns="http://schemas.openxmlformats.org/package/2006/relationships"><Relationship Id="rId3" Type="http://schemas.openxmlformats.org/officeDocument/2006/relationships/themeOverride" Target="../theme/themeOverride61.xml"/><Relationship Id="rId2" Type="http://schemas.microsoft.com/office/2011/relationships/chartColorStyle" Target="colors64.xml"/><Relationship Id="rId1" Type="http://schemas.microsoft.com/office/2011/relationships/chartStyle" Target="style64.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65.xml.rels><?xml version="1.0" encoding="UTF-8" standalone="yes"?>
<Relationships xmlns="http://schemas.openxmlformats.org/package/2006/relationships"><Relationship Id="rId3" Type="http://schemas.openxmlformats.org/officeDocument/2006/relationships/themeOverride" Target="../theme/themeOverride62.xml"/><Relationship Id="rId2" Type="http://schemas.microsoft.com/office/2011/relationships/chartColorStyle" Target="colors65.xml"/><Relationship Id="rId1" Type="http://schemas.microsoft.com/office/2011/relationships/chartStyle" Target="style65.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66.xml.rels><?xml version="1.0" encoding="UTF-8" standalone="yes"?>
<Relationships xmlns="http://schemas.openxmlformats.org/package/2006/relationships"><Relationship Id="rId3" Type="http://schemas.openxmlformats.org/officeDocument/2006/relationships/themeOverride" Target="../theme/themeOverride63.xml"/><Relationship Id="rId2" Type="http://schemas.microsoft.com/office/2011/relationships/chartColorStyle" Target="colors66.xml"/><Relationship Id="rId1" Type="http://schemas.microsoft.com/office/2011/relationships/chartStyle" Target="style66.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67.xml.rels><?xml version="1.0" encoding="UTF-8" standalone="yes"?>
<Relationships xmlns="http://schemas.openxmlformats.org/package/2006/relationships"><Relationship Id="rId3" Type="http://schemas.openxmlformats.org/officeDocument/2006/relationships/themeOverride" Target="../theme/themeOverride64.xml"/><Relationship Id="rId2" Type="http://schemas.microsoft.com/office/2011/relationships/chartColorStyle" Target="colors67.xml"/><Relationship Id="rId1" Type="http://schemas.microsoft.com/office/2011/relationships/chartStyle" Target="style67.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68.xml.rels><?xml version="1.0" encoding="UTF-8" standalone="yes"?>
<Relationships xmlns="http://schemas.openxmlformats.org/package/2006/relationships"><Relationship Id="rId3" Type="http://schemas.openxmlformats.org/officeDocument/2006/relationships/themeOverride" Target="../theme/themeOverride65.xml"/><Relationship Id="rId2" Type="http://schemas.microsoft.com/office/2011/relationships/chartColorStyle" Target="colors68.xml"/><Relationship Id="rId1" Type="http://schemas.microsoft.com/office/2011/relationships/chartStyle" Target="style68.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69.xml.rels><?xml version="1.0" encoding="UTF-8" standalone="yes"?>
<Relationships xmlns="http://schemas.openxmlformats.org/package/2006/relationships"><Relationship Id="rId3" Type="http://schemas.openxmlformats.org/officeDocument/2006/relationships/themeOverride" Target="../theme/themeOverride66.xml"/><Relationship Id="rId2" Type="http://schemas.microsoft.com/office/2011/relationships/chartColorStyle" Target="colors69.xml"/><Relationship Id="rId1" Type="http://schemas.microsoft.com/office/2011/relationships/chartStyle" Target="style69.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70.xml.rels><?xml version="1.0" encoding="UTF-8" standalone="yes"?>
<Relationships xmlns="http://schemas.openxmlformats.org/package/2006/relationships"><Relationship Id="rId3" Type="http://schemas.openxmlformats.org/officeDocument/2006/relationships/themeOverride" Target="../theme/themeOverride67.xml"/><Relationship Id="rId2" Type="http://schemas.microsoft.com/office/2011/relationships/chartColorStyle" Target="colors70.xml"/><Relationship Id="rId1" Type="http://schemas.microsoft.com/office/2011/relationships/chartStyle" Target="style70.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71.xml.rels><?xml version="1.0" encoding="UTF-8" standalone="yes"?>
<Relationships xmlns="http://schemas.openxmlformats.org/package/2006/relationships"><Relationship Id="rId3" Type="http://schemas.openxmlformats.org/officeDocument/2006/relationships/themeOverride" Target="../theme/themeOverride68.xml"/><Relationship Id="rId2" Type="http://schemas.microsoft.com/office/2011/relationships/chartColorStyle" Target="colors71.xml"/><Relationship Id="rId1" Type="http://schemas.microsoft.com/office/2011/relationships/chartStyle" Target="style71.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72.xml.rels><?xml version="1.0" encoding="UTF-8" standalone="yes"?>
<Relationships xmlns="http://schemas.openxmlformats.org/package/2006/relationships"><Relationship Id="rId3" Type="http://schemas.openxmlformats.org/officeDocument/2006/relationships/themeOverride" Target="../theme/themeOverride69.xml"/><Relationship Id="rId2" Type="http://schemas.microsoft.com/office/2011/relationships/chartColorStyle" Target="colors72.xml"/><Relationship Id="rId1" Type="http://schemas.microsoft.com/office/2011/relationships/chartStyle" Target="style72.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73.xml.rels><?xml version="1.0" encoding="UTF-8" standalone="yes"?>
<Relationships xmlns="http://schemas.openxmlformats.org/package/2006/relationships"><Relationship Id="rId3" Type="http://schemas.openxmlformats.org/officeDocument/2006/relationships/themeOverride" Target="../theme/themeOverride70.xml"/><Relationship Id="rId2" Type="http://schemas.microsoft.com/office/2011/relationships/chartColorStyle" Target="colors73.xml"/><Relationship Id="rId1" Type="http://schemas.microsoft.com/office/2011/relationships/chartStyle" Target="style73.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74.xml.rels><?xml version="1.0" encoding="UTF-8" standalone="yes"?>
<Relationships xmlns="http://schemas.openxmlformats.org/package/2006/relationships"><Relationship Id="rId3" Type="http://schemas.openxmlformats.org/officeDocument/2006/relationships/themeOverride" Target="../theme/themeOverride71.xml"/><Relationship Id="rId2" Type="http://schemas.microsoft.com/office/2011/relationships/chartColorStyle" Target="colors74.xml"/><Relationship Id="rId1" Type="http://schemas.microsoft.com/office/2011/relationships/chartStyle" Target="style74.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file:////Users/robertoreynatejada/Desktop/ENCUESTA%20DOCENTE%20OCTURE%202020%20EVALUACION%20VIRTUALIZACION/BD%20EXCEL%20RESUILTADOS%20ENCUESTA%20DOCENTE%20OCTUBRE%202020/BD%20definitiva%20VIERNES%2023%20octubre%202020%20Evaluacio&#769;n%20del%20primer%20mes%20del%20proceso%20de%20docencia%20virtual,%20semeste%202020-20%20(resp"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r>
              <a:rPr lang="en-US" b="1"/>
              <a:t>% de encuestados según Edades Agrupadas  a la que pertenece</a:t>
            </a:r>
          </a:p>
        </c:rich>
      </c:tx>
      <c:overlay val="0"/>
      <c:spPr>
        <a:noFill/>
        <a:ln>
          <a:noFill/>
        </a:ln>
        <a:effectLst/>
      </c:spPr>
      <c:txPr>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endParaRPr lang="es-DO"/>
        </a:p>
      </c:txPr>
    </c:title>
    <c:autoTitleDeleted val="0"/>
    <c:plotArea>
      <c:layout/>
      <c:barChart>
        <c:barDir val="col"/>
        <c:grouping val="clustered"/>
        <c:varyColors val="0"/>
        <c:ser>
          <c:idx val="0"/>
          <c:order val="0"/>
          <c:tx>
            <c:strRef>
              <c:f>'[BD definitiva VIERNES 23 octubre 2020 Evaluación del primer mes del proceso de docencia virtual, semeste 2020-20 (respuestas).xlsx]EDAD AGRUPADA'!$C$3</c:f>
              <c:strCache>
                <c:ptCount val="1"/>
                <c:pt idx="0">
                  <c:v>%</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'[BD definitiva VIERNES 23 octubre 2020 Evaluación del primer mes del proceso de docencia virtual, semeste 2020-20 (respuestas).xlsx]EDAD AGRUPADA'!$A$4:$A$14</c:f>
              <c:strCache>
                <c:ptCount val="11"/>
                <c:pt idx="0">
                  <c:v>25-29</c:v>
                </c:pt>
                <c:pt idx="1">
                  <c:v>30-34</c:v>
                </c:pt>
                <c:pt idx="2">
                  <c:v>35-39</c:v>
                </c:pt>
                <c:pt idx="3">
                  <c:v>40-44</c:v>
                </c:pt>
                <c:pt idx="4">
                  <c:v>45-49</c:v>
                </c:pt>
                <c:pt idx="5">
                  <c:v>50-54</c:v>
                </c:pt>
                <c:pt idx="6">
                  <c:v>55-59</c:v>
                </c:pt>
                <c:pt idx="7">
                  <c:v>60-64</c:v>
                </c:pt>
                <c:pt idx="8">
                  <c:v>65-69</c:v>
                </c:pt>
                <c:pt idx="9">
                  <c:v>70-74</c:v>
                </c:pt>
                <c:pt idx="10">
                  <c:v>75-79</c:v>
                </c:pt>
              </c:strCache>
            </c:strRef>
          </c:cat>
          <c:val>
            <c:numRef>
              <c:f>'[BD definitiva VIERNES 23 octubre 2020 Evaluación del primer mes del proceso de docencia virtual, semeste 2020-20 (respuestas).xlsx]EDAD AGRUPADA'!$C$4:$C$14</c:f>
              <c:numCache>
                <c:formatCode>0.0</c:formatCode>
                <c:ptCount val="11"/>
                <c:pt idx="0">
                  <c:v>0.71047957371225579</c:v>
                </c:pt>
                <c:pt idx="1">
                  <c:v>4.0852575488454708</c:v>
                </c:pt>
                <c:pt idx="2">
                  <c:v>10.301953818827709</c:v>
                </c:pt>
                <c:pt idx="3">
                  <c:v>14.031971580817052</c:v>
                </c:pt>
                <c:pt idx="4">
                  <c:v>12.788632326820604</c:v>
                </c:pt>
                <c:pt idx="5">
                  <c:v>15.275310834813499</c:v>
                </c:pt>
                <c:pt idx="6">
                  <c:v>17.051509769094139</c:v>
                </c:pt>
                <c:pt idx="7">
                  <c:v>12.788632326820604</c:v>
                </c:pt>
                <c:pt idx="8">
                  <c:v>9.2362344582593252</c:v>
                </c:pt>
                <c:pt idx="9">
                  <c:v>2.6642984014209592</c:v>
                </c:pt>
                <c:pt idx="10">
                  <c:v>1.0657193605683837</c:v>
                </c:pt>
              </c:numCache>
            </c:numRef>
          </c:val>
          <c:extLst>
            <c:ext xmlns:c16="http://schemas.microsoft.com/office/drawing/2014/chart" uri="{C3380CC4-5D6E-409C-BE32-E72D297353CC}">
              <c16:uniqueId val="{00000000-BC65-D643-AEA1-9D495EBB1115}"/>
            </c:ext>
          </c:extLst>
        </c:ser>
        <c:dLbls>
          <c:dLblPos val="inEnd"/>
          <c:showLegendKey val="0"/>
          <c:showVal val="1"/>
          <c:showCatName val="0"/>
          <c:showSerName val="0"/>
          <c:showPercent val="0"/>
          <c:showBubbleSize val="0"/>
        </c:dLbls>
        <c:gapWidth val="41"/>
        <c:axId val="489807088"/>
        <c:axId val="489825008"/>
      </c:barChart>
      <c:catAx>
        <c:axId val="4898070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s-DO"/>
          </a:p>
        </c:txPr>
        <c:crossAx val="489825008"/>
        <c:crosses val="autoZero"/>
        <c:auto val="1"/>
        <c:lblAlgn val="ctr"/>
        <c:lblOffset val="100"/>
        <c:noMultiLvlLbl val="0"/>
      </c:catAx>
      <c:valAx>
        <c:axId val="489825008"/>
        <c:scaling>
          <c:orientation val="minMax"/>
        </c:scaling>
        <c:delete val="1"/>
        <c:axPos val="l"/>
        <c:numFmt formatCode="0.0" sourceLinked="1"/>
        <c:majorTickMark val="none"/>
        <c:minorTickMark val="none"/>
        <c:tickLblPos val="nextTo"/>
        <c:crossAx val="4898070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DO"/>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r>
              <a:rPr lang="en-US" b="1"/>
              <a:t>% de encuestados según Años en Servicio en la UASD</a:t>
            </a:r>
          </a:p>
        </c:rich>
      </c:tx>
      <c:overlay val="0"/>
      <c:spPr>
        <a:noFill/>
        <a:ln>
          <a:noFill/>
        </a:ln>
        <a:effectLst/>
      </c:spPr>
      <c:txPr>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endParaRPr lang="es-DO"/>
        </a:p>
      </c:txPr>
    </c:title>
    <c:autoTitleDeleted val="0"/>
    <c:plotArea>
      <c:layout/>
      <c:barChart>
        <c:barDir val="col"/>
        <c:grouping val="clustered"/>
        <c:varyColors val="0"/>
        <c:ser>
          <c:idx val="0"/>
          <c:order val="0"/>
          <c:tx>
            <c:strRef>
              <c:f>'[BD definitiva VIERNES 23 octubre 2020 Evaluación del primer mes del proceso de docencia virtual, semeste 2020-20 (respuestas).xlsx]Hoja21'!$J$5</c:f>
              <c:strCache>
                <c:ptCount val="1"/>
                <c:pt idx="0">
                  <c:v>%</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'[BD definitiva VIERNES 23 octubre 2020 Evaluación del primer mes del proceso de docencia virtual, semeste 2020-20 (respuestas).xlsx]Hoja21'!$H$6:$H$15</c:f>
              <c:strCache>
                <c:ptCount val="10"/>
                <c:pt idx="0">
                  <c:v>1-5</c:v>
                </c:pt>
                <c:pt idx="1">
                  <c:v>5-10</c:v>
                </c:pt>
                <c:pt idx="2">
                  <c:v>10-15</c:v>
                </c:pt>
                <c:pt idx="3">
                  <c:v>15-20</c:v>
                </c:pt>
                <c:pt idx="4">
                  <c:v>20-25</c:v>
                </c:pt>
                <c:pt idx="5">
                  <c:v>25-29</c:v>
                </c:pt>
                <c:pt idx="6">
                  <c:v>30-34</c:v>
                </c:pt>
                <c:pt idx="7">
                  <c:v>35-39</c:v>
                </c:pt>
                <c:pt idx="8">
                  <c:v>40-44</c:v>
                </c:pt>
                <c:pt idx="9">
                  <c:v>45y Más</c:v>
                </c:pt>
              </c:strCache>
            </c:strRef>
          </c:cat>
          <c:val>
            <c:numRef>
              <c:f>'[BD definitiva VIERNES 23 octubre 2020 Evaluación del primer mes del proceso de docencia virtual, semeste 2020-20 (respuestas).xlsx]Hoja21'!$J$6:$J$15</c:f>
              <c:numCache>
                <c:formatCode>0.0</c:formatCode>
                <c:ptCount val="10"/>
                <c:pt idx="0">
                  <c:v>22.024866785079929</c:v>
                </c:pt>
                <c:pt idx="1">
                  <c:v>16.873889875666073</c:v>
                </c:pt>
                <c:pt idx="2">
                  <c:v>15.630550621669629</c:v>
                </c:pt>
                <c:pt idx="3">
                  <c:v>11.900532859680284</c:v>
                </c:pt>
                <c:pt idx="4">
                  <c:v>16.518650088809945</c:v>
                </c:pt>
                <c:pt idx="5">
                  <c:v>8.1705150976909415</c:v>
                </c:pt>
                <c:pt idx="6">
                  <c:v>4.2628774422735347</c:v>
                </c:pt>
                <c:pt idx="7">
                  <c:v>1.9538188277087036</c:v>
                </c:pt>
                <c:pt idx="8">
                  <c:v>1.5985790408525755</c:v>
                </c:pt>
                <c:pt idx="9">
                  <c:v>1.0657193605683837</c:v>
                </c:pt>
              </c:numCache>
            </c:numRef>
          </c:val>
          <c:extLst>
            <c:ext xmlns:c16="http://schemas.microsoft.com/office/drawing/2014/chart" uri="{C3380CC4-5D6E-409C-BE32-E72D297353CC}">
              <c16:uniqueId val="{00000000-DC34-C843-9234-FC2D2A27029E}"/>
            </c:ext>
          </c:extLst>
        </c:ser>
        <c:dLbls>
          <c:dLblPos val="inEnd"/>
          <c:showLegendKey val="0"/>
          <c:showVal val="1"/>
          <c:showCatName val="0"/>
          <c:showSerName val="0"/>
          <c:showPercent val="0"/>
          <c:showBubbleSize val="0"/>
        </c:dLbls>
        <c:gapWidth val="41"/>
        <c:axId val="492998256"/>
        <c:axId val="489775232"/>
      </c:barChart>
      <c:catAx>
        <c:axId val="49299825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s-DO"/>
          </a:p>
        </c:txPr>
        <c:crossAx val="489775232"/>
        <c:crosses val="autoZero"/>
        <c:auto val="1"/>
        <c:lblAlgn val="ctr"/>
        <c:lblOffset val="100"/>
        <c:noMultiLvlLbl val="0"/>
      </c:catAx>
      <c:valAx>
        <c:axId val="489775232"/>
        <c:scaling>
          <c:orientation val="minMax"/>
        </c:scaling>
        <c:delete val="1"/>
        <c:axPos val="l"/>
        <c:numFmt formatCode="0.0" sourceLinked="1"/>
        <c:majorTickMark val="none"/>
        <c:minorTickMark val="none"/>
        <c:tickLblPos val="nextTo"/>
        <c:crossAx val="4929982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DO"/>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a:t>% de encuestados según Categporías Académicas en la UASD </a:t>
            </a:r>
          </a:p>
        </c:rich>
      </c:tx>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s-DO"/>
        </a:p>
      </c:txPr>
    </c:title>
    <c:autoTitleDeleted val="0"/>
    <c:plotArea>
      <c:layout/>
      <c:barChart>
        <c:barDir val="col"/>
        <c:grouping val="clustered"/>
        <c:varyColors val="0"/>
        <c:ser>
          <c:idx val="0"/>
          <c:order val="0"/>
          <c:tx>
            <c:strRef>
              <c:f>'[BD definitiva VIERNES 23 octubre 2020 Evaluación del primer mes del proceso de docencia virtual, semeste 2020-20 (respuestas).xlsx]Categorías Académicas'!$C$4</c:f>
              <c:strCache>
                <c:ptCount val="1"/>
                <c:pt idx="0">
                  <c:v>Porcentaje</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'[BD definitiva VIERNES 23 octubre 2020 Evaluación del primer mes del proceso de docencia virtual, semeste 2020-20 (respuestas).xlsx]Categorías Académicas'!$A$5:$A$11</c:f>
              <c:strCache>
                <c:ptCount val="7"/>
                <c:pt idx="0">
                  <c:v>Adjunto</c:v>
                </c:pt>
                <c:pt idx="1">
                  <c:v>Adscrito</c:v>
                </c:pt>
                <c:pt idx="2">
                  <c:v>Contrato especial</c:v>
                </c:pt>
                <c:pt idx="3">
                  <c:v>Investigador</c:v>
                </c:pt>
                <c:pt idx="4">
                  <c:v>Orientador</c:v>
                </c:pt>
                <c:pt idx="5">
                  <c:v>PPI</c:v>
                </c:pt>
                <c:pt idx="6">
                  <c:v>Titular</c:v>
                </c:pt>
              </c:strCache>
            </c:strRef>
          </c:cat>
          <c:val>
            <c:numRef>
              <c:f>'[BD definitiva VIERNES 23 octubre 2020 Evaluación del primer mes del proceso de docencia virtual, semeste 2020-20 (respuestas).xlsx]Categorías Académicas'!$C$5:$C$11</c:f>
              <c:numCache>
                <c:formatCode>0.0</c:formatCode>
                <c:ptCount val="7"/>
                <c:pt idx="0">
                  <c:v>36.234458259325045</c:v>
                </c:pt>
                <c:pt idx="1">
                  <c:v>37.833037300177622</c:v>
                </c:pt>
                <c:pt idx="2">
                  <c:v>4.4404973357015987</c:v>
                </c:pt>
                <c:pt idx="3">
                  <c:v>0.35523978685612789</c:v>
                </c:pt>
                <c:pt idx="4">
                  <c:v>0.17761989342806395</c:v>
                </c:pt>
                <c:pt idx="5">
                  <c:v>17.229129662522201</c:v>
                </c:pt>
                <c:pt idx="6">
                  <c:v>3.7300177619893424</c:v>
                </c:pt>
              </c:numCache>
            </c:numRef>
          </c:val>
          <c:extLst>
            <c:ext xmlns:c16="http://schemas.microsoft.com/office/drawing/2014/chart" uri="{C3380CC4-5D6E-409C-BE32-E72D297353CC}">
              <c16:uniqueId val="{00000000-C30A-7B42-9EDA-4A9858E5E637}"/>
            </c:ext>
          </c:extLst>
        </c:ser>
        <c:dLbls>
          <c:dLblPos val="inEnd"/>
          <c:showLegendKey val="0"/>
          <c:showVal val="1"/>
          <c:showCatName val="0"/>
          <c:showSerName val="0"/>
          <c:showPercent val="0"/>
          <c:showBubbleSize val="0"/>
        </c:dLbls>
        <c:gapWidth val="41"/>
        <c:axId val="493834416"/>
        <c:axId val="485836640"/>
      </c:barChart>
      <c:catAx>
        <c:axId val="49383441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s-DO"/>
          </a:p>
        </c:txPr>
        <c:crossAx val="485836640"/>
        <c:crosses val="autoZero"/>
        <c:auto val="1"/>
        <c:lblAlgn val="ctr"/>
        <c:lblOffset val="100"/>
        <c:noMultiLvlLbl val="0"/>
      </c:catAx>
      <c:valAx>
        <c:axId val="485836640"/>
        <c:scaling>
          <c:orientation val="minMax"/>
        </c:scaling>
        <c:delete val="1"/>
        <c:axPos val="l"/>
        <c:numFmt formatCode="0.0" sourceLinked="1"/>
        <c:majorTickMark val="none"/>
        <c:minorTickMark val="none"/>
        <c:tickLblPos val="nextTo"/>
        <c:crossAx val="4938344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DO"/>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a:t>% de encuestados según Estatus Docente Actual en la UASD </a:t>
            </a:r>
          </a:p>
        </c:rich>
      </c:tx>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s-DO"/>
        </a:p>
      </c:txPr>
    </c:title>
    <c:autoTitleDeleted val="0"/>
    <c:plotArea>
      <c:layout/>
      <c:barChart>
        <c:barDir val="col"/>
        <c:grouping val="clustered"/>
        <c:varyColors val="0"/>
        <c:ser>
          <c:idx val="0"/>
          <c:order val="0"/>
          <c:tx>
            <c:strRef>
              <c:f>'[BD definitiva VIERNES 23 octubre 2020 Evaluación del primer mes del proceso de docencia virtual, semeste 2020-20 (respuestas).xlsx]Estatus Docente Actual'!$C$5</c:f>
              <c:strCache>
                <c:ptCount val="1"/>
                <c:pt idx="0">
                  <c:v>Porcentaje</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'[BD definitiva VIERNES 23 octubre 2020 Evaluación del primer mes del proceso de docencia virtual, semeste 2020-20 (respuestas).xlsx]Estatus Docente Actual'!$A$6:$A$9</c:f>
              <c:strCache>
                <c:ptCount val="4"/>
                <c:pt idx="0">
                  <c:v>Activo (100%) de la carga</c:v>
                </c:pt>
                <c:pt idx="1">
                  <c:v>Activo al 50% de la carga</c:v>
                </c:pt>
                <c:pt idx="2">
                  <c:v>Activo al 75% de la carga</c:v>
                </c:pt>
                <c:pt idx="3">
                  <c:v>Jubilado contratado</c:v>
                </c:pt>
              </c:strCache>
            </c:strRef>
          </c:cat>
          <c:val>
            <c:numRef>
              <c:f>'[BD definitiva VIERNES 23 octubre 2020 Evaluación del primer mes del proceso de docencia virtual, semeste 2020-20 (respuestas).xlsx]Estatus Docente Actual'!$C$6:$C$9</c:f>
              <c:numCache>
                <c:formatCode>0.0</c:formatCode>
                <c:ptCount val="4"/>
                <c:pt idx="0">
                  <c:v>68.738898756660745</c:v>
                </c:pt>
                <c:pt idx="1">
                  <c:v>19.182948490230906</c:v>
                </c:pt>
                <c:pt idx="2">
                  <c:v>8.1705150976909415</c:v>
                </c:pt>
                <c:pt idx="3">
                  <c:v>3.9076376554174073</c:v>
                </c:pt>
              </c:numCache>
            </c:numRef>
          </c:val>
          <c:extLst>
            <c:ext xmlns:c16="http://schemas.microsoft.com/office/drawing/2014/chart" uri="{C3380CC4-5D6E-409C-BE32-E72D297353CC}">
              <c16:uniqueId val="{00000000-93D5-8E46-B067-647C976F5684}"/>
            </c:ext>
          </c:extLst>
        </c:ser>
        <c:dLbls>
          <c:dLblPos val="inEnd"/>
          <c:showLegendKey val="0"/>
          <c:showVal val="1"/>
          <c:showCatName val="0"/>
          <c:showSerName val="0"/>
          <c:showPercent val="0"/>
          <c:showBubbleSize val="0"/>
        </c:dLbls>
        <c:gapWidth val="41"/>
        <c:axId val="478714240"/>
        <c:axId val="460650304"/>
      </c:barChart>
      <c:catAx>
        <c:axId val="47871424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s-DO"/>
          </a:p>
        </c:txPr>
        <c:crossAx val="460650304"/>
        <c:crosses val="autoZero"/>
        <c:auto val="1"/>
        <c:lblAlgn val="ctr"/>
        <c:lblOffset val="100"/>
        <c:noMultiLvlLbl val="0"/>
      </c:catAx>
      <c:valAx>
        <c:axId val="460650304"/>
        <c:scaling>
          <c:orientation val="minMax"/>
        </c:scaling>
        <c:delete val="1"/>
        <c:axPos val="l"/>
        <c:numFmt formatCode="0.0" sourceLinked="1"/>
        <c:majorTickMark val="none"/>
        <c:minorTickMark val="none"/>
        <c:tickLblPos val="nextTo"/>
        <c:crossAx val="4787142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DO"/>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 de encuestados según si el docente trabaja o no en otra universidad</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DO"/>
        </a:p>
      </c:txPr>
    </c:title>
    <c:autoTitleDeleted val="0"/>
    <c:plotArea>
      <c:layout/>
      <c:pieChart>
        <c:varyColors val="1"/>
        <c:ser>
          <c:idx val="0"/>
          <c:order val="0"/>
          <c:tx>
            <c:strRef>
              <c:f>'[BD definitiva VIERNES 23 octubre 2020 Evaluación del primer mes del proceso de docencia virtual, semeste 2020-20 (respuestas).xlsx]trabaja en otra universidad'!$C$6</c:f>
              <c:strCache>
                <c:ptCount val="1"/>
                <c:pt idx="0">
                  <c:v>Porcentaje</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02B-5C47-972E-FCBCA186A1DC}"/>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02B-5C47-972E-FCBCA186A1DC}"/>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s-DO"/>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'[BD definitiva VIERNES 23 octubre 2020 Evaluación del primer mes del proceso de docencia virtual, semeste 2020-20 (respuestas).xlsx]trabaja en otra universidad'!$A$7:$A$8</c:f>
              <c:strCache>
                <c:ptCount val="2"/>
                <c:pt idx="0">
                  <c:v>Sí</c:v>
                </c:pt>
                <c:pt idx="1">
                  <c:v>No</c:v>
                </c:pt>
              </c:strCache>
            </c:strRef>
          </c:cat>
          <c:val>
            <c:numRef>
              <c:f>'[BD definitiva VIERNES 23 octubre 2020 Evaluación del primer mes del proceso de docencia virtual, semeste 2020-20 (respuestas).xlsx]trabaja en otra universidad'!$C$7:$C$8</c:f>
              <c:numCache>
                <c:formatCode>0.0</c:formatCode>
                <c:ptCount val="2"/>
                <c:pt idx="0">
                  <c:v>21.314387211367674</c:v>
                </c:pt>
                <c:pt idx="1">
                  <c:v>78.685612788632326</c:v>
                </c:pt>
              </c:numCache>
            </c:numRef>
          </c:val>
          <c:extLst>
            <c:ext xmlns:c16="http://schemas.microsoft.com/office/drawing/2014/chart" uri="{C3380CC4-5D6E-409C-BE32-E72D297353CC}">
              <c16:uniqueId val="{00000004-F02B-5C47-972E-FCBCA186A1DC}"/>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200" b="0" i="0" u="none" strike="noStrike" kern="1200" baseline="0">
              <a:solidFill>
                <a:schemeClr val="dk1">
                  <a:lumMod val="75000"/>
                  <a:lumOff val="25000"/>
                </a:schemeClr>
              </a:solidFill>
              <a:latin typeface="+mn-lt"/>
              <a:ea typeface="+mn-ea"/>
              <a:cs typeface="+mn-cs"/>
            </a:defRPr>
          </a:pPr>
          <a:endParaRPr lang="es-D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DO"/>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a:t>%</a:t>
            </a:r>
            <a:r>
              <a:rPr lang="en-US" baseline="0"/>
              <a:t> </a:t>
            </a:r>
            <a:r>
              <a:rPr lang="en-US"/>
              <a:t>de encuestados según otras universidades donde trabajan</a:t>
            </a:r>
          </a:p>
        </c:rich>
      </c:tx>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s-DO"/>
        </a:p>
      </c:txPr>
    </c:title>
    <c:autoTitleDeleted val="0"/>
    <c:plotArea>
      <c:layout/>
      <c:barChart>
        <c:barDir val="col"/>
        <c:grouping val="clustered"/>
        <c:varyColors val="0"/>
        <c:ser>
          <c:idx val="0"/>
          <c:order val="0"/>
          <c:tx>
            <c:strRef>
              <c:f>'[BD definitiva VIERNES 23 octubre 2020 Evaluación del primer mes del proceso de docencia virtual, semeste 2020-20 (respuestas).xlsx]Otras Universidades trabajan'!$C$44</c:f>
              <c:strCache>
                <c:ptCount val="1"/>
                <c:pt idx="0">
                  <c:v>Porcentaje</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'[BD definitiva VIERNES 23 octubre 2020 Evaluación del primer mes del proceso de docencia virtual, semeste 2020-20 (respuestas).xlsx]Otras Universidades trabajan'!$A$45:$A$64</c:f>
              <c:strCache>
                <c:ptCount val="20"/>
                <c:pt idx="0">
                  <c:v>Universidad Tecnológica de Santiago</c:v>
                </c:pt>
                <c:pt idx="1">
                  <c:v>Instituto Tecnólogico De Santo Domingo</c:v>
                </c:pt>
                <c:pt idx="2">
                  <c:v>Universidad  – Apec</c:v>
                </c:pt>
                <c:pt idx="3">
                  <c:v>Pontificia Universidad Católica Madre Y Maestra</c:v>
                </c:pt>
                <c:pt idx="4">
                  <c:v>Universidad Católica Santo Domingo</c:v>
                </c:pt>
                <c:pt idx="5">
                  <c:v>Universidad Nacional Pedro Henriquez Ureña</c:v>
                </c:pt>
                <c:pt idx="6">
                  <c:v>Universidad Iberoamericana</c:v>
                </c:pt>
                <c:pt idx="7">
                  <c:v>Instituto Superior De Formación Docente Salomé Ureña</c:v>
                </c:pt>
                <c:pt idx="8">
                  <c:v>Universidad Católica Nordestana</c:v>
                </c:pt>
                <c:pt idx="9">
                  <c:v>Universidad Central Del Este</c:v>
                </c:pt>
                <c:pt idx="10">
                  <c:v>Universidad – Apec</c:v>
                </c:pt>
                <c:pt idx="11">
                  <c:v>Universidad Abierta Para Adultos</c:v>
                </c:pt>
                <c:pt idx="12">
                  <c:v>Universidad Católica del Este</c:v>
                </c:pt>
                <c:pt idx="13">
                  <c:v>Universidad Católica Tecnológica De Barahona</c:v>
                </c:pt>
                <c:pt idx="14">
                  <c:v>Universidad De La Tercera Edad</c:v>
                </c:pt>
                <c:pt idx="15">
                  <c:v>Instituto Especializado Estudios Superiores Policía Nacional</c:v>
                </c:pt>
                <c:pt idx="16">
                  <c:v>Universidad Católica Tecnólogica Del Cibao</c:v>
                </c:pt>
                <c:pt idx="17">
                  <c:v>Universidad Dominicana O&amp;M</c:v>
                </c:pt>
                <c:pt idx="18">
                  <c:v>Universidad nacional Evangélica</c:v>
                </c:pt>
                <c:pt idx="19">
                  <c:v>Otras 10 Universidades</c:v>
                </c:pt>
              </c:strCache>
            </c:strRef>
          </c:cat>
          <c:val>
            <c:numRef>
              <c:f>'[BD definitiva VIERNES 23 octubre 2020 Evaluación del primer mes del proceso de docencia virtual, semeste 2020-20 (respuestas).xlsx]Otras Universidades trabajan'!$C$45:$C$64</c:f>
              <c:numCache>
                <c:formatCode>0.0</c:formatCode>
                <c:ptCount val="20"/>
                <c:pt idx="0">
                  <c:v>12.698412698412698</c:v>
                </c:pt>
                <c:pt idx="1">
                  <c:v>9.5238095238095237</c:v>
                </c:pt>
                <c:pt idx="2">
                  <c:v>8.7301587301587293</c:v>
                </c:pt>
                <c:pt idx="3">
                  <c:v>7.9365079365079358</c:v>
                </c:pt>
                <c:pt idx="4">
                  <c:v>7.9365079365079358</c:v>
                </c:pt>
                <c:pt idx="5">
                  <c:v>7.1428571428571423</c:v>
                </c:pt>
                <c:pt idx="6">
                  <c:v>6.3492063492063489</c:v>
                </c:pt>
                <c:pt idx="7">
                  <c:v>5.5555555555555554</c:v>
                </c:pt>
                <c:pt idx="8">
                  <c:v>4.7619047619047619</c:v>
                </c:pt>
                <c:pt idx="9">
                  <c:v>3.1746031746031744</c:v>
                </c:pt>
                <c:pt idx="10">
                  <c:v>2.3809523809523809</c:v>
                </c:pt>
                <c:pt idx="11">
                  <c:v>2.3809523809523809</c:v>
                </c:pt>
                <c:pt idx="12">
                  <c:v>2.3809523809523809</c:v>
                </c:pt>
                <c:pt idx="13">
                  <c:v>2.3809523809523809</c:v>
                </c:pt>
                <c:pt idx="14">
                  <c:v>2.3809523809523809</c:v>
                </c:pt>
                <c:pt idx="15">
                  <c:v>1.5873015873015872</c:v>
                </c:pt>
                <c:pt idx="16">
                  <c:v>1.5873015873015872</c:v>
                </c:pt>
                <c:pt idx="17">
                  <c:v>1.5873015873015872</c:v>
                </c:pt>
                <c:pt idx="18">
                  <c:v>1.5873015873015872</c:v>
                </c:pt>
                <c:pt idx="19">
                  <c:v>7.9365079365079358</c:v>
                </c:pt>
              </c:numCache>
            </c:numRef>
          </c:val>
          <c:extLst>
            <c:ext xmlns:c16="http://schemas.microsoft.com/office/drawing/2014/chart" uri="{C3380CC4-5D6E-409C-BE32-E72D297353CC}">
              <c16:uniqueId val="{00000000-2668-DB46-A0F1-41C9BF653292}"/>
            </c:ext>
          </c:extLst>
        </c:ser>
        <c:dLbls>
          <c:dLblPos val="inEnd"/>
          <c:showLegendKey val="0"/>
          <c:showVal val="1"/>
          <c:showCatName val="0"/>
          <c:showSerName val="0"/>
          <c:showPercent val="0"/>
          <c:showBubbleSize val="0"/>
        </c:dLbls>
        <c:gapWidth val="41"/>
        <c:axId val="515596016"/>
        <c:axId val="515172096"/>
      </c:barChart>
      <c:catAx>
        <c:axId val="51559601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s-DO"/>
          </a:p>
        </c:txPr>
        <c:crossAx val="515172096"/>
        <c:crosses val="autoZero"/>
        <c:auto val="1"/>
        <c:lblAlgn val="ctr"/>
        <c:lblOffset val="100"/>
        <c:noMultiLvlLbl val="0"/>
      </c:catAx>
      <c:valAx>
        <c:axId val="515172096"/>
        <c:scaling>
          <c:orientation val="minMax"/>
        </c:scaling>
        <c:delete val="1"/>
        <c:axPos val="l"/>
        <c:numFmt formatCode="0.0" sourceLinked="1"/>
        <c:majorTickMark val="none"/>
        <c:minorTickMark val="none"/>
        <c:tickLblPos val="nextTo"/>
        <c:crossAx val="5155960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DO"/>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 de encuestados según si actualizaste o no el perfil del docente en la UASD </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DO"/>
        </a:p>
      </c:txPr>
    </c:title>
    <c:autoTitleDeleted val="0"/>
    <c:plotArea>
      <c:layout/>
      <c:pieChart>
        <c:varyColors val="1"/>
        <c:ser>
          <c:idx val="0"/>
          <c:order val="0"/>
          <c:tx>
            <c:strRef>
              <c:f>'[BD definitiva VIERNES 23 octubre 2020 Evaluación del primer mes del proceso de docencia virtual, semeste 2020-20 (respuestas).xlsx]Actualización Perfil'!$C$4</c:f>
              <c:strCache>
                <c:ptCount val="1"/>
                <c:pt idx="0">
                  <c:v>Porcentaje</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C4A2-AE4B-BDA9-2B399B9F101B}"/>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C4A2-AE4B-BDA9-2B399B9F101B}"/>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s-DO"/>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'[BD definitiva VIERNES 23 octubre 2020 Evaluación del primer mes del proceso de docencia virtual, semeste 2020-20 (respuestas).xlsx]Actualización Perfil'!$A$5:$A$6</c:f>
              <c:strCache>
                <c:ptCount val="2"/>
                <c:pt idx="0">
                  <c:v>Si</c:v>
                </c:pt>
                <c:pt idx="1">
                  <c:v>No</c:v>
                </c:pt>
              </c:strCache>
            </c:strRef>
          </c:cat>
          <c:val>
            <c:numRef>
              <c:f>'[BD definitiva VIERNES 23 octubre 2020 Evaluación del primer mes del proceso de docencia virtual, semeste 2020-20 (respuestas).xlsx]Actualización Perfil'!$C$5:$C$6</c:f>
              <c:numCache>
                <c:formatCode>0.0</c:formatCode>
                <c:ptCount val="2"/>
                <c:pt idx="0">
                  <c:v>96.4</c:v>
                </c:pt>
                <c:pt idx="1">
                  <c:v>3.6</c:v>
                </c:pt>
              </c:numCache>
            </c:numRef>
          </c:val>
          <c:extLst>
            <c:ext xmlns:c16="http://schemas.microsoft.com/office/drawing/2014/chart" uri="{C3380CC4-5D6E-409C-BE32-E72D297353CC}">
              <c16:uniqueId val="{00000004-C4A2-AE4B-BDA9-2B399B9F101B}"/>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200" b="0" i="0" u="none" strike="noStrike" kern="1200" baseline="0">
              <a:solidFill>
                <a:schemeClr val="dk1">
                  <a:lumMod val="75000"/>
                  <a:lumOff val="25000"/>
                </a:schemeClr>
              </a:solidFill>
              <a:latin typeface="+mn-lt"/>
              <a:ea typeface="+mn-ea"/>
              <a:cs typeface="+mn-cs"/>
            </a:defRPr>
          </a:pPr>
          <a:endParaRPr lang="es-D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DO"/>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 de encuestados según si tenía preparada la Primera Unidad del Programa</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DO"/>
        </a:p>
      </c:txPr>
    </c:title>
    <c:autoTitleDeleted val="0"/>
    <c:plotArea>
      <c:layout/>
      <c:pieChart>
        <c:varyColors val="1"/>
        <c:ser>
          <c:idx val="0"/>
          <c:order val="0"/>
          <c:tx>
            <c:strRef>
              <c:f>'[BD definitiva VIERNES 23 octubre 2020 Evaluación del primer mes del proceso de docencia virtual, semeste 2020-20 (respuestas).xlsx]TODAS FREC SIMPLES SPSS'!$D$1018</c:f>
              <c:strCache>
                <c:ptCount val="1"/>
                <c:pt idx="0">
                  <c:v>%</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88D-244F-B09B-B57092DC7094}"/>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88D-244F-B09B-B57092DC7094}"/>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88D-244F-B09B-B57092DC7094}"/>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s-DO"/>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'[BD definitiva VIERNES 23 octubre 2020 Evaluación del primer mes del proceso de docencia virtual, semeste 2020-20 (respuestas).xlsx]TODAS FREC SIMPLES SPSS'!$B$1019:$B$1021</c:f>
              <c:strCache>
                <c:ptCount val="3"/>
                <c:pt idx="0">
                  <c:v>Sí</c:v>
                </c:pt>
                <c:pt idx="1">
                  <c:v>No</c:v>
                </c:pt>
                <c:pt idx="2">
                  <c:v>Parcialmente</c:v>
                </c:pt>
              </c:strCache>
            </c:strRef>
          </c:cat>
          <c:val>
            <c:numRef>
              <c:f>'[BD definitiva VIERNES 23 octubre 2020 Evaluación del primer mes del proceso de docencia virtual, semeste 2020-20 (respuestas).xlsx]TODAS FREC SIMPLES SPSS'!$D$1019:$D$1021</c:f>
              <c:numCache>
                <c:formatCode>0.0</c:formatCode>
                <c:ptCount val="3"/>
                <c:pt idx="0">
                  <c:v>76.731793960923625</c:v>
                </c:pt>
                <c:pt idx="1">
                  <c:v>8.7033747779751334</c:v>
                </c:pt>
                <c:pt idx="2">
                  <c:v>14.564831261101244</c:v>
                </c:pt>
              </c:numCache>
            </c:numRef>
          </c:val>
          <c:extLst>
            <c:ext xmlns:c16="http://schemas.microsoft.com/office/drawing/2014/chart" uri="{C3380CC4-5D6E-409C-BE32-E72D297353CC}">
              <c16:uniqueId val="{00000006-688D-244F-B09B-B57092DC7094}"/>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050" b="0" i="0" u="none" strike="noStrike" kern="1200" baseline="0">
              <a:solidFill>
                <a:schemeClr val="dk1">
                  <a:lumMod val="75000"/>
                  <a:lumOff val="25000"/>
                </a:schemeClr>
              </a:solidFill>
              <a:latin typeface="+mn-lt"/>
              <a:ea typeface="+mn-ea"/>
              <a:cs typeface="+mn-cs"/>
            </a:defRPr>
          </a:pPr>
          <a:endParaRPr lang="es-D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DO"/>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 de encuestados según si tenía colocado el programa de la asignatura al alcance de lo estudiantes en el aula virtual</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DO"/>
        </a:p>
      </c:txPr>
    </c:title>
    <c:autoTitleDeleted val="0"/>
    <c:plotArea>
      <c:layout/>
      <c:pieChart>
        <c:varyColors val="1"/>
        <c:ser>
          <c:idx val="0"/>
          <c:order val="0"/>
          <c:tx>
            <c:strRef>
              <c:f>'[BD definitiva VIERNES 23 octubre 2020 Evaluación del primer mes del proceso de docencia virtual, semeste 2020-20 (respuestas).xlsx]TODAS FREC SIMPLES SPSS'!$D$1027</c:f>
              <c:strCache>
                <c:ptCount val="1"/>
                <c:pt idx="0">
                  <c:v>%</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4A7-E04B-83EF-1DD65CAEB5E8}"/>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4A7-E04B-83EF-1DD65CAEB5E8}"/>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4A7-E04B-83EF-1DD65CAEB5E8}"/>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'[BD definitiva VIERNES 23 octubre 2020 Evaluación del primer mes del proceso de docencia virtual, semeste 2020-20 (respuestas).xlsx]TODAS FREC SIMPLES SPSS'!$B$1028:$B$1030</c:f>
              <c:strCache>
                <c:ptCount val="3"/>
                <c:pt idx="0">
                  <c:v>Si</c:v>
                </c:pt>
                <c:pt idx="1">
                  <c:v>No</c:v>
                </c:pt>
                <c:pt idx="2">
                  <c:v>Parcialmente</c:v>
                </c:pt>
              </c:strCache>
            </c:strRef>
          </c:cat>
          <c:val>
            <c:numRef>
              <c:f>'[BD definitiva VIERNES 23 octubre 2020 Evaluación del primer mes del proceso de docencia virtual, semeste 2020-20 (respuestas).xlsx]TODAS FREC SIMPLES SPSS'!$D$1028:$D$1030</c:f>
              <c:numCache>
                <c:formatCode>0.0</c:formatCode>
                <c:ptCount val="3"/>
                <c:pt idx="0">
                  <c:v>78.330373001776195</c:v>
                </c:pt>
                <c:pt idx="1">
                  <c:v>9.2362344582593252</c:v>
                </c:pt>
                <c:pt idx="2">
                  <c:v>12.433392539964476</c:v>
                </c:pt>
              </c:numCache>
            </c:numRef>
          </c:val>
          <c:extLst>
            <c:ext xmlns:c16="http://schemas.microsoft.com/office/drawing/2014/chart" uri="{C3380CC4-5D6E-409C-BE32-E72D297353CC}">
              <c16:uniqueId val="{00000006-64A7-E04B-83EF-1DD65CAEB5E8}"/>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00" b="0" i="0" u="none" strike="noStrike" kern="1200" baseline="0">
              <a:solidFill>
                <a:schemeClr val="dk1">
                  <a:lumMod val="75000"/>
                  <a:lumOff val="25000"/>
                </a:schemeClr>
              </a:solidFill>
              <a:latin typeface="+mn-lt"/>
              <a:ea typeface="+mn-ea"/>
              <a:cs typeface="+mn-cs"/>
            </a:defRPr>
          </a:pPr>
          <a:endParaRPr lang="es-D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DO"/>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 de encuestados según si había asignado alguna tarea o actividad de aprendizaje para los estudiantes en las primeras semanas de clases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DO"/>
        </a:p>
      </c:txPr>
    </c:title>
    <c:autoTitleDeleted val="0"/>
    <c:plotArea>
      <c:layout/>
      <c:pieChart>
        <c:varyColors val="1"/>
        <c:ser>
          <c:idx val="0"/>
          <c:order val="0"/>
          <c:tx>
            <c:strRef>
              <c:f>'[BD definitiva VIERNES 23 octubre 2020 Evaluación del primer mes del proceso de docencia virtual, semeste 2020-20 (respuestas).xlsx]TODAS FREC SIMPLES SPSS'!$D$1036</c:f>
              <c:strCache>
                <c:ptCount val="1"/>
                <c:pt idx="0">
                  <c:v>%</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8DB6-C644-A090-A2F498DF59DE}"/>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8DB6-C644-A090-A2F498DF59DE}"/>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8DB6-C644-A090-A2F498DF59D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s-DO"/>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'[BD definitiva VIERNES 23 octubre 2020 Evaluación del primer mes del proceso de docencia virtual, semeste 2020-20 (respuestas).xlsx]TODAS FREC SIMPLES SPSS'!$B$1037:$B$1039</c:f>
              <c:strCache>
                <c:ptCount val="3"/>
                <c:pt idx="0">
                  <c:v>Si</c:v>
                </c:pt>
                <c:pt idx="1">
                  <c:v>No</c:v>
                </c:pt>
                <c:pt idx="2">
                  <c:v>Parcialmente</c:v>
                </c:pt>
              </c:strCache>
            </c:strRef>
          </c:cat>
          <c:val>
            <c:numRef>
              <c:f>'[BD definitiva VIERNES 23 octubre 2020 Evaluación del primer mes del proceso de docencia virtual, semeste 2020-20 (respuestas).xlsx]TODAS FREC SIMPLES SPSS'!$D$1037:$D$1039</c:f>
              <c:numCache>
                <c:formatCode>0.0</c:formatCode>
                <c:ptCount val="3"/>
                <c:pt idx="0">
                  <c:v>82.415630550621671</c:v>
                </c:pt>
                <c:pt idx="1">
                  <c:v>8.7033747779751334</c:v>
                </c:pt>
                <c:pt idx="2">
                  <c:v>8.8809946714031973</c:v>
                </c:pt>
              </c:numCache>
            </c:numRef>
          </c:val>
          <c:extLst>
            <c:ext xmlns:c16="http://schemas.microsoft.com/office/drawing/2014/chart" uri="{C3380CC4-5D6E-409C-BE32-E72D297353CC}">
              <c16:uniqueId val="{00000006-8DB6-C644-A090-A2F498DF59DE}"/>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00" b="0" i="0" u="none" strike="noStrike" kern="1200" baseline="0">
              <a:solidFill>
                <a:schemeClr val="dk1">
                  <a:lumMod val="75000"/>
                  <a:lumOff val="25000"/>
                </a:schemeClr>
              </a:solidFill>
              <a:latin typeface="+mn-lt"/>
              <a:ea typeface="+mn-ea"/>
              <a:cs typeface="+mn-cs"/>
            </a:defRPr>
          </a:pPr>
          <a:endParaRPr lang="es-D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DO"/>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 </a:t>
            </a:r>
            <a:r>
              <a:rPr lang="es-DO" sz="1800" b="1" i="0" u="none" strike="noStrike" baseline="0">
                <a:effectLst/>
              </a:rPr>
              <a:t>de encuestados si había colocado algún material o recurso de apoyo para que el estudiante hiciera sus actividades de aprendizaje o tarea</a:t>
            </a:r>
            <a:endParaRPr lang="en-US"/>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DO"/>
        </a:p>
      </c:txPr>
    </c:title>
    <c:autoTitleDeleted val="0"/>
    <c:plotArea>
      <c:layout/>
      <c:pieChart>
        <c:varyColors val="1"/>
        <c:ser>
          <c:idx val="0"/>
          <c:order val="0"/>
          <c:tx>
            <c:strRef>
              <c:f>'[BD definitiva VIERNES 23 octubre 2020 Evaluación del primer mes del proceso de docencia virtual, semeste 2020-20 (respuestas).xlsx]TODAS FREC SIMPLES SPSS'!$D$1045</c:f>
              <c:strCache>
                <c:ptCount val="1"/>
                <c:pt idx="0">
                  <c:v>%</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199E-DC48-A2F2-069057F323B5}"/>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199E-DC48-A2F2-069057F323B5}"/>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199E-DC48-A2F2-069057F323B5}"/>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lt1"/>
                    </a:solidFill>
                    <a:latin typeface="+mn-lt"/>
                    <a:ea typeface="+mn-ea"/>
                    <a:cs typeface="+mn-cs"/>
                  </a:defRPr>
                </a:pPr>
                <a:endParaRPr lang="es-DO"/>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'[BD definitiva VIERNES 23 octubre 2020 Evaluación del primer mes del proceso de docencia virtual, semeste 2020-20 (respuestas).xlsx]TODAS FREC SIMPLES SPSS'!$B$1046:$B$1048</c:f>
              <c:strCache>
                <c:ptCount val="3"/>
                <c:pt idx="0">
                  <c:v>Si</c:v>
                </c:pt>
                <c:pt idx="1">
                  <c:v>No</c:v>
                </c:pt>
                <c:pt idx="2">
                  <c:v>Parcialmente</c:v>
                </c:pt>
              </c:strCache>
            </c:strRef>
          </c:cat>
          <c:val>
            <c:numRef>
              <c:f>'[BD definitiva VIERNES 23 octubre 2020 Evaluación del primer mes del proceso de docencia virtual, semeste 2020-20 (respuestas).xlsx]TODAS FREC SIMPLES SPSS'!$D$1046:$D$1048</c:f>
              <c:numCache>
                <c:formatCode>0.0</c:formatCode>
                <c:ptCount val="3"/>
                <c:pt idx="0">
                  <c:v>83.836589698046183</c:v>
                </c:pt>
                <c:pt idx="1">
                  <c:v>8.7033747779751334</c:v>
                </c:pt>
                <c:pt idx="2">
                  <c:v>7.4600355239786849</c:v>
                </c:pt>
              </c:numCache>
            </c:numRef>
          </c:val>
          <c:extLst>
            <c:ext xmlns:c16="http://schemas.microsoft.com/office/drawing/2014/chart" uri="{C3380CC4-5D6E-409C-BE32-E72D297353CC}">
              <c16:uniqueId val="{00000006-199E-DC48-A2F2-069057F323B5}"/>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050" b="0" i="0" u="none" strike="noStrike" kern="1200" baseline="0">
              <a:solidFill>
                <a:schemeClr val="dk1">
                  <a:lumMod val="75000"/>
                  <a:lumOff val="25000"/>
                </a:schemeClr>
              </a:solidFill>
              <a:latin typeface="+mn-lt"/>
              <a:ea typeface="+mn-ea"/>
              <a:cs typeface="+mn-cs"/>
            </a:defRPr>
          </a:pPr>
          <a:endParaRPr lang="es-D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DO"/>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 de edad de los docentes de la UASD. 2019</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DO"/>
        </a:p>
      </c:txPr>
    </c:title>
    <c:autoTitleDeleted val="0"/>
    <c:plotArea>
      <c:layout/>
      <c:barChart>
        <c:barDir val="col"/>
        <c:grouping val="clustered"/>
        <c:varyColors val="0"/>
        <c:ser>
          <c:idx val="0"/>
          <c:order val="0"/>
          <c:tx>
            <c:strRef>
              <c:f>EDAD!$I$2</c:f>
              <c:strCache>
                <c:ptCount val="1"/>
                <c:pt idx="0">
                  <c:v>Porcentaje</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lt1"/>
                    </a:solidFill>
                    <a:latin typeface="+mn-lt"/>
                    <a:ea typeface="+mn-ea"/>
                    <a:cs typeface="+mn-cs"/>
                  </a:defRPr>
                </a:pPr>
                <a:endParaRPr lang="es-D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EDAD!$G$3:$G$15</c:f>
              <c:strCache>
                <c:ptCount val="13"/>
                <c:pt idx="0">
                  <c:v>20-25</c:v>
                </c:pt>
                <c:pt idx="1">
                  <c:v>25-30</c:v>
                </c:pt>
                <c:pt idx="2">
                  <c:v>30-35</c:v>
                </c:pt>
                <c:pt idx="3">
                  <c:v>35-40</c:v>
                </c:pt>
                <c:pt idx="4">
                  <c:v>40-45</c:v>
                </c:pt>
                <c:pt idx="5">
                  <c:v>45-50</c:v>
                </c:pt>
                <c:pt idx="6">
                  <c:v>50-55</c:v>
                </c:pt>
                <c:pt idx="7">
                  <c:v>55-60</c:v>
                </c:pt>
                <c:pt idx="8">
                  <c:v>60-65</c:v>
                </c:pt>
                <c:pt idx="9">
                  <c:v>65-70</c:v>
                </c:pt>
                <c:pt idx="10">
                  <c:v>70-75</c:v>
                </c:pt>
                <c:pt idx="11">
                  <c:v>75-80</c:v>
                </c:pt>
                <c:pt idx="12">
                  <c:v>80 y más</c:v>
                </c:pt>
              </c:strCache>
            </c:strRef>
          </c:cat>
          <c:val>
            <c:numRef>
              <c:f>EDAD!$I$3:$I$15</c:f>
              <c:numCache>
                <c:formatCode>0.00</c:formatCode>
                <c:ptCount val="13"/>
                <c:pt idx="0">
                  <c:v>8.3869164103997765E-2</c:v>
                </c:pt>
                <c:pt idx="1">
                  <c:v>0.55912776069331849</c:v>
                </c:pt>
                <c:pt idx="2">
                  <c:v>3.8300251607492313</c:v>
                </c:pt>
                <c:pt idx="3">
                  <c:v>9.8965613642717365</c:v>
                </c:pt>
                <c:pt idx="4">
                  <c:v>12.216941571149007</c:v>
                </c:pt>
                <c:pt idx="5">
                  <c:v>12.60833100363433</c:v>
                </c:pt>
                <c:pt idx="6">
                  <c:v>13.307240704500977</c:v>
                </c:pt>
                <c:pt idx="7">
                  <c:v>15.627620911378251</c:v>
                </c:pt>
                <c:pt idx="8">
                  <c:v>14.257757897679621</c:v>
                </c:pt>
                <c:pt idx="9">
                  <c:v>10.679340229242381</c:v>
                </c:pt>
                <c:pt idx="10">
                  <c:v>4.6687168017892091</c:v>
                </c:pt>
                <c:pt idx="11">
                  <c:v>1.8451216102879506</c:v>
                </c:pt>
                <c:pt idx="12">
                  <c:v>0.41934582051998881</c:v>
                </c:pt>
              </c:numCache>
            </c:numRef>
          </c:val>
          <c:extLst>
            <c:ext xmlns:c16="http://schemas.microsoft.com/office/drawing/2014/chart" uri="{C3380CC4-5D6E-409C-BE32-E72D297353CC}">
              <c16:uniqueId val="{00000000-A740-F246-9EC4-FC675B09615C}"/>
            </c:ext>
          </c:extLst>
        </c:ser>
        <c:dLbls>
          <c:dLblPos val="inEnd"/>
          <c:showLegendKey val="0"/>
          <c:showVal val="1"/>
          <c:showCatName val="0"/>
          <c:showSerName val="0"/>
          <c:showPercent val="0"/>
          <c:showBubbleSize val="0"/>
        </c:dLbls>
        <c:gapWidth val="65"/>
        <c:axId val="680590175"/>
        <c:axId val="430359855"/>
      </c:barChart>
      <c:catAx>
        <c:axId val="680590175"/>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DO"/>
          </a:p>
        </c:txPr>
        <c:crossAx val="430359855"/>
        <c:crosses val="autoZero"/>
        <c:auto val="1"/>
        <c:lblAlgn val="ctr"/>
        <c:lblOffset val="100"/>
        <c:noMultiLvlLbl val="0"/>
      </c:catAx>
      <c:valAx>
        <c:axId val="430359855"/>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00" sourceLinked="1"/>
        <c:majorTickMark val="none"/>
        <c:minorTickMark val="none"/>
        <c:tickLblPos val="nextTo"/>
        <c:crossAx val="6805901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DO"/>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 de encuestados si había colocado algún  foro para el intercambio con  los miembros de tu comunidad de aprendizaje</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DO"/>
        </a:p>
      </c:txPr>
    </c:title>
    <c:autoTitleDeleted val="0"/>
    <c:plotArea>
      <c:layout/>
      <c:pieChart>
        <c:varyColors val="1"/>
        <c:ser>
          <c:idx val="0"/>
          <c:order val="0"/>
          <c:tx>
            <c:strRef>
              <c:f>'[BD definitiva VIERNES 23 octubre 2020 Evaluación del primer mes del proceso de docencia virtual, semeste 2020-20 (respuestas).xlsx]TODAS FREC SIMPLES SPSS'!$D$1054</c:f>
              <c:strCache>
                <c:ptCount val="1"/>
                <c:pt idx="0">
                  <c:v>%</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C99-8445-BAA1-8E86AB2614FC}"/>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C99-8445-BAA1-8E86AB2614FC}"/>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FC99-8445-BAA1-8E86AB2614FC}"/>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lt1"/>
                    </a:solidFill>
                    <a:latin typeface="+mn-lt"/>
                    <a:ea typeface="+mn-ea"/>
                    <a:cs typeface="+mn-cs"/>
                  </a:defRPr>
                </a:pPr>
                <a:endParaRPr lang="es-DO"/>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'[BD definitiva VIERNES 23 octubre 2020 Evaluación del primer mes del proceso de docencia virtual, semeste 2020-20 (respuestas).xlsx]TODAS FREC SIMPLES SPSS'!$B$1055:$B$1057</c:f>
              <c:strCache>
                <c:ptCount val="3"/>
                <c:pt idx="0">
                  <c:v>Si</c:v>
                </c:pt>
                <c:pt idx="1">
                  <c:v>No</c:v>
                </c:pt>
                <c:pt idx="2">
                  <c:v>Parcialmente</c:v>
                </c:pt>
              </c:strCache>
            </c:strRef>
          </c:cat>
          <c:val>
            <c:numRef>
              <c:f>'[BD definitiva VIERNES 23 octubre 2020 Evaluación del primer mes del proceso de docencia virtual, semeste 2020-20 (respuestas).xlsx]TODAS FREC SIMPLES SPSS'!$D$1055:$D$1057</c:f>
              <c:numCache>
                <c:formatCode>0.0</c:formatCode>
                <c:ptCount val="3"/>
                <c:pt idx="0">
                  <c:v>80.106571936056838</c:v>
                </c:pt>
                <c:pt idx="1">
                  <c:v>13.321492007104796</c:v>
                </c:pt>
                <c:pt idx="2">
                  <c:v>6.571936056838366</c:v>
                </c:pt>
              </c:numCache>
            </c:numRef>
          </c:val>
          <c:extLst>
            <c:ext xmlns:c16="http://schemas.microsoft.com/office/drawing/2014/chart" uri="{C3380CC4-5D6E-409C-BE32-E72D297353CC}">
              <c16:uniqueId val="{00000006-FC99-8445-BAA1-8E86AB2614FC}"/>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050" b="0" i="0" u="none" strike="noStrike" kern="1200" baseline="0">
              <a:solidFill>
                <a:schemeClr val="dk1">
                  <a:lumMod val="75000"/>
                  <a:lumOff val="25000"/>
                </a:schemeClr>
              </a:solidFill>
              <a:latin typeface="+mn-lt"/>
              <a:ea typeface="+mn-ea"/>
              <a:cs typeface="+mn-cs"/>
            </a:defRPr>
          </a:pPr>
          <a:endParaRPr lang="es-D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DO"/>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 de encuestados según si ha contactado a sus estudiantes a través de la mensajería interna del aula virtual de la UASD</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DO"/>
        </a:p>
      </c:txPr>
    </c:title>
    <c:autoTitleDeleted val="0"/>
    <c:plotArea>
      <c:layout/>
      <c:pieChart>
        <c:varyColors val="1"/>
        <c:ser>
          <c:idx val="0"/>
          <c:order val="0"/>
          <c:tx>
            <c:strRef>
              <c:f>'[BD definitiva VIERNES 23 octubre 2020 Evaluación del primer mes del proceso de docencia virtual, semeste 2020-20 (respuestas).xlsx]TODAS FREC SIMPLES SPSS'!$D$1063</c:f>
              <c:strCache>
                <c:ptCount val="1"/>
                <c:pt idx="0">
                  <c:v>%</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A57-D543-B82B-9D53C0258832}"/>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A57-D543-B82B-9D53C0258832}"/>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A57-D543-B82B-9D53C0258832}"/>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es-DO"/>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'[BD definitiva VIERNES 23 octubre 2020 Evaluación del primer mes del proceso de docencia virtual, semeste 2020-20 (respuestas).xlsx]TODAS FREC SIMPLES SPSS'!$B$1064:$B$1066</c:f>
              <c:strCache>
                <c:ptCount val="3"/>
                <c:pt idx="0">
                  <c:v>Si</c:v>
                </c:pt>
                <c:pt idx="1">
                  <c:v>No</c:v>
                </c:pt>
                <c:pt idx="2">
                  <c:v>Parcialmente</c:v>
                </c:pt>
              </c:strCache>
            </c:strRef>
          </c:cat>
          <c:val>
            <c:numRef>
              <c:f>'[BD definitiva VIERNES 23 octubre 2020 Evaluación del primer mes del proceso de docencia virtual, semeste 2020-20 (respuestas).xlsx]TODAS FREC SIMPLES SPSS'!$D$1064:$D$1066</c:f>
              <c:numCache>
                <c:formatCode>0.0</c:formatCode>
                <c:ptCount val="3"/>
                <c:pt idx="0">
                  <c:v>75.13321492007104</c:v>
                </c:pt>
                <c:pt idx="1">
                  <c:v>11.900532859680284</c:v>
                </c:pt>
                <c:pt idx="2">
                  <c:v>12.966252220248666</c:v>
                </c:pt>
              </c:numCache>
            </c:numRef>
          </c:val>
          <c:extLst>
            <c:ext xmlns:c16="http://schemas.microsoft.com/office/drawing/2014/chart" uri="{C3380CC4-5D6E-409C-BE32-E72D297353CC}">
              <c16:uniqueId val="{00000006-6A57-D543-B82B-9D53C0258832}"/>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00" b="0" i="0" u="none" strike="noStrike" kern="1200" baseline="0">
              <a:solidFill>
                <a:schemeClr val="dk1">
                  <a:lumMod val="75000"/>
                  <a:lumOff val="25000"/>
                </a:schemeClr>
              </a:solidFill>
              <a:latin typeface="+mn-lt"/>
              <a:ea typeface="+mn-ea"/>
              <a:cs typeface="+mn-cs"/>
            </a:defRPr>
          </a:pPr>
          <a:endParaRPr lang="es-D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DO"/>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 de encuestados según si hatenido dificultad en acceder a la plataforma UASD virtual</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DO"/>
        </a:p>
      </c:txPr>
    </c:title>
    <c:autoTitleDeleted val="0"/>
    <c:plotArea>
      <c:layout/>
      <c:pieChart>
        <c:varyColors val="1"/>
        <c:ser>
          <c:idx val="0"/>
          <c:order val="0"/>
          <c:tx>
            <c:strRef>
              <c:f>'[BD definitiva VIERNES 23 octubre 2020 Evaluación del primer mes del proceso de docencia virtual, semeste 2020-20 (respuestas).xlsx]TODAS FREC SIMPLES SPSS'!$D$1072</c:f>
              <c:strCache>
                <c:ptCount val="1"/>
                <c:pt idx="0">
                  <c:v>%</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1C05-EA44-967D-FC72E0351AA6}"/>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1C05-EA44-967D-FC72E0351AA6}"/>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1C05-EA44-967D-FC72E0351AA6}"/>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s-DO"/>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'[BD definitiva VIERNES 23 octubre 2020 Evaluación del primer mes del proceso de docencia virtual, semeste 2020-20 (respuestas).xlsx]TODAS FREC SIMPLES SPSS'!$B$1073:$B$1075</c:f>
              <c:strCache>
                <c:ptCount val="3"/>
                <c:pt idx="0">
                  <c:v>Si</c:v>
                </c:pt>
                <c:pt idx="1">
                  <c:v>No</c:v>
                </c:pt>
                <c:pt idx="2">
                  <c:v>Parcialmente</c:v>
                </c:pt>
              </c:strCache>
            </c:strRef>
          </c:cat>
          <c:val>
            <c:numRef>
              <c:f>'[BD definitiva VIERNES 23 octubre 2020 Evaluación del primer mes del proceso de docencia virtual, semeste 2020-20 (respuestas).xlsx]TODAS FREC SIMPLES SPSS'!$D$1073:$D$1075</c:f>
              <c:numCache>
                <c:formatCode>0.0</c:formatCode>
                <c:ptCount val="3"/>
                <c:pt idx="0">
                  <c:v>12.433392539964476</c:v>
                </c:pt>
                <c:pt idx="1">
                  <c:v>61.101243339253998</c:v>
                </c:pt>
                <c:pt idx="2">
                  <c:v>26.465364120781526</c:v>
                </c:pt>
              </c:numCache>
            </c:numRef>
          </c:val>
          <c:extLst>
            <c:ext xmlns:c16="http://schemas.microsoft.com/office/drawing/2014/chart" uri="{C3380CC4-5D6E-409C-BE32-E72D297353CC}">
              <c16:uniqueId val="{00000006-1C05-EA44-967D-FC72E0351AA6}"/>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00" b="0" i="0" u="none" strike="noStrike" kern="1200" baseline="0">
              <a:solidFill>
                <a:schemeClr val="dk1">
                  <a:lumMod val="75000"/>
                  <a:lumOff val="25000"/>
                </a:schemeClr>
              </a:solidFill>
              <a:latin typeface="+mn-lt"/>
              <a:ea typeface="+mn-ea"/>
              <a:cs typeface="+mn-cs"/>
            </a:defRPr>
          </a:pPr>
          <a:endParaRPr lang="es-D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DO"/>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a:t>% de encuestados según si ha tenido dificultad para cargar en el aula los recursos o materiales de apoyo a los estudiantes. Valoración en Escala del 1 al 5</a:t>
            </a:r>
          </a:p>
        </c:rich>
      </c:tx>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s-DO"/>
        </a:p>
      </c:txPr>
    </c:title>
    <c:autoTitleDeleted val="0"/>
    <c:plotArea>
      <c:layout/>
      <c:barChart>
        <c:barDir val="col"/>
        <c:grouping val="clustered"/>
        <c:varyColors val="0"/>
        <c:ser>
          <c:idx val="0"/>
          <c:order val="0"/>
          <c:tx>
            <c:strRef>
              <c:f>'[BD definitiva VIERNES 23 octubre 2020 Evaluación del primer mes del proceso de docencia virtual, semeste 2020-20 (respuestas).xlsx]TODAS FREC SIMPLES SPSS'!$D$1081</c:f>
              <c:strCache>
                <c:ptCount val="1"/>
                <c:pt idx="0">
                  <c:v>%</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'[BD definitiva VIERNES 23 octubre 2020 Evaluación del primer mes del proceso de docencia virtual, semeste 2020-20 (respuestas).xlsx]TODAS FREC SIMPLES SPSS'!$B$1082:$B$1086</c:f>
              <c:strCache>
                <c:ptCount val="5"/>
                <c:pt idx="0">
                  <c:v>1</c:v>
                </c:pt>
                <c:pt idx="1">
                  <c:v>2</c:v>
                </c:pt>
                <c:pt idx="2">
                  <c:v>3</c:v>
                </c:pt>
                <c:pt idx="3">
                  <c:v>4</c:v>
                </c:pt>
                <c:pt idx="4">
                  <c:v>5</c:v>
                </c:pt>
              </c:strCache>
            </c:strRef>
          </c:cat>
          <c:val>
            <c:numRef>
              <c:f>'[BD definitiva VIERNES 23 octubre 2020 Evaluación del primer mes del proceso de docencia virtual, semeste 2020-20 (respuestas).xlsx]TODAS FREC SIMPLES SPSS'!$D$1082:$D$1086</c:f>
              <c:numCache>
                <c:formatCode>0.0</c:formatCode>
                <c:ptCount val="5"/>
                <c:pt idx="0">
                  <c:v>57.548845470692726</c:v>
                </c:pt>
                <c:pt idx="1">
                  <c:v>12.788632326820604</c:v>
                </c:pt>
                <c:pt idx="2">
                  <c:v>13.49911190053286</c:v>
                </c:pt>
                <c:pt idx="3">
                  <c:v>9.5914742451154531</c:v>
                </c:pt>
                <c:pt idx="4">
                  <c:v>6.571936056838366</c:v>
                </c:pt>
              </c:numCache>
            </c:numRef>
          </c:val>
          <c:extLst>
            <c:ext xmlns:c16="http://schemas.microsoft.com/office/drawing/2014/chart" uri="{C3380CC4-5D6E-409C-BE32-E72D297353CC}">
              <c16:uniqueId val="{00000000-9C66-F944-904C-C546DB3A9351}"/>
            </c:ext>
          </c:extLst>
        </c:ser>
        <c:dLbls>
          <c:dLblPos val="inEnd"/>
          <c:showLegendKey val="0"/>
          <c:showVal val="1"/>
          <c:showCatName val="0"/>
          <c:showSerName val="0"/>
          <c:showPercent val="0"/>
          <c:showBubbleSize val="0"/>
        </c:dLbls>
        <c:gapWidth val="41"/>
        <c:axId val="518811888"/>
        <c:axId val="518813520"/>
      </c:barChart>
      <c:catAx>
        <c:axId val="5188118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s-DO"/>
          </a:p>
        </c:txPr>
        <c:crossAx val="518813520"/>
        <c:crosses val="autoZero"/>
        <c:auto val="1"/>
        <c:lblAlgn val="ctr"/>
        <c:lblOffset val="100"/>
        <c:noMultiLvlLbl val="0"/>
      </c:catAx>
      <c:valAx>
        <c:axId val="518813520"/>
        <c:scaling>
          <c:orientation val="minMax"/>
        </c:scaling>
        <c:delete val="1"/>
        <c:axPos val="l"/>
        <c:numFmt formatCode="0.0" sourceLinked="1"/>
        <c:majorTickMark val="none"/>
        <c:minorTickMark val="none"/>
        <c:tickLblPos val="nextTo"/>
        <c:crossAx val="5188118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DO"/>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a:t>% de encuestados según si ha tenido dificultad para colocar las tareas a los estudiantes. Valoración en Escala del 1 al 5</a:t>
            </a:r>
          </a:p>
        </c:rich>
      </c:tx>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s-DO"/>
        </a:p>
      </c:txPr>
    </c:title>
    <c:autoTitleDeleted val="0"/>
    <c:plotArea>
      <c:layout/>
      <c:barChart>
        <c:barDir val="col"/>
        <c:grouping val="clustered"/>
        <c:varyColors val="0"/>
        <c:ser>
          <c:idx val="0"/>
          <c:order val="0"/>
          <c:tx>
            <c:strRef>
              <c:f>'[BD definitiva VIERNES 23 octubre 2020 Evaluación del primer mes del proceso de docencia virtual, semeste 2020-20 (respuestas).xlsx]TODAS FREC SIMPLES SPSS'!$D$1092</c:f>
              <c:strCache>
                <c:ptCount val="1"/>
                <c:pt idx="0">
                  <c:v>%</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'[BD definitiva VIERNES 23 octubre 2020 Evaluación del primer mes del proceso de docencia virtual, semeste 2020-20 (respuestas).xlsx]TODAS FREC SIMPLES SPSS'!$B$1093:$B$1097</c:f>
              <c:strCache>
                <c:ptCount val="5"/>
                <c:pt idx="0">
                  <c:v>1</c:v>
                </c:pt>
                <c:pt idx="1">
                  <c:v>2</c:v>
                </c:pt>
                <c:pt idx="2">
                  <c:v>3</c:v>
                </c:pt>
                <c:pt idx="3">
                  <c:v>4</c:v>
                </c:pt>
                <c:pt idx="4">
                  <c:v>5</c:v>
                </c:pt>
              </c:strCache>
            </c:strRef>
          </c:cat>
          <c:val>
            <c:numRef>
              <c:f>'[BD definitiva VIERNES 23 octubre 2020 Evaluación del primer mes del proceso de docencia virtual, semeste 2020-20 (respuestas).xlsx]TODAS FREC SIMPLES SPSS'!$D$1093:$D$1097</c:f>
              <c:numCache>
                <c:formatCode>0.0</c:formatCode>
                <c:ptCount val="5"/>
                <c:pt idx="0">
                  <c:v>59.50266429840142</c:v>
                </c:pt>
                <c:pt idx="1">
                  <c:v>14.031971580817052</c:v>
                </c:pt>
                <c:pt idx="2">
                  <c:v>9.946714031971581</c:v>
                </c:pt>
                <c:pt idx="3">
                  <c:v>9.2362344582593252</c:v>
                </c:pt>
                <c:pt idx="4">
                  <c:v>7.2824156305506218</c:v>
                </c:pt>
              </c:numCache>
            </c:numRef>
          </c:val>
          <c:extLst>
            <c:ext xmlns:c16="http://schemas.microsoft.com/office/drawing/2014/chart" uri="{C3380CC4-5D6E-409C-BE32-E72D297353CC}">
              <c16:uniqueId val="{00000000-03FA-A545-9598-4D9553ED5238}"/>
            </c:ext>
          </c:extLst>
        </c:ser>
        <c:dLbls>
          <c:dLblPos val="inEnd"/>
          <c:showLegendKey val="0"/>
          <c:showVal val="1"/>
          <c:showCatName val="0"/>
          <c:showSerName val="0"/>
          <c:showPercent val="0"/>
          <c:showBubbleSize val="0"/>
        </c:dLbls>
        <c:gapWidth val="41"/>
        <c:axId val="513424864"/>
        <c:axId val="517123744"/>
      </c:barChart>
      <c:catAx>
        <c:axId val="51342486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s-DO"/>
          </a:p>
        </c:txPr>
        <c:crossAx val="517123744"/>
        <c:crosses val="autoZero"/>
        <c:auto val="1"/>
        <c:lblAlgn val="ctr"/>
        <c:lblOffset val="100"/>
        <c:noMultiLvlLbl val="0"/>
      </c:catAx>
      <c:valAx>
        <c:axId val="517123744"/>
        <c:scaling>
          <c:orientation val="minMax"/>
        </c:scaling>
        <c:delete val="1"/>
        <c:axPos val="l"/>
        <c:numFmt formatCode="0.0" sourceLinked="1"/>
        <c:majorTickMark val="none"/>
        <c:minorTickMark val="none"/>
        <c:tickLblPos val="nextTo"/>
        <c:crossAx val="5134248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DO"/>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a:t>% de encuestados según si ha tenido dificultad para diseñar e instalar el foro de intercambio con los estudiantes. Valoración en Escala del 1 al 5</a:t>
            </a:r>
          </a:p>
        </c:rich>
      </c:tx>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s-DO"/>
        </a:p>
      </c:txPr>
    </c:title>
    <c:autoTitleDeleted val="0"/>
    <c:plotArea>
      <c:layout/>
      <c:barChart>
        <c:barDir val="col"/>
        <c:grouping val="clustered"/>
        <c:varyColors val="0"/>
        <c:ser>
          <c:idx val="0"/>
          <c:order val="0"/>
          <c:tx>
            <c:strRef>
              <c:f>'[BD definitiva VIERNES 23 octubre 2020 Evaluación del primer mes del proceso de docencia virtual, semeste 2020-20 (respuestas).xlsx]TODAS FREC SIMPLES SPSS'!$D$1103</c:f>
              <c:strCache>
                <c:ptCount val="1"/>
                <c:pt idx="0">
                  <c:v>%</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'[BD definitiva VIERNES 23 octubre 2020 Evaluación del primer mes del proceso de docencia virtual, semeste 2020-20 (respuestas).xlsx]TODAS FREC SIMPLES SPSS'!$B$1104:$B$1108</c:f>
              <c:strCache>
                <c:ptCount val="5"/>
                <c:pt idx="0">
                  <c:v>1</c:v>
                </c:pt>
                <c:pt idx="1">
                  <c:v>2</c:v>
                </c:pt>
                <c:pt idx="2">
                  <c:v>3</c:v>
                </c:pt>
                <c:pt idx="3">
                  <c:v>4</c:v>
                </c:pt>
                <c:pt idx="4">
                  <c:v>5</c:v>
                </c:pt>
              </c:strCache>
            </c:strRef>
          </c:cat>
          <c:val>
            <c:numRef>
              <c:f>'[BD definitiva VIERNES 23 octubre 2020 Evaluación del primer mes del proceso de docencia virtual, semeste 2020-20 (respuestas).xlsx]TODAS FREC SIMPLES SPSS'!$D$1104:$D$1108</c:f>
              <c:numCache>
                <c:formatCode>0.0</c:formatCode>
                <c:ptCount val="5"/>
                <c:pt idx="0">
                  <c:v>55.239786856127878</c:v>
                </c:pt>
                <c:pt idx="1">
                  <c:v>15.630550621669629</c:v>
                </c:pt>
                <c:pt idx="2">
                  <c:v>12.966252220248666</c:v>
                </c:pt>
                <c:pt idx="3">
                  <c:v>8.1705150976909415</c:v>
                </c:pt>
                <c:pt idx="4">
                  <c:v>7.9928952042628776</c:v>
                </c:pt>
              </c:numCache>
            </c:numRef>
          </c:val>
          <c:extLst>
            <c:ext xmlns:c16="http://schemas.microsoft.com/office/drawing/2014/chart" uri="{C3380CC4-5D6E-409C-BE32-E72D297353CC}">
              <c16:uniqueId val="{00000000-0B97-1741-B3E1-15CB9FDDDCF9}"/>
            </c:ext>
          </c:extLst>
        </c:ser>
        <c:dLbls>
          <c:dLblPos val="inEnd"/>
          <c:showLegendKey val="0"/>
          <c:showVal val="1"/>
          <c:showCatName val="0"/>
          <c:showSerName val="0"/>
          <c:showPercent val="0"/>
          <c:showBubbleSize val="0"/>
        </c:dLbls>
        <c:gapWidth val="41"/>
        <c:axId val="517606208"/>
        <c:axId val="481654048"/>
      </c:barChart>
      <c:catAx>
        <c:axId val="51760620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s-DO"/>
          </a:p>
        </c:txPr>
        <c:crossAx val="481654048"/>
        <c:crosses val="autoZero"/>
        <c:auto val="1"/>
        <c:lblAlgn val="ctr"/>
        <c:lblOffset val="100"/>
        <c:noMultiLvlLbl val="0"/>
      </c:catAx>
      <c:valAx>
        <c:axId val="481654048"/>
        <c:scaling>
          <c:orientation val="minMax"/>
        </c:scaling>
        <c:delete val="1"/>
        <c:axPos val="l"/>
        <c:numFmt formatCode="0.0" sourceLinked="1"/>
        <c:majorTickMark val="none"/>
        <c:minorTickMark val="none"/>
        <c:tickLblPos val="nextTo"/>
        <c:crossAx val="517606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DO"/>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a:t>% de encuestados según si ha tenido dificultad para el uso de la videoconferencia para sus clases sincrónicas o presenciales online. Valoración en Escala del 1 al 5 </a:t>
            </a:r>
          </a:p>
        </c:rich>
      </c:tx>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s-DO"/>
        </a:p>
      </c:txPr>
    </c:title>
    <c:autoTitleDeleted val="0"/>
    <c:plotArea>
      <c:layout/>
      <c:barChart>
        <c:barDir val="col"/>
        <c:grouping val="clustered"/>
        <c:varyColors val="0"/>
        <c:ser>
          <c:idx val="0"/>
          <c:order val="0"/>
          <c:tx>
            <c:strRef>
              <c:f>'[BD definitiva VIERNES 23 octubre 2020 Evaluación del primer mes del proceso de docencia virtual, semeste 2020-20 (respuestas).xlsx]TODAS FREC SIMPLES SPSS'!$D$1114</c:f>
              <c:strCache>
                <c:ptCount val="1"/>
                <c:pt idx="0">
                  <c:v>%</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'[BD definitiva VIERNES 23 octubre 2020 Evaluación del primer mes del proceso de docencia virtual, semeste 2020-20 (respuestas).xlsx]TODAS FREC SIMPLES SPSS'!$B$1115:$B$1119</c:f>
              <c:strCache>
                <c:ptCount val="5"/>
                <c:pt idx="0">
                  <c:v>1</c:v>
                </c:pt>
                <c:pt idx="1">
                  <c:v>2</c:v>
                </c:pt>
                <c:pt idx="2">
                  <c:v>3</c:v>
                </c:pt>
                <c:pt idx="3">
                  <c:v>4</c:v>
                </c:pt>
                <c:pt idx="4">
                  <c:v>5</c:v>
                </c:pt>
              </c:strCache>
            </c:strRef>
          </c:cat>
          <c:val>
            <c:numRef>
              <c:f>'[BD definitiva VIERNES 23 octubre 2020 Evaluación del primer mes del proceso de docencia virtual, semeste 2020-20 (respuestas).xlsx]TODAS FREC SIMPLES SPSS'!$D$1115:$D$1119</c:f>
              <c:numCache>
                <c:formatCode>0.0</c:formatCode>
                <c:ptCount val="5"/>
                <c:pt idx="0">
                  <c:v>45.648312611012429</c:v>
                </c:pt>
                <c:pt idx="1">
                  <c:v>14.742451154529308</c:v>
                </c:pt>
                <c:pt idx="2">
                  <c:v>12.078152753108348</c:v>
                </c:pt>
                <c:pt idx="3">
                  <c:v>10.479573712255773</c:v>
                </c:pt>
                <c:pt idx="4">
                  <c:v>17.051509769094139</c:v>
                </c:pt>
              </c:numCache>
            </c:numRef>
          </c:val>
          <c:extLst>
            <c:ext xmlns:c16="http://schemas.microsoft.com/office/drawing/2014/chart" uri="{C3380CC4-5D6E-409C-BE32-E72D297353CC}">
              <c16:uniqueId val="{00000000-1938-0C48-B51D-AB882052C377}"/>
            </c:ext>
          </c:extLst>
        </c:ser>
        <c:dLbls>
          <c:dLblPos val="inEnd"/>
          <c:showLegendKey val="0"/>
          <c:showVal val="1"/>
          <c:showCatName val="0"/>
          <c:showSerName val="0"/>
          <c:showPercent val="0"/>
          <c:showBubbleSize val="0"/>
        </c:dLbls>
        <c:gapWidth val="41"/>
        <c:axId val="54871744"/>
        <c:axId val="54873376"/>
      </c:barChart>
      <c:catAx>
        <c:axId val="5487174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s-DO"/>
          </a:p>
        </c:txPr>
        <c:crossAx val="54873376"/>
        <c:crosses val="autoZero"/>
        <c:auto val="1"/>
        <c:lblAlgn val="ctr"/>
        <c:lblOffset val="100"/>
        <c:noMultiLvlLbl val="0"/>
      </c:catAx>
      <c:valAx>
        <c:axId val="54873376"/>
        <c:scaling>
          <c:orientation val="minMax"/>
        </c:scaling>
        <c:delete val="1"/>
        <c:axPos val="l"/>
        <c:numFmt formatCode="0.0" sourceLinked="1"/>
        <c:majorTickMark val="none"/>
        <c:minorTickMark val="none"/>
        <c:tickLblPos val="nextTo"/>
        <c:crossAx val="548717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DO"/>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a:t>% de encuestados según si ha tenido dificultad para la comunicación con sus estudiantes. Valoración en Escala del 1 al 5</a:t>
            </a:r>
          </a:p>
        </c:rich>
      </c:tx>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s-DO"/>
        </a:p>
      </c:txPr>
    </c:title>
    <c:autoTitleDeleted val="0"/>
    <c:plotArea>
      <c:layout/>
      <c:barChart>
        <c:barDir val="col"/>
        <c:grouping val="clustered"/>
        <c:varyColors val="0"/>
        <c:ser>
          <c:idx val="0"/>
          <c:order val="0"/>
          <c:tx>
            <c:strRef>
              <c:f>'[BD definitiva VIERNES 23 octubre 2020 Evaluación del primer mes del proceso de docencia virtual, semeste 2020-20 (respuestas).xlsx]TODAS FREC SIMPLES SPSS'!$D$1125</c:f>
              <c:strCache>
                <c:ptCount val="1"/>
                <c:pt idx="0">
                  <c:v>%</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'[BD definitiva VIERNES 23 octubre 2020 Evaluación del primer mes del proceso de docencia virtual, semeste 2020-20 (respuestas).xlsx]TODAS FREC SIMPLES SPSS'!$B$1126:$B$1130</c:f>
              <c:strCache>
                <c:ptCount val="5"/>
                <c:pt idx="0">
                  <c:v>1</c:v>
                </c:pt>
                <c:pt idx="1">
                  <c:v>2</c:v>
                </c:pt>
                <c:pt idx="2">
                  <c:v>3</c:v>
                </c:pt>
                <c:pt idx="3">
                  <c:v>4</c:v>
                </c:pt>
                <c:pt idx="4">
                  <c:v>5</c:v>
                </c:pt>
              </c:strCache>
            </c:strRef>
          </c:cat>
          <c:val>
            <c:numRef>
              <c:f>'[BD definitiva VIERNES 23 octubre 2020 Evaluación del primer mes del proceso de docencia virtual, semeste 2020-20 (respuestas).xlsx]TODAS FREC SIMPLES SPSS'!$D$1126:$D$1130</c:f>
              <c:numCache>
                <c:formatCode>0.0</c:formatCode>
                <c:ptCount val="5"/>
                <c:pt idx="0">
                  <c:v>47.06927175843694</c:v>
                </c:pt>
                <c:pt idx="1">
                  <c:v>16.873889875666073</c:v>
                </c:pt>
                <c:pt idx="2">
                  <c:v>14.92007104795737</c:v>
                </c:pt>
                <c:pt idx="3">
                  <c:v>9.946714031971581</c:v>
                </c:pt>
                <c:pt idx="4">
                  <c:v>11.190053285968029</c:v>
                </c:pt>
              </c:numCache>
            </c:numRef>
          </c:val>
          <c:extLst>
            <c:ext xmlns:c16="http://schemas.microsoft.com/office/drawing/2014/chart" uri="{C3380CC4-5D6E-409C-BE32-E72D297353CC}">
              <c16:uniqueId val="{00000000-E76D-0D4D-B85F-09E8B75E3B0D}"/>
            </c:ext>
          </c:extLst>
        </c:ser>
        <c:dLbls>
          <c:dLblPos val="inEnd"/>
          <c:showLegendKey val="0"/>
          <c:showVal val="1"/>
          <c:showCatName val="0"/>
          <c:showSerName val="0"/>
          <c:showPercent val="0"/>
          <c:showBubbleSize val="0"/>
        </c:dLbls>
        <c:gapWidth val="41"/>
        <c:axId val="516470208"/>
        <c:axId val="516316416"/>
      </c:barChart>
      <c:catAx>
        <c:axId val="51647020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s-DO"/>
          </a:p>
        </c:txPr>
        <c:crossAx val="516316416"/>
        <c:crosses val="autoZero"/>
        <c:auto val="1"/>
        <c:lblAlgn val="ctr"/>
        <c:lblOffset val="100"/>
        <c:noMultiLvlLbl val="0"/>
      </c:catAx>
      <c:valAx>
        <c:axId val="516316416"/>
        <c:scaling>
          <c:orientation val="minMax"/>
        </c:scaling>
        <c:delete val="1"/>
        <c:axPos val="l"/>
        <c:numFmt formatCode="0.0" sourceLinked="1"/>
        <c:majorTickMark val="none"/>
        <c:minorTickMark val="none"/>
        <c:tickLblPos val="nextTo"/>
        <c:crossAx val="51647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DO"/>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a:t>% de encuestados según si ha tenido dificultad para acceder a la plataforma. Valoración en Escala del 1 al 5</a:t>
            </a:r>
          </a:p>
        </c:rich>
      </c:tx>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s-DO"/>
        </a:p>
      </c:txPr>
    </c:title>
    <c:autoTitleDeleted val="0"/>
    <c:plotArea>
      <c:layout/>
      <c:barChart>
        <c:barDir val="col"/>
        <c:grouping val="clustered"/>
        <c:varyColors val="0"/>
        <c:ser>
          <c:idx val="0"/>
          <c:order val="0"/>
          <c:tx>
            <c:strRef>
              <c:f>'[BD definitiva VIERNES 23 octubre 2020 Evaluación del primer mes del proceso de docencia virtual, semeste 2020-20 (respuestas).xlsx]TODAS FREC SIMPLES SPSS'!$D$1136</c:f>
              <c:strCache>
                <c:ptCount val="1"/>
                <c:pt idx="0">
                  <c:v>%</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'[BD definitiva VIERNES 23 octubre 2020 Evaluación del primer mes del proceso de docencia virtual, semeste 2020-20 (respuestas).xlsx]TODAS FREC SIMPLES SPSS'!$B$1137:$B$1141</c:f>
              <c:strCache>
                <c:ptCount val="5"/>
                <c:pt idx="0">
                  <c:v>1</c:v>
                </c:pt>
                <c:pt idx="1">
                  <c:v>2</c:v>
                </c:pt>
                <c:pt idx="2">
                  <c:v>3</c:v>
                </c:pt>
                <c:pt idx="3">
                  <c:v>4</c:v>
                </c:pt>
                <c:pt idx="4">
                  <c:v>5</c:v>
                </c:pt>
              </c:strCache>
            </c:strRef>
          </c:cat>
          <c:val>
            <c:numRef>
              <c:f>'[BD definitiva VIERNES 23 octubre 2020 Evaluación del primer mes del proceso de docencia virtual, semeste 2020-20 (respuestas).xlsx]TODAS FREC SIMPLES SPSS'!$D$1137:$D$1141</c:f>
              <c:numCache>
                <c:formatCode>0.0</c:formatCode>
                <c:ptCount val="5"/>
                <c:pt idx="0">
                  <c:v>61.101243339253998</c:v>
                </c:pt>
                <c:pt idx="1">
                  <c:v>14.564831261101244</c:v>
                </c:pt>
                <c:pt idx="2">
                  <c:v>7.8152753108348145</c:v>
                </c:pt>
                <c:pt idx="3">
                  <c:v>7.2824156305506218</c:v>
                </c:pt>
                <c:pt idx="4">
                  <c:v>9.2362344582593252</c:v>
                </c:pt>
              </c:numCache>
            </c:numRef>
          </c:val>
          <c:extLst>
            <c:ext xmlns:c16="http://schemas.microsoft.com/office/drawing/2014/chart" uri="{C3380CC4-5D6E-409C-BE32-E72D297353CC}">
              <c16:uniqueId val="{00000000-E836-814E-BD13-5107F1244C41}"/>
            </c:ext>
          </c:extLst>
        </c:ser>
        <c:dLbls>
          <c:dLblPos val="inEnd"/>
          <c:showLegendKey val="0"/>
          <c:showVal val="1"/>
          <c:showCatName val="0"/>
          <c:showSerName val="0"/>
          <c:showPercent val="0"/>
          <c:showBubbleSize val="0"/>
        </c:dLbls>
        <c:gapWidth val="41"/>
        <c:axId val="58373824"/>
        <c:axId val="57997808"/>
      </c:barChart>
      <c:catAx>
        <c:axId val="583738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s-DO"/>
          </a:p>
        </c:txPr>
        <c:crossAx val="57997808"/>
        <c:crosses val="autoZero"/>
        <c:auto val="1"/>
        <c:lblAlgn val="ctr"/>
        <c:lblOffset val="100"/>
        <c:noMultiLvlLbl val="0"/>
      </c:catAx>
      <c:valAx>
        <c:axId val="57997808"/>
        <c:scaling>
          <c:orientation val="minMax"/>
        </c:scaling>
        <c:delete val="1"/>
        <c:axPos val="l"/>
        <c:numFmt formatCode="0.0" sourceLinked="1"/>
        <c:majorTickMark val="none"/>
        <c:minorTickMark val="none"/>
        <c:tickLblPos val="nextTo"/>
        <c:crossAx val="58373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DO"/>
    </a:p>
  </c:txPr>
  <c:externalData r:id="rId4">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a:t>% de encuestados según si ha tenido dificultad para compartirle presentaciones a tus estudiantes. Valoración en Escala del 1 al 5</a:t>
            </a:r>
          </a:p>
        </c:rich>
      </c:tx>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s-DO"/>
        </a:p>
      </c:txPr>
    </c:title>
    <c:autoTitleDeleted val="0"/>
    <c:plotArea>
      <c:layout/>
      <c:barChart>
        <c:barDir val="col"/>
        <c:grouping val="clustered"/>
        <c:varyColors val="0"/>
        <c:ser>
          <c:idx val="0"/>
          <c:order val="0"/>
          <c:tx>
            <c:strRef>
              <c:f>'[BD definitiva VIERNES 23 octubre 2020 Evaluación del primer mes del proceso de docencia virtual, semeste 2020-20 (respuestas).xlsx]TODAS FREC SIMPLES SPSS'!$D$1147</c:f>
              <c:strCache>
                <c:ptCount val="1"/>
                <c:pt idx="0">
                  <c:v>%</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'[BD definitiva VIERNES 23 octubre 2020 Evaluación del primer mes del proceso de docencia virtual, semeste 2020-20 (respuestas).xlsx]TODAS FREC SIMPLES SPSS'!$B$1148:$B$1152</c:f>
              <c:strCache>
                <c:ptCount val="5"/>
                <c:pt idx="0">
                  <c:v>1</c:v>
                </c:pt>
                <c:pt idx="1">
                  <c:v>2</c:v>
                </c:pt>
                <c:pt idx="2">
                  <c:v>3</c:v>
                </c:pt>
                <c:pt idx="3">
                  <c:v>4</c:v>
                </c:pt>
                <c:pt idx="4">
                  <c:v>5</c:v>
                </c:pt>
              </c:strCache>
            </c:strRef>
          </c:cat>
          <c:val>
            <c:numRef>
              <c:f>'[BD definitiva VIERNES 23 octubre 2020 Evaluación del primer mes del proceso de docencia virtual, semeste 2020-20 (respuestas).xlsx]TODAS FREC SIMPLES SPSS'!$D$1148:$D$1152</c:f>
              <c:numCache>
                <c:formatCode>0.0</c:formatCode>
                <c:ptCount val="5"/>
                <c:pt idx="0">
                  <c:v>53.99644760213144</c:v>
                </c:pt>
                <c:pt idx="1">
                  <c:v>15.097690941385435</c:v>
                </c:pt>
                <c:pt idx="2">
                  <c:v>11.545293072824157</c:v>
                </c:pt>
                <c:pt idx="3">
                  <c:v>9.5914742451154531</c:v>
                </c:pt>
                <c:pt idx="4">
                  <c:v>9.769094138543517</c:v>
                </c:pt>
              </c:numCache>
            </c:numRef>
          </c:val>
          <c:extLst>
            <c:ext xmlns:c16="http://schemas.microsoft.com/office/drawing/2014/chart" uri="{C3380CC4-5D6E-409C-BE32-E72D297353CC}">
              <c16:uniqueId val="{00000000-88C9-5C49-A07A-4B05E3D11D84}"/>
            </c:ext>
          </c:extLst>
        </c:ser>
        <c:dLbls>
          <c:dLblPos val="inEnd"/>
          <c:showLegendKey val="0"/>
          <c:showVal val="1"/>
          <c:showCatName val="0"/>
          <c:showSerName val="0"/>
          <c:showPercent val="0"/>
          <c:showBubbleSize val="0"/>
        </c:dLbls>
        <c:gapWidth val="41"/>
        <c:axId val="54545680"/>
        <c:axId val="490145408"/>
      </c:barChart>
      <c:catAx>
        <c:axId val="5454568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s-DO"/>
          </a:p>
        </c:txPr>
        <c:crossAx val="490145408"/>
        <c:crosses val="autoZero"/>
        <c:auto val="1"/>
        <c:lblAlgn val="ctr"/>
        <c:lblOffset val="100"/>
        <c:noMultiLvlLbl val="0"/>
      </c:catAx>
      <c:valAx>
        <c:axId val="490145408"/>
        <c:scaling>
          <c:orientation val="minMax"/>
        </c:scaling>
        <c:delete val="1"/>
        <c:axPos val="l"/>
        <c:numFmt formatCode="0.0" sourceLinked="1"/>
        <c:majorTickMark val="none"/>
        <c:minorTickMark val="none"/>
        <c:tickLblPos val="nextTo"/>
        <c:crossAx val="54545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DO"/>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s-ES_tradnl"/>
              <a:t>% Comparación entre edad de todos los docentes de la UASD y los docentes de la Muestra Efectiva</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DO"/>
        </a:p>
      </c:txPr>
    </c:title>
    <c:autoTitleDeleted val="0"/>
    <c:plotArea>
      <c:layout/>
      <c:lineChart>
        <c:grouping val="standard"/>
        <c:varyColors val="0"/>
        <c:ser>
          <c:idx val="0"/>
          <c:order val="0"/>
          <c:tx>
            <c:strRef>
              <c:f>EDAD!$I$35</c:f>
              <c:strCache>
                <c:ptCount val="1"/>
                <c:pt idx="0">
                  <c:v>Porcentaje Universo Profesores</c:v>
                </c:pt>
              </c:strCache>
            </c:strRef>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D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EDAD!$G$36:$G$47</c:f>
              <c:strCache>
                <c:ptCount val="12"/>
                <c:pt idx="0">
                  <c:v>25-30</c:v>
                </c:pt>
                <c:pt idx="1">
                  <c:v>30-35</c:v>
                </c:pt>
                <c:pt idx="2">
                  <c:v>35-40</c:v>
                </c:pt>
                <c:pt idx="3">
                  <c:v>40-45</c:v>
                </c:pt>
                <c:pt idx="4">
                  <c:v>45-50</c:v>
                </c:pt>
                <c:pt idx="5">
                  <c:v>50-55</c:v>
                </c:pt>
                <c:pt idx="6">
                  <c:v>55-60</c:v>
                </c:pt>
                <c:pt idx="7">
                  <c:v>60-65</c:v>
                </c:pt>
                <c:pt idx="8">
                  <c:v>65-70</c:v>
                </c:pt>
                <c:pt idx="9">
                  <c:v>70-75</c:v>
                </c:pt>
                <c:pt idx="10">
                  <c:v>75-80</c:v>
                </c:pt>
                <c:pt idx="11">
                  <c:v>80 y más</c:v>
                </c:pt>
              </c:strCache>
            </c:strRef>
          </c:cat>
          <c:val>
            <c:numRef>
              <c:f>EDAD!$I$36:$I$47</c:f>
              <c:numCache>
                <c:formatCode>0.00</c:formatCode>
                <c:ptCount val="12"/>
                <c:pt idx="0">
                  <c:v>0.55959709009513148</c:v>
                </c:pt>
                <c:pt idx="1">
                  <c:v>3.8332400671516504</c:v>
                </c:pt>
                <c:pt idx="2">
                  <c:v>9.9048684946838268</c:v>
                </c:pt>
                <c:pt idx="3">
                  <c:v>12.227196418578623</c:v>
                </c:pt>
                <c:pt idx="4">
                  <c:v>12.618914381645215</c:v>
                </c:pt>
                <c:pt idx="5">
                  <c:v>13.318410744264131</c:v>
                </c:pt>
                <c:pt idx="6">
                  <c:v>15.640738668158926</c:v>
                </c:pt>
                <c:pt idx="7">
                  <c:v>14.269725797425853</c:v>
                </c:pt>
                <c:pt idx="8">
                  <c:v>10.688304420817012</c:v>
                </c:pt>
                <c:pt idx="9">
                  <c:v>4.6726357022943485</c:v>
                </c:pt>
                <c:pt idx="10">
                  <c:v>1.846670397313934</c:v>
                </c:pt>
                <c:pt idx="11">
                  <c:v>0.41969781757134861</c:v>
                </c:pt>
              </c:numCache>
            </c:numRef>
          </c:val>
          <c:smooth val="0"/>
          <c:extLst>
            <c:ext xmlns:c16="http://schemas.microsoft.com/office/drawing/2014/chart" uri="{C3380CC4-5D6E-409C-BE32-E72D297353CC}">
              <c16:uniqueId val="{00000000-87C7-E44B-8BD2-79B4E68DE053}"/>
            </c:ext>
          </c:extLst>
        </c:ser>
        <c:ser>
          <c:idx val="1"/>
          <c:order val="1"/>
          <c:tx>
            <c:strRef>
              <c:f>EDAD!$K$35</c:f>
              <c:strCache>
                <c:ptCount val="1"/>
                <c:pt idx="0">
                  <c:v>Porcentaje Muestra Efectiva</c:v>
                </c:pt>
              </c:strCache>
            </c:strRef>
          </c:tx>
          <c:spPr>
            <a:ln w="31750" cap="rnd">
              <a:solidFill>
                <a:schemeClr val="accent2"/>
              </a:solidFill>
              <a:round/>
            </a:ln>
            <a:effectLst/>
          </c:spPr>
          <c:marker>
            <c:symbol val="circle"/>
            <c:size val="17"/>
            <c:spPr>
              <a:solidFill>
                <a:schemeClr val="accent2"/>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D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EDAD!$G$36:$G$47</c:f>
              <c:strCache>
                <c:ptCount val="12"/>
                <c:pt idx="0">
                  <c:v>25-30</c:v>
                </c:pt>
                <c:pt idx="1">
                  <c:v>30-35</c:v>
                </c:pt>
                <c:pt idx="2">
                  <c:v>35-40</c:v>
                </c:pt>
                <c:pt idx="3">
                  <c:v>40-45</c:v>
                </c:pt>
                <c:pt idx="4">
                  <c:v>45-50</c:v>
                </c:pt>
                <c:pt idx="5">
                  <c:v>50-55</c:v>
                </c:pt>
                <c:pt idx="6">
                  <c:v>55-60</c:v>
                </c:pt>
                <c:pt idx="7">
                  <c:v>60-65</c:v>
                </c:pt>
                <c:pt idx="8">
                  <c:v>65-70</c:v>
                </c:pt>
                <c:pt idx="9">
                  <c:v>70-75</c:v>
                </c:pt>
                <c:pt idx="10">
                  <c:v>75-80</c:v>
                </c:pt>
                <c:pt idx="11">
                  <c:v>80 y más</c:v>
                </c:pt>
              </c:strCache>
            </c:strRef>
          </c:cat>
          <c:val>
            <c:numRef>
              <c:f>EDAD!$K$36:$K$47</c:f>
              <c:numCache>
                <c:formatCode>0.00</c:formatCode>
                <c:ptCount val="12"/>
                <c:pt idx="0">
                  <c:v>0.71047957371225579</c:v>
                </c:pt>
                <c:pt idx="1">
                  <c:v>4.0852575488454708</c:v>
                </c:pt>
                <c:pt idx="2">
                  <c:v>10.301953818827709</c:v>
                </c:pt>
                <c:pt idx="3">
                  <c:v>14.031971580817052</c:v>
                </c:pt>
                <c:pt idx="4">
                  <c:v>12.788632326820604</c:v>
                </c:pt>
                <c:pt idx="5">
                  <c:v>15.275310834813499</c:v>
                </c:pt>
                <c:pt idx="6">
                  <c:v>17.051509769094139</c:v>
                </c:pt>
                <c:pt idx="7">
                  <c:v>12.788632326820604</c:v>
                </c:pt>
                <c:pt idx="8">
                  <c:v>9.2362344582593252</c:v>
                </c:pt>
                <c:pt idx="9">
                  <c:v>2.6642984014209592</c:v>
                </c:pt>
                <c:pt idx="10">
                  <c:v>1.0657193605683837</c:v>
                </c:pt>
                <c:pt idx="11">
                  <c:v>0</c:v>
                </c:pt>
              </c:numCache>
            </c:numRef>
          </c:val>
          <c:smooth val="0"/>
          <c:extLst>
            <c:ext xmlns:c16="http://schemas.microsoft.com/office/drawing/2014/chart" uri="{C3380CC4-5D6E-409C-BE32-E72D297353CC}">
              <c16:uniqueId val="{00000001-87C7-E44B-8BD2-79B4E68DE053}"/>
            </c:ext>
          </c:extLst>
        </c:ser>
        <c:dLbls>
          <c:dLblPos val="ctr"/>
          <c:showLegendKey val="0"/>
          <c:showVal val="1"/>
          <c:showCatName val="0"/>
          <c:showSerName val="0"/>
          <c:showPercent val="0"/>
          <c:showBubbleSize val="0"/>
        </c:dLbls>
        <c:marker val="1"/>
        <c:smooth val="0"/>
        <c:axId val="394549792"/>
        <c:axId val="394550592"/>
      </c:lineChart>
      <c:catAx>
        <c:axId val="39454979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DO"/>
          </a:p>
        </c:txPr>
        <c:crossAx val="394550592"/>
        <c:crosses val="autoZero"/>
        <c:auto val="1"/>
        <c:lblAlgn val="ctr"/>
        <c:lblOffset val="100"/>
        <c:noMultiLvlLbl val="0"/>
      </c:catAx>
      <c:valAx>
        <c:axId val="39455059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00" sourceLinked="1"/>
        <c:majorTickMark val="none"/>
        <c:minorTickMark val="none"/>
        <c:tickLblPos val="nextTo"/>
        <c:crossAx val="394549792"/>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D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DO"/>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r>
              <a:rPr lang="en-US" b="1"/>
              <a:t>% de encuestados según el dispositivo que usted más utiliza para acceder al aula virtual</a:t>
            </a:r>
          </a:p>
        </c:rich>
      </c:tx>
      <c:overlay val="0"/>
      <c:spPr>
        <a:noFill/>
        <a:ln>
          <a:noFill/>
        </a:ln>
        <a:effectLst/>
      </c:spPr>
      <c:txPr>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endParaRPr lang="es-DO"/>
        </a:p>
      </c:txPr>
    </c:title>
    <c:autoTitleDeleted val="0"/>
    <c:plotArea>
      <c:layout/>
      <c:barChart>
        <c:barDir val="col"/>
        <c:grouping val="clustered"/>
        <c:varyColors val="0"/>
        <c:ser>
          <c:idx val="0"/>
          <c:order val="0"/>
          <c:tx>
            <c:strRef>
              <c:f>'[BD definitiva VIERNES 23 octubre 2020 Evaluación del primer mes del proceso de docencia virtual, semeste 2020-20 (respuestas).xlsx]Hoja27'!$C$4</c:f>
              <c:strCache>
                <c:ptCount val="1"/>
                <c:pt idx="0">
                  <c:v>%</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'[BD definitiva VIERNES 23 octubre 2020 Evaluación del primer mes del proceso de docencia virtual, semeste 2020-20 (respuestas).xlsx]Hoja27'!$A$5:$A$8</c:f>
              <c:strCache>
                <c:ptCount val="4"/>
                <c:pt idx="0">
                  <c:v>Celular</c:v>
                </c:pt>
                <c:pt idx="1">
                  <c:v>Laptop</c:v>
                </c:pt>
                <c:pt idx="2">
                  <c:v>PC de escritorio</c:v>
                </c:pt>
                <c:pt idx="3">
                  <c:v>Tablet</c:v>
                </c:pt>
              </c:strCache>
            </c:strRef>
          </c:cat>
          <c:val>
            <c:numRef>
              <c:f>'[BD definitiva VIERNES 23 octubre 2020 Evaluación del primer mes del proceso de docencia virtual, semeste 2020-20 (respuestas).xlsx]Hoja27'!$C$5:$C$8</c:f>
              <c:numCache>
                <c:formatCode>0.0</c:formatCode>
                <c:ptCount val="4"/>
                <c:pt idx="0">
                  <c:v>3.5523978685612785</c:v>
                </c:pt>
                <c:pt idx="1">
                  <c:v>84.547069271758431</c:v>
                </c:pt>
                <c:pt idx="2">
                  <c:v>10.834813499111901</c:v>
                </c:pt>
                <c:pt idx="3">
                  <c:v>1.0657193605683837</c:v>
                </c:pt>
              </c:numCache>
            </c:numRef>
          </c:val>
          <c:extLst>
            <c:ext xmlns:c16="http://schemas.microsoft.com/office/drawing/2014/chart" uri="{C3380CC4-5D6E-409C-BE32-E72D297353CC}">
              <c16:uniqueId val="{00000000-37B5-DA44-892C-D029FFF63947}"/>
            </c:ext>
          </c:extLst>
        </c:ser>
        <c:dLbls>
          <c:dLblPos val="inEnd"/>
          <c:showLegendKey val="0"/>
          <c:showVal val="1"/>
          <c:showCatName val="0"/>
          <c:showSerName val="0"/>
          <c:showPercent val="0"/>
          <c:showBubbleSize val="0"/>
        </c:dLbls>
        <c:gapWidth val="41"/>
        <c:axId val="721587840"/>
        <c:axId val="699522784"/>
      </c:barChart>
      <c:catAx>
        <c:axId val="72158784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s-DO"/>
          </a:p>
        </c:txPr>
        <c:crossAx val="699522784"/>
        <c:crosses val="autoZero"/>
        <c:auto val="1"/>
        <c:lblAlgn val="ctr"/>
        <c:lblOffset val="100"/>
        <c:noMultiLvlLbl val="0"/>
      </c:catAx>
      <c:valAx>
        <c:axId val="699522784"/>
        <c:scaling>
          <c:orientation val="minMax"/>
        </c:scaling>
        <c:delete val="1"/>
        <c:axPos val="l"/>
        <c:numFmt formatCode="0.0" sourceLinked="1"/>
        <c:majorTickMark val="none"/>
        <c:minorTickMark val="none"/>
        <c:tickLblPos val="nextTo"/>
        <c:crossAx val="7215878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DO"/>
    </a:p>
  </c:txPr>
  <c:externalData r:id="rId4">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r>
              <a:rPr lang="en-US" b="1"/>
              <a:t>% de encuestados según el recurso que usted más utiliza para hacer sus videoconferencias en el  aula virtual </a:t>
            </a:r>
          </a:p>
        </c:rich>
      </c:tx>
      <c:overlay val="0"/>
      <c:spPr>
        <a:noFill/>
        <a:ln>
          <a:noFill/>
        </a:ln>
        <a:effectLst/>
      </c:spPr>
      <c:txPr>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endParaRPr lang="es-DO"/>
        </a:p>
      </c:txPr>
    </c:title>
    <c:autoTitleDeleted val="0"/>
    <c:plotArea>
      <c:layout/>
      <c:barChart>
        <c:barDir val="col"/>
        <c:grouping val="clustered"/>
        <c:varyColors val="0"/>
        <c:ser>
          <c:idx val="0"/>
          <c:order val="0"/>
          <c:tx>
            <c:strRef>
              <c:f>'[BD definitiva VIERNES 23 octubre 2020 Evaluación del primer mes del proceso de docencia virtual, semeste 2020-20 (respuestas).xlsx]TODAS FREC SIMPLES SPSS'!$J$1451</c:f>
              <c:strCache>
                <c:ptCount val="1"/>
                <c:pt idx="0">
                  <c:v>%</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'[BD definitiva VIERNES 23 octubre 2020 Evaluación del primer mes del proceso de docencia virtual, semeste 2020-20 (respuestas).xlsx]TODAS FREC SIMPLES SPSS'!$H$1452:$H$1458</c:f>
              <c:strCache>
                <c:ptCount val="7"/>
                <c:pt idx="0">
                  <c:v>Zoom</c:v>
                </c:pt>
                <c:pt idx="1">
                  <c:v>Google Meet</c:v>
                </c:pt>
                <c:pt idx="2">
                  <c:v>Jitsi</c:v>
                </c:pt>
                <c:pt idx="3">
                  <c:v>Microsoft Teams</c:v>
                </c:pt>
                <c:pt idx="4">
                  <c:v>WhatsApp</c:v>
                </c:pt>
                <c:pt idx="5">
                  <c:v>Otros</c:v>
                </c:pt>
                <c:pt idx="6">
                  <c:v>Ninguna</c:v>
                </c:pt>
              </c:strCache>
            </c:strRef>
          </c:cat>
          <c:val>
            <c:numRef>
              <c:f>'[BD definitiva VIERNES 23 octubre 2020 Evaluación del primer mes del proceso de docencia virtual, semeste 2020-20 (respuestas).xlsx]TODAS FREC SIMPLES SPSS'!$J$1452:$J$1458</c:f>
              <c:numCache>
                <c:formatCode>0.0</c:formatCode>
                <c:ptCount val="7"/>
                <c:pt idx="0">
                  <c:v>40.319715808170514</c:v>
                </c:pt>
                <c:pt idx="1">
                  <c:v>24.511545293072821</c:v>
                </c:pt>
                <c:pt idx="2">
                  <c:v>29.129662522202487</c:v>
                </c:pt>
                <c:pt idx="3">
                  <c:v>1.4209591474245116</c:v>
                </c:pt>
                <c:pt idx="4">
                  <c:v>0.53285968028419184</c:v>
                </c:pt>
                <c:pt idx="5">
                  <c:v>2.8419182948490231</c:v>
                </c:pt>
                <c:pt idx="6">
                  <c:v>1.2433392539964476</c:v>
                </c:pt>
              </c:numCache>
            </c:numRef>
          </c:val>
          <c:extLst>
            <c:ext xmlns:c16="http://schemas.microsoft.com/office/drawing/2014/chart" uri="{C3380CC4-5D6E-409C-BE32-E72D297353CC}">
              <c16:uniqueId val="{00000000-A92A-CA40-A7FC-7D2D073BE870}"/>
            </c:ext>
          </c:extLst>
        </c:ser>
        <c:dLbls>
          <c:dLblPos val="inEnd"/>
          <c:showLegendKey val="0"/>
          <c:showVal val="1"/>
          <c:showCatName val="0"/>
          <c:showSerName val="0"/>
          <c:showPercent val="0"/>
          <c:showBubbleSize val="0"/>
        </c:dLbls>
        <c:gapWidth val="41"/>
        <c:axId val="780124384"/>
        <c:axId val="799190352"/>
      </c:barChart>
      <c:catAx>
        <c:axId val="78012438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s-DO"/>
          </a:p>
        </c:txPr>
        <c:crossAx val="799190352"/>
        <c:crosses val="autoZero"/>
        <c:auto val="1"/>
        <c:lblAlgn val="ctr"/>
        <c:lblOffset val="100"/>
        <c:noMultiLvlLbl val="0"/>
      </c:catAx>
      <c:valAx>
        <c:axId val="799190352"/>
        <c:scaling>
          <c:orientation val="minMax"/>
        </c:scaling>
        <c:delete val="1"/>
        <c:axPos val="l"/>
        <c:numFmt formatCode="0.0" sourceLinked="1"/>
        <c:majorTickMark val="none"/>
        <c:minorTickMark val="none"/>
        <c:tickLblPos val="nextTo"/>
        <c:crossAx val="780124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DO"/>
    </a:p>
  </c:txPr>
  <c:externalData r:id="rId4">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r>
              <a:rPr lang="en-US" b="1"/>
              <a:t>% de encuestados según el recurso que usted más utiliza para entrar en comunicación con sus estudiantes</a:t>
            </a:r>
          </a:p>
        </c:rich>
      </c:tx>
      <c:overlay val="0"/>
      <c:spPr>
        <a:noFill/>
        <a:ln>
          <a:noFill/>
        </a:ln>
        <a:effectLst/>
      </c:spPr>
      <c:txPr>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endParaRPr lang="es-DO"/>
        </a:p>
      </c:txPr>
    </c:title>
    <c:autoTitleDeleted val="0"/>
    <c:plotArea>
      <c:layout/>
      <c:barChart>
        <c:barDir val="col"/>
        <c:grouping val="clustered"/>
        <c:varyColors val="0"/>
        <c:ser>
          <c:idx val="0"/>
          <c:order val="0"/>
          <c:tx>
            <c:strRef>
              <c:f>'[BD definitiva VIERNES 23 octubre 2020 Evaluación del primer mes del proceso de docencia virtual, semeste 2020-20 (respuestas).xlsx]TODAS FREC SIMPLES SPSS'!$J$1483</c:f>
              <c:strCache>
                <c:ptCount val="1"/>
                <c:pt idx="0">
                  <c:v>%</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'[BD definitiva VIERNES 23 octubre 2020 Evaluación del primer mes del proceso de docencia virtual, semeste 2020-20 (respuestas).xlsx]TODAS FREC SIMPLES SPSS'!$H$1484:$H$1489</c:f>
              <c:strCache>
                <c:ptCount val="6"/>
                <c:pt idx="0">
                  <c:v>WhatsApp</c:v>
                </c:pt>
                <c:pt idx="1">
                  <c:v>La mensajería del aula virtual</c:v>
                </c:pt>
                <c:pt idx="2">
                  <c:v>Email</c:v>
                </c:pt>
                <c:pt idx="3">
                  <c:v>Telegram</c:v>
                </c:pt>
                <c:pt idx="4">
                  <c:v>Hangouts</c:v>
                </c:pt>
                <c:pt idx="5">
                  <c:v>Otros</c:v>
                </c:pt>
              </c:strCache>
            </c:strRef>
          </c:cat>
          <c:val>
            <c:numRef>
              <c:f>'[BD definitiva VIERNES 23 octubre 2020 Evaluación del primer mes del proceso de docencia virtual, semeste 2020-20 (respuestas).xlsx]TODAS FREC SIMPLES SPSS'!$J$1484:$J$1489</c:f>
              <c:numCache>
                <c:formatCode>0.0</c:formatCode>
                <c:ptCount val="6"/>
                <c:pt idx="0">
                  <c:v>69.271758436944936</c:v>
                </c:pt>
                <c:pt idx="1">
                  <c:v>20.24866785079929</c:v>
                </c:pt>
                <c:pt idx="2">
                  <c:v>5.8614564831261102</c:v>
                </c:pt>
                <c:pt idx="3">
                  <c:v>1.5985790408525755</c:v>
                </c:pt>
                <c:pt idx="4">
                  <c:v>0.35523978685612789</c:v>
                </c:pt>
                <c:pt idx="5">
                  <c:v>2.6642984014209592</c:v>
                </c:pt>
              </c:numCache>
            </c:numRef>
          </c:val>
          <c:extLst>
            <c:ext xmlns:c16="http://schemas.microsoft.com/office/drawing/2014/chart" uri="{C3380CC4-5D6E-409C-BE32-E72D297353CC}">
              <c16:uniqueId val="{00000000-159F-8047-9215-1618D3D25F93}"/>
            </c:ext>
          </c:extLst>
        </c:ser>
        <c:dLbls>
          <c:dLblPos val="inEnd"/>
          <c:showLegendKey val="0"/>
          <c:showVal val="1"/>
          <c:showCatName val="0"/>
          <c:showSerName val="0"/>
          <c:showPercent val="0"/>
          <c:showBubbleSize val="0"/>
        </c:dLbls>
        <c:gapWidth val="41"/>
        <c:axId val="778981424"/>
        <c:axId val="800941712"/>
      </c:barChart>
      <c:catAx>
        <c:axId val="7789814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s-DO"/>
          </a:p>
        </c:txPr>
        <c:crossAx val="800941712"/>
        <c:crosses val="autoZero"/>
        <c:auto val="1"/>
        <c:lblAlgn val="ctr"/>
        <c:lblOffset val="100"/>
        <c:noMultiLvlLbl val="0"/>
      </c:catAx>
      <c:valAx>
        <c:axId val="800941712"/>
        <c:scaling>
          <c:orientation val="minMax"/>
        </c:scaling>
        <c:delete val="1"/>
        <c:axPos val="l"/>
        <c:numFmt formatCode="0.0" sourceLinked="1"/>
        <c:majorTickMark val="none"/>
        <c:minorTickMark val="none"/>
        <c:tickLblPos val="nextTo"/>
        <c:crossAx val="7789814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DO"/>
    </a:p>
  </c:txPr>
  <c:externalData r:id="rId4">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r>
              <a:rPr lang="en-US" b="1"/>
              <a:t>% de encuestados según los lugares que el docente más utiliza para hacer sus videoconferencias en el  aula virtual</a:t>
            </a:r>
          </a:p>
        </c:rich>
      </c:tx>
      <c:overlay val="0"/>
      <c:spPr>
        <a:noFill/>
        <a:ln>
          <a:noFill/>
        </a:ln>
        <a:effectLst/>
      </c:spPr>
      <c:txPr>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endParaRPr lang="es-DO"/>
        </a:p>
      </c:txPr>
    </c:title>
    <c:autoTitleDeleted val="0"/>
    <c:plotArea>
      <c:layout/>
      <c:barChart>
        <c:barDir val="col"/>
        <c:grouping val="clustered"/>
        <c:varyColors val="0"/>
        <c:ser>
          <c:idx val="0"/>
          <c:order val="0"/>
          <c:tx>
            <c:strRef>
              <c:f>'[BD definitiva VIERNES 23 octubre 2020 Evaluación del primer mes del proceso de docencia virtual, semeste 2020-20 (respuestas).xlsx]TODAS FREC SIMPLES SPSS'!$D$1516</c:f>
              <c:strCache>
                <c:ptCount val="1"/>
                <c:pt idx="0">
                  <c:v>%</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'[BD definitiva VIERNES 23 octubre 2020 Evaluación del primer mes del proceso de docencia virtual, semeste 2020-20 (respuestas).xlsx]TODAS FREC SIMPLES SPSS'!$B$1517:$B$1520</c:f>
              <c:strCache>
                <c:ptCount val="4"/>
                <c:pt idx="0">
                  <c:v>Desde la UASD</c:v>
                </c:pt>
                <c:pt idx="1">
                  <c:v>Desde tu trabajo</c:v>
                </c:pt>
                <c:pt idx="2">
                  <c:v>El hogar</c:v>
                </c:pt>
                <c:pt idx="3">
                  <c:v>Oficina privada</c:v>
                </c:pt>
              </c:strCache>
            </c:strRef>
          </c:cat>
          <c:val>
            <c:numRef>
              <c:f>'[BD definitiva VIERNES 23 octubre 2020 Evaluación del primer mes del proceso de docencia virtual, semeste 2020-20 (respuestas).xlsx]TODAS FREC SIMPLES SPSS'!$D$1517:$D$1520</c:f>
              <c:numCache>
                <c:formatCode>0.0</c:formatCode>
                <c:ptCount val="4"/>
                <c:pt idx="0">
                  <c:v>1.7761989342806392</c:v>
                </c:pt>
                <c:pt idx="1">
                  <c:v>1.4209591474245116</c:v>
                </c:pt>
                <c:pt idx="2">
                  <c:v>93.960923623445822</c:v>
                </c:pt>
                <c:pt idx="3">
                  <c:v>2.8419182948490231</c:v>
                </c:pt>
              </c:numCache>
            </c:numRef>
          </c:val>
          <c:extLst>
            <c:ext xmlns:c16="http://schemas.microsoft.com/office/drawing/2014/chart" uri="{C3380CC4-5D6E-409C-BE32-E72D297353CC}">
              <c16:uniqueId val="{00000000-D111-C742-92BC-56E240331BC1}"/>
            </c:ext>
          </c:extLst>
        </c:ser>
        <c:dLbls>
          <c:dLblPos val="inEnd"/>
          <c:showLegendKey val="0"/>
          <c:showVal val="1"/>
          <c:showCatName val="0"/>
          <c:showSerName val="0"/>
          <c:showPercent val="0"/>
          <c:showBubbleSize val="0"/>
        </c:dLbls>
        <c:gapWidth val="41"/>
        <c:axId val="760617120"/>
        <c:axId val="760529008"/>
      </c:barChart>
      <c:catAx>
        <c:axId val="76061712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s-DO"/>
          </a:p>
        </c:txPr>
        <c:crossAx val="760529008"/>
        <c:crosses val="autoZero"/>
        <c:auto val="1"/>
        <c:lblAlgn val="ctr"/>
        <c:lblOffset val="100"/>
        <c:noMultiLvlLbl val="0"/>
      </c:catAx>
      <c:valAx>
        <c:axId val="760529008"/>
        <c:scaling>
          <c:orientation val="minMax"/>
        </c:scaling>
        <c:delete val="1"/>
        <c:axPos val="l"/>
        <c:numFmt formatCode="0.0" sourceLinked="1"/>
        <c:majorTickMark val="none"/>
        <c:minorTickMark val="none"/>
        <c:tickLblPos val="nextTo"/>
        <c:crossAx val="7606171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DO"/>
    </a:p>
  </c:txPr>
  <c:externalData r:id="rId4">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r>
              <a:rPr lang="en-US" b="1"/>
              <a:t>% Cantidad y % del tiempo promedio por asignatura que ha dedicado a las videoconferencias con sus estudiantes</a:t>
            </a:r>
          </a:p>
        </c:rich>
      </c:tx>
      <c:overlay val="0"/>
      <c:spPr>
        <a:noFill/>
        <a:ln>
          <a:noFill/>
        </a:ln>
        <a:effectLst/>
      </c:spPr>
      <c:txPr>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endParaRPr lang="es-DO"/>
        </a:p>
      </c:txPr>
    </c:title>
    <c:autoTitleDeleted val="0"/>
    <c:plotArea>
      <c:layout/>
      <c:barChart>
        <c:barDir val="col"/>
        <c:grouping val="clustered"/>
        <c:varyColors val="0"/>
        <c:ser>
          <c:idx val="0"/>
          <c:order val="0"/>
          <c:tx>
            <c:strRef>
              <c:f>'[BD definitiva VIERNES 23 octubre 2020 Evaluación del primer mes del proceso de docencia virtual, semeste 2020-20 (respuestas).xlsx]Tiempo en Videoconferemcias'!$C$4</c:f>
              <c:strCache>
                <c:ptCount val="1"/>
                <c:pt idx="0">
                  <c:v>%</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'[BD definitiva VIERNES 23 octubre 2020 Evaluación del primer mes del proceso de docencia virtual, semeste 2020-20 (respuestas).xlsx]Tiempo en Videoconferemcias'!$A$5:$A$10</c:f>
              <c:strCache>
                <c:ptCount val="6"/>
                <c:pt idx="0">
                  <c:v>15 minutos</c:v>
                </c:pt>
                <c:pt idx="1">
                  <c:v>30 minutos</c:v>
                </c:pt>
                <c:pt idx="2">
                  <c:v>45 minutos</c:v>
                </c:pt>
                <c:pt idx="3">
                  <c:v>1 hora</c:v>
                </c:pt>
                <c:pt idx="4">
                  <c:v>1 hora y media</c:v>
                </c:pt>
                <c:pt idx="5">
                  <c:v>2 horas o Más</c:v>
                </c:pt>
              </c:strCache>
            </c:strRef>
          </c:cat>
          <c:val>
            <c:numRef>
              <c:f>'[BD definitiva VIERNES 23 octubre 2020 Evaluación del primer mes del proceso de docencia virtual, semeste 2020-20 (respuestas).xlsx]Tiempo en Videoconferemcias'!$C$5:$C$10</c:f>
              <c:numCache>
                <c:formatCode>0.0</c:formatCode>
                <c:ptCount val="6"/>
                <c:pt idx="0">
                  <c:v>0.9</c:v>
                </c:pt>
                <c:pt idx="1">
                  <c:v>3.6</c:v>
                </c:pt>
                <c:pt idx="2">
                  <c:v>14.4</c:v>
                </c:pt>
                <c:pt idx="3">
                  <c:v>17.600000000000001</c:v>
                </c:pt>
                <c:pt idx="4">
                  <c:v>40.9</c:v>
                </c:pt>
                <c:pt idx="5">
                  <c:v>22.7</c:v>
                </c:pt>
              </c:numCache>
            </c:numRef>
          </c:val>
          <c:extLst>
            <c:ext xmlns:c16="http://schemas.microsoft.com/office/drawing/2014/chart" uri="{C3380CC4-5D6E-409C-BE32-E72D297353CC}">
              <c16:uniqueId val="{00000000-3169-8649-96C1-ACCC0E961594}"/>
            </c:ext>
          </c:extLst>
        </c:ser>
        <c:dLbls>
          <c:dLblPos val="inEnd"/>
          <c:showLegendKey val="0"/>
          <c:showVal val="1"/>
          <c:showCatName val="0"/>
          <c:showSerName val="0"/>
          <c:showPercent val="0"/>
          <c:showBubbleSize val="0"/>
        </c:dLbls>
        <c:gapWidth val="41"/>
        <c:axId val="700069440"/>
        <c:axId val="699544128"/>
      </c:barChart>
      <c:catAx>
        <c:axId val="70006944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s-DO"/>
          </a:p>
        </c:txPr>
        <c:crossAx val="699544128"/>
        <c:crosses val="autoZero"/>
        <c:auto val="1"/>
        <c:lblAlgn val="ctr"/>
        <c:lblOffset val="100"/>
        <c:noMultiLvlLbl val="0"/>
      </c:catAx>
      <c:valAx>
        <c:axId val="699544128"/>
        <c:scaling>
          <c:orientation val="minMax"/>
        </c:scaling>
        <c:delete val="1"/>
        <c:axPos val="l"/>
        <c:numFmt formatCode="0.0" sourceLinked="1"/>
        <c:majorTickMark val="none"/>
        <c:minorTickMark val="none"/>
        <c:tickLblPos val="nextTo"/>
        <c:crossAx val="7000694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DO"/>
    </a:p>
  </c:txPr>
  <c:externalData r:id="rId4">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 de encuestados según si tuvo que que disponer de una área especial en el hogar para sus videoconferencias </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DO"/>
        </a:p>
      </c:txPr>
    </c:title>
    <c:autoTitleDeleted val="0"/>
    <c:plotArea>
      <c:layout/>
      <c:pieChart>
        <c:varyColors val="1"/>
        <c:ser>
          <c:idx val="0"/>
          <c:order val="0"/>
          <c:tx>
            <c:strRef>
              <c:f>'[BD definitiva VIERNES 23 octubre 2020 Evaluación del primer mes del proceso de docencia virtual, semeste 2020-20 (respuestas).xlsx]TODAS FREC SIMPLES SPSS'!$D$1531</c:f>
              <c:strCache>
                <c:ptCount val="1"/>
                <c:pt idx="0">
                  <c:v>%</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236A-9541-865C-41C5727E9C34}"/>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236A-9541-865C-41C5727E9C34}"/>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'[BD definitiva VIERNES 23 octubre 2020 Evaluación del primer mes del proceso de docencia virtual, semeste 2020-20 (respuestas).xlsx]TODAS FREC SIMPLES SPSS'!$B$1532:$B$1533</c:f>
              <c:strCache>
                <c:ptCount val="2"/>
                <c:pt idx="0">
                  <c:v>Sí</c:v>
                </c:pt>
                <c:pt idx="1">
                  <c:v>No</c:v>
                </c:pt>
              </c:strCache>
            </c:strRef>
          </c:cat>
          <c:val>
            <c:numRef>
              <c:f>'[BD definitiva VIERNES 23 octubre 2020 Evaluación del primer mes del proceso de docencia virtual, semeste 2020-20 (respuestas).xlsx]TODAS FREC SIMPLES SPSS'!$D$1532:$D$1533</c:f>
              <c:numCache>
                <c:formatCode>0.0</c:formatCode>
                <c:ptCount val="2"/>
                <c:pt idx="0">
                  <c:v>90.586145648312609</c:v>
                </c:pt>
                <c:pt idx="1">
                  <c:v>9.4138543516873892</c:v>
                </c:pt>
              </c:numCache>
            </c:numRef>
          </c:val>
          <c:extLst>
            <c:ext xmlns:c16="http://schemas.microsoft.com/office/drawing/2014/chart" uri="{C3380CC4-5D6E-409C-BE32-E72D297353CC}">
              <c16:uniqueId val="{00000004-236A-9541-865C-41C5727E9C34}"/>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D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DO"/>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r>
              <a:rPr lang="en-US" b="1"/>
              <a:t>% de encuestados según valoración de la comodidad del ambiente que utilizas para sus clases virtuales, respecto al ambiente del aula física presencial de la UASD</a:t>
            </a:r>
          </a:p>
        </c:rich>
      </c:tx>
      <c:overlay val="0"/>
      <c:spPr>
        <a:noFill/>
        <a:ln>
          <a:noFill/>
        </a:ln>
        <a:effectLst/>
      </c:spPr>
      <c:txPr>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endParaRPr lang="es-DO"/>
        </a:p>
      </c:txPr>
    </c:title>
    <c:autoTitleDeleted val="0"/>
    <c:plotArea>
      <c:layout/>
      <c:barChart>
        <c:barDir val="col"/>
        <c:grouping val="clustered"/>
        <c:varyColors val="0"/>
        <c:ser>
          <c:idx val="0"/>
          <c:order val="0"/>
          <c:tx>
            <c:strRef>
              <c:f>'[BD definitiva VIERNES 23 octubre 2020 Evaluación del primer mes del proceso de docencia virtual, semeste 2020-20 (respuestas).xlsx]TODAS FREC SIMPLES SPSS'!$D$1540</c:f>
              <c:strCache>
                <c:ptCount val="1"/>
                <c:pt idx="0">
                  <c:v>%</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'[BD definitiva VIERNES 23 octubre 2020 Evaluación del primer mes del proceso de docencia virtual, semeste 2020-20 (respuestas).xlsx]TODAS FREC SIMPLES SPSS'!$B$1541:$B$1545</c:f>
              <c:strCache>
                <c:ptCount val="5"/>
                <c:pt idx="0">
                  <c:v>1</c:v>
                </c:pt>
                <c:pt idx="1">
                  <c:v>2</c:v>
                </c:pt>
                <c:pt idx="2">
                  <c:v>3</c:v>
                </c:pt>
                <c:pt idx="3">
                  <c:v>4</c:v>
                </c:pt>
                <c:pt idx="4">
                  <c:v>5</c:v>
                </c:pt>
              </c:strCache>
            </c:strRef>
          </c:cat>
          <c:val>
            <c:numRef>
              <c:f>'[BD definitiva VIERNES 23 octubre 2020 Evaluación del primer mes del proceso de docencia virtual, semeste 2020-20 (respuestas).xlsx]TODAS FREC SIMPLES SPSS'!$D$1541:$D$1545</c:f>
              <c:numCache>
                <c:formatCode>0.0</c:formatCode>
                <c:ptCount val="5"/>
                <c:pt idx="0">
                  <c:v>9.4138543516873892</c:v>
                </c:pt>
                <c:pt idx="1">
                  <c:v>12.255772646536411</c:v>
                </c:pt>
                <c:pt idx="2">
                  <c:v>22.557726465364119</c:v>
                </c:pt>
                <c:pt idx="3">
                  <c:v>23.090586145648313</c:v>
                </c:pt>
                <c:pt idx="4">
                  <c:v>32.682060390763766</c:v>
                </c:pt>
              </c:numCache>
            </c:numRef>
          </c:val>
          <c:extLst>
            <c:ext xmlns:c16="http://schemas.microsoft.com/office/drawing/2014/chart" uri="{C3380CC4-5D6E-409C-BE32-E72D297353CC}">
              <c16:uniqueId val="{00000000-1D69-9F49-AF33-AD01D8C616B7}"/>
            </c:ext>
          </c:extLst>
        </c:ser>
        <c:dLbls>
          <c:dLblPos val="inEnd"/>
          <c:showLegendKey val="0"/>
          <c:showVal val="1"/>
          <c:showCatName val="0"/>
          <c:showSerName val="0"/>
          <c:showPercent val="0"/>
          <c:showBubbleSize val="0"/>
        </c:dLbls>
        <c:gapWidth val="41"/>
        <c:axId val="775008432"/>
        <c:axId val="775530816"/>
      </c:barChart>
      <c:catAx>
        <c:axId val="77500843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s-DO"/>
          </a:p>
        </c:txPr>
        <c:crossAx val="775530816"/>
        <c:crosses val="autoZero"/>
        <c:auto val="1"/>
        <c:lblAlgn val="ctr"/>
        <c:lblOffset val="100"/>
        <c:noMultiLvlLbl val="0"/>
      </c:catAx>
      <c:valAx>
        <c:axId val="775530816"/>
        <c:scaling>
          <c:orientation val="minMax"/>
        </c:scaling>
        <c:delete val="1"/>
        <c:axPos val="l"/>
        <c:numFmt formatCode="0.0" sourceLinked="1"/>
        <c:majorTickMark val="none"/>
        <c:minorTickMark val="none"/>
        <c:tickLblPos val="nextTo"/>
        <c:crossAx val="775008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DO"/>
    </a:p>
  </c:txPr>
  <c:externalData r:id="rId4">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r>
              <a:rPr lang="en-US" b="1"/>
              <a:t>% de encuestados según valoración de la seguridad del ambiente que utilizas para sus clases virtuales, respecto al ambiente del aula física presencial de la UASD</a:t>
            </a:r>
          </a:p>
        </c:rich>
      </c:tx>
      <c:overlay val="0"/>
      <c:spPr>
        <a:noFill/>
        <a:ln>
          <a:noFill/>
        </a:ln>
        <a:effectLst/>
      </c:spPr>
      <c:txPr>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endParaRPr lang="es-DO"/>
        </a:p>
      </c:txPr>
    </c:title>
    <c:autoTitleDeleted val="0"/>
    <c:plotArea>
      <c:layout/>
      <c:barChart>
        <c:barDir val="col"/>
        <c:grouping val="clustered"/>
        <c:varyColors val="0"/>
        <c:ser>
          <c:idx val="0"/>
          <c:order val="0"/>
          <c:tx>
            <c:strRef>
              <c:f>'[BD definitiva VIERNES 23 octubre 2020 Evaluación del primer mes del proceso de docencia virtual, semeste 2020-20 (respuestas).xlsx]TODAS FREC SIMPLES SPSS'!$D$1552</c:f>
              <c:strCache>
                <c:ptCount val="1"/>
                <c:pt idx="0">
                  <c:v>%</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'[BD definitiva VIERNES 23 octubre 2020 Evaluación del primer mes del proceso de docencia virtual, semeste 2020-20 (respuestas).xlsx]TODAS FREC SIMPLES SPSS'!$B$1553:$B$1557</c:f>
              <c:strCache>
                <c:ptCount val="5"/>
                <c:pt idx="0">
                  <c:v>1</c:v>
                </c:pt>
                <c:pt idx="1">
                  <c:v>2</c:v>
                </c:pt>
                <c:pt idx="2">
                  <c:v>3</c:v>
                </c:pt>
                <c:pt idx="3">
                  <c:v>4</c:v>
                </c:pt>
                <c:pt idx="4">
                  <c:v>5</c:v>
                </c:pt>
              </c:strCache>
            </c:strRef>
          </c:cat>
          <c:val>
            <c:numRef>
              <c:f>'[BD definitiva VIERNES 23 octubre 2020 Evaluación del primer mes del proceso de docencia virtual, semeste 2020-20 (respuestas).xlsx]TODAS FREC SIMPLES SPSS'!$D$1553:$D$1557</c:f>
              <c:numCache>
                <c:formatCode>0.0</c:formatCode>
                <c:ptCount val="5"/>
                <c:pt idx="0">
                  <c:v>3.197158081705151</c:v>
                </c:pt>
                <c:pt idx="1">
                  <c:v>5.8614564831261102</c:v>
                </c:pt>
                <c:pt idx="2">
                  <c:v>18.117229129662523</c:v>
                </c:pt>
                <c:pt idx="3">
                  <c:v>19.893428063943162</c:v>
                </c:pt>
                <c:pt idx="4">
                  <c:v>52.930728241563052</c:v>
                </c:pt>
              </c:numCache>
            </c:numRef>
          </c:val>
          <c:extLst>
            <c:ext xmlns:c16="http://schemas.microsoft.com/office/drawing/2014/chart" uri="{C3380CC4-5D6E-409C-BE32-E72D297353CC}">
              <c16:uniqueId val="{00000000-B4CB-1E43-8E02-E817AE466A35}"/>
            </c:ext>
          </c:extLst>
        </c:ser>
        <c:dLbls>
          <c:dLblPos val="inEnd"/>
          <c:showLegendKey val="0"/>
          <c:showVal val="1"/>
          <c:showCatName val="0"/>
          <c:showSerName val="0"/>
          <c:showPercent val="0"/>
          <c:showBubbleSize val="0"/>
        </c:dLbls>
        <c:gapWidth val="41"/>
        <c:axId val="760365648"/>
        <c:axId val="668601920"/>
      </c:barChart>
      <c:catAx>
        <c:axId val="76036564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s-DO"/>
          </a:p>
        </c:txPr>
        <c:crossAx val="668601920"/>
        <c:crosses val="autoZero"/>
        <c:auto val="1"/>
        <c:lblAlgn val="ctr"/>
        <c:lblOffset val="100"/>
        <c:noMultiLvlLbl val="0"/>
      </c:catAx>
      <c:valAx>
        <c:axId val="668601920"/>
        <c:scaling>
          <c:orientation val="minMax"/>
        </c:scaling>
        <c:delete val="1"/>
        <c:axPos val="l"/>
        <c:numFmt formatCode="0.0" sourceLinked="1"/>
        <c:majorTickMark val="none"/>
        <c:minorTickMark val="none"/>
        <c:tickLblPos val="nextTo"/>
        <c:crossAx val="7603656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DO"/>
    </a:p>
  </c:txPr>
  <c:externalData r:id="rId4">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r>
              <a:rPr lang="en-US" b="1"/>
              <a:t>% de encuestados según valoración de la concentración  en sus clases virtuales, respecto al ambiente del aula física presencial de la UASD</a:t>
            </a:r>
          </a:p>
        </c:rich>
      </c:tx>
      <c:overlay val="0"/>
      <c:spPr>
        <a:noFill/>
        <a:ln>
          <a:noFill/>
        </a:ln>
        <a:effectLst/>
      </c:spPr>
      <c:txPr>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endParaRPr lang="es-DO"/>
        </a:p>
      </c:txPr>
    </c:title>
    <c:autoTitleDeleted val="0"/>
    <c:plotArea>
      <c:layout/>
      <c:barChart>
        <c:barDir val="col"/>
        <c:grouping val="clustered"/>
        <c:varyColors val="0"/>
        <c:ser>
          <c:idx val="0"/>
          <c:order val="0"/>
          <c:tx>
            <c:strRef>
              <c:f>'[BD definitiva VIERNES 23 octubre 2020 Evaluación del primer mes del proceso de docencia virtual, semeste 2020-20 (respuestas).xlsx]TODAS FREC SIMPLES SPSS'!$D$1564</c:f>
              <c:strCache>
                <c:ptCount val="1"/>
                <c:pt idx="0">
                  <c:v>%</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'[BD definitiva VIERNES 23 octubre 2020 Evaluación del primer mes del proceso de docencia virtual, semeste 2020-20 (respuestas).xlsx]TODAS FREC SIMPLES SPSS'!$B$1565:$B$1569</c:f>
              <c:strCache>
                <c:ptCount val="5"/>
                <c:pt idx="0">
                  <c:v>1</c:v>
                </c:pt>
                <c:pt idx="1">
                  <c:v>2</c:v>
                </c:pt>
                <c:pt idx="2">
                  <c:v>3</c:v>
                </c:pt>
                <c:pt idx="3">
                  <c:v>4</c:v>
                </c:pt>
                <c:pt idx="4">
                  <c:v>5</c:v>
                </c:pt>
              </c:strCache>
            </c:strRef>
          </c:cat>
          <c:val>
            <c:numRef>
              <c:f>'[BD definitiva VIERNES 23 octubre 2020 Evaluación del primer mes del proceso de docencia virtual, semeste 2020-20 (respuestas).xlsx]TODAS FREC SIMPLES SPSS'!$D$1565:$D$1569</c:f>
              <c:numCache>
                <c:formatCode>0.0</c:formatCode>
                <c:ptCount val="5"/>
                <c:pt idx="0">
                  <c:v>8.7033747779751334</c:v>
                </c:pt>
                <c:pt idx="1">
                  <c:v>12.61101243339254</c:v>
                </c:pt>
                <c:pt idx="2">
                  <c:v>22.202486678507995</c:v>
                </c:pt>
                <c:pt idx="3">
                  <c:v>22.912966252220247</c:v>
                </c:pt>
                <c:pt idx="4">
                  <c:v>33.570159857904088</c:v>
                </c:pt>
              </c:numCache>
            </c:numRef>
          </c:val>
          <c:extLst>
            <c:ext xmlns:c16="http://schemas.microsoft.com/office/drawing/2014/chart" uri="{C3380CC4-5D6E-409C-BE32-E72D297353CC}">
              <c16:uniqueId val="{00000000-AF4B-7844-B273-0362ADDE2AF2}"/>
            </c:ext>
          </c:extLst>
        </c:ser>
        <c:dLbls>
          <c:dLblPos val="inEnd"/>
          <c:showLegendKey val="0"/>
          <c:showVal val="1"/>
          <c:showCatName val="0"/>
          <c:showSerName val="0"/>
          <c:showPercent val="0"/>
          <c:showBubbleSize val="0"/>
        </c:dLbls>
        <c:gapWidth val="41"/>
        <c:axId val="625605264"/>
        <c:axId val="699595808"/>
      </c:barChart>
      <c:catAx>
        <c:axId val="62560526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s-DO"/>
          </a:p>
        </c:txPr>
        <c:crossAx val="699595808"/>
        <c:crosses val="autoZero"/>
        <c:auto val="1"/>
        <c:lblAlgn val="ctr"/>
        <c:lblOffset val="100"/>
        <c:noMultiLvlLbl val="0"/>
      </c:catAx>
      <c:valAx>
        <c:axId val="699595808"/>
        <c:scaling>
          <c:orientation val="minMax"/>
        </c:scaling>
        <c:delete val="1"/>
        <c:axPos val="l"/>
        <c:numFmt formatCode="0.0" sourceLinked="1"/>
        <c:majorTickMark val="none"/>
        <c:minorTickMark val="none"/>
        <c:tickLblPos val="nextTo"/>
        <c:crossAx val="6256052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DO"/>
    </a:p>
  </c:txPr>
  <c:externalData r:id="rId4">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r>
              <a:rPr lang="en-US" b="1"/>
              <a:t>% de encuestados según valoración de la iluminación  en sus clases virtuales, respecto al ambiente del aula física presencial de la UASD</a:t>
            </a:r>
          </a:p>
        </c:rich>
      </c:tx>
      <c:overlay val="0"/>
      <c:spPr>
        <a:noFill/>
        <a:ln>
          <a:noFill/>
        </a:ln>
        <a:effectLst/>
      </c:spPr>
      <c:txPr>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endParaRPr lang="es-DO"/>
        </a:p>
      </c:txPr>
    </c:title>
    <c:autoTitleDeleted val="0"/>
    <c:plotArea>
      <c:layout/>
      <c:barChart>
        <c:barDir val="col"/>
        <c:grouping val="clustered"/>
        <c:varyColors val="0"/>
        <c:ser>
          <c:idx val="0"/>
          <c:order val="0"/>
          <c:tx>
            <c:strRef>
              <c:f>'[BD definitiva VIERNES 23 octubre 2020 Evaluación del primer mes del proceso de docencia virtual, semeste 2020-20 (respuestas).xlsx]TODAS FREC SIMPLES SPSS'!$D$1576</c:f>
              <c:strCache>
                <c:ptCount val="1"/>
                <c:pt idx="0">
                  <c:v>%</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'[BD definitiva VIERNES 23 octubre 2020 Evaluación del primer mes del proceso de docencia virtual, semeste 2020-20 (respuestas).xlsx]TODAS FREC SIMPLES SPSS'!$B$1577:$B$1581</c:f>
              <c:strCache>
                <c:ptCount val="5"/>
                <c:pt idx="0">
                  <c:v>1</c:v>
                </c:pt>
                <c:pt idx="1">
                  <c:v>2</c:v>
                </c:pt>
                <c:pt idx="2">
                  <c:v>3</c:v>
                </c:pt>
                <c:pt idx="3">
                  <c:v>4</c:v>
                </c:pt>
                <c:pt idx="4">
                  <c:v>5</c:v>
                </c:pt>
              </c:strCache>
            </c:strRef>
          </c:cat>
          <c:val>
            <c:numRef>
              <c:f>'[BD definitiva VIERNES 23 octubre 2020 Evaluación del primer mes del proceso de docencia virtual, semeste 2020-20 (respuestas).xlsx]TODAS FREC SIMPLES SPSS'!$D$1577:$D$1581</c:f>
              <c:numCache>
                <c:formatCode>0.0</c:formatCode>
                <c:ptCount val="5"/>
                <c:pt idx="0">
                  <c:v>6.9271758436944939</c:v>
                </c:pt>
                <c:pt idx="1">
                  <c:v>9.4138543516873892</c:v>
                </c:pt>
                <c:pt idx="2">
                  <c:v>20.426287744227352</c:v>
                </c:pt>
                <c:pt idx="3">
                  <c:v>23.445825932504441</c:v>
                </c:pt>
                <c:pt idx="4">
                  <c:v>39.786856127886324</c:v>
                </c:pt>
              </c:numCache>
            </c:numRef>
          </c:val>
          <c:extLst>
            <c:ext xmlns:c16="http://schemas.microsoft.com/office/drawing/2014/chart" uri="{C3380CC4-5D6E-409C-BE32-E72D297353CC}">
              <c16:uniqueId val="{00000000-4AE3-F843-BAA7-4AA0ABE9236B}"/>
            </c:ext>
          </c:extLst>
        </c:ser>
        <c:dLbls>
          <c:dLblPos val="inEnd"/>
          <c:showLegendKey val="0"/>
          <c:showVal val="1"/>
          <c:showCatName val="0"/>
          <c:showSerName val="0"/>
          <c:showPercent val="0"/>
          <c:showBubbleSize val="0"/>
        </c:dLbls>
        <c:gapWidth val="41"/>
        <c:axId val="776603344"/>
        <c:axId val="699549936"/>
      </c:barChart>
      <c:catAx>
        <c:axId val="77660334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s-DO"/>
          </a:p>
        </c:txPr>
        <c:crossAx val="699549936"/>
        <c:crosses val="autoZero"/>
        <c:auto val="1"/>
        <c:lblAlgn val="ctr"/>
        <c:lblOffset val="100"/>
        <c:noMultiLvlLbl val="0"/>
      </c:catAx>
      <c:valAx>
        <c:axId val="699549936"/>
        <c:scaling>
          <c:orientation val="minMax"/>
        </c:scaling>
        <c:delete val="1"/>
        <c:axPos val="l"/>
        <c:numFmt formatCode="0.0" sourceLinked="1"/>
        <c:majorTickMark val="none"/>
        <c:minorTickMark val="none"/>
        <c:tickLblPos val="nextTo"/>
        <c:crossAx val="776603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DO"/>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r>
              <a:rPr lang="en-US" b="1"/>
              <a:t>% de Encuestados, según Facultad a la que pertenece</a:t>
            </a:r>
          </a:p>
        </c:rich>
      </c:tx>
      <c:overlay val="0"/>
      <c:spPr>
        <a:noFill/>
        <a:ln>
          <a:noFill/>
        </a:ln>
        <a:effectLst/>
      </c:spPr>
      <c:txPr>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endParaRPr lang="es-DO"/>
        </a:p>
      </c:txPr>
    </c:title>
    <c:autoTitleDeleted val="0"/>
    <c:plotArea>
      <c:layout/>
      <c:barChart>
        <c:barDir val="col"/>
        <c:grouping val="clustered"/>
        <c:varyColors val="0"/>
        <c:ser>
          <c:idx val="0"/>
          <c:order val="0"/>
          <c:tx>
            <c:strRef>
              <c:f>'[BD definitiva VIERNES 23 octubre 2020 Evaluación del primer mes del proceso de docencia virtual, semeste 2020-20 (respuestas).xlsx]comparacion fac-uniers--muestra'!$C$39</c:f>
              <c:strCache>
                <c:ptCount val="1"/>
                <c:pt idx="0">
                  <c:v>%</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'[BD definitiva VIERNES 23 octubre 2020 Evaluación del primer mes del proceso de docencia virtual, semeste 2020-20 (respuestas).xlsx]comparacion fac-uniers--muestra'!$A$40:$A$48</c:f>
              <c:strCache>
                <c:ptCount val="9"/>
                <c:pt idx="0">
                  <c:v>Artes</c:v>
                </c:pt>
                <c:pt idx="1">
                  <c:v>Ciencias</c:v>
                </c:pt>
                <c:pt idx="2">
                  <c:v>Agronomía y Veterinaria</c:v>
                </c:pt>
                <c:pt idx="3">
                  <c:v>Ciencias de la Educación</c:v>
                </c:pt>
                <c:pt idx="4">
                  <c:v>Ciencias de la Salud</c:v>
                </c:pt>
                <c:pt idx="5">
                  <c:v>Ciencias Económicas y Sociales</c:v>
                </c:pt>
                <c:pt idx="6">
                  <c:v>Ciencias Jurídicas y Políticas</c:v>
                </c:pt>
                <c:pt idx="7">
                  <c:v>Humanidades</c:v>
                </c:pt>
                <c:pt idx="8">
                  <c:v>Ingeniería y Arquitectura</c:v>
                </c:pt>
              </c:strCache>
            </c:strRef>
          </c:cat>
          <c:val>
            <c:numRef>
              <c:f>'[BD definitiva VIERNES 23 octubre 2020 Evaluación del primer mes del proceso de docencia virtual, semeste 2020-20 (respuestas).xlsx]comparacion fac-uniers--muestra'!$C$40:$C$48</c:f>
              <c:numCache>
                <c:formatCode>###0.0</c:formatCode>
                <c:ptCount val="9"/>
                <c:pt idx="0">
                  <c:v>3.9076376554174073</c:v>
                </c:pt>
                <c:pt idx="1">
                  <c:v>15.452930728241562</c:v>
                </c:pt>
                <c:pt idx="2">
                  <c:v>6.2166962699822381</c:v>
                </c:pt>
                <c:pt idx="3">
                  <c:v>10.124333925399645</c:v>
                </c:pt>
                <c:pt idx="4">
                  <c:v>18.47246891651865</c:v>
                </c:pt>
                <c:pt idx="5">
                  <c:v>18.117229129662523</c:v>
                </c:pt>
                <c:pt idx="6">
                  <c:v>4.6181172291296626</c:v>
                </c:pt>
                <c:pt idx="7">
                  <c:v>15.808170515097691</c:v>
                </c:pt>
                <c:pt idx="8">
                  <c:v>7.2824156305506218</c:v>
                </c:pt>
              </c:numCache>
            </c:numRef>
          </c:val>
          <c:extLst>
            <c:ext xmlns:c16="http://schemas.microsoft.com/office/drawing/2014/chart" uri="{C3380CC4-5D6E-409C-BE32-E72D297353CC}">
              <c16:uniqueId val="{00000000-3738-AE4D-AC50-3BE498D46CF4}"/>
            </c:ext>
          </c:extLst>
        </c:ser>
        <c:dLbls>
          <c:dLblPos val="inEnd"/>
          <c:showLegendKey val="0"/>
          <c:showVal val="1"/>
          <c:showCatName val="0"/>
          <c:showSerName val="0"/>
          <c:showPercent val="0"/>
          <c:showBubbleSize val="0"/>
        </c:dLbls>
        <c:gapWidth val="41"/>
        <c:axId val="455440368"/>
        <c:axId val="408251552"/>
      </c:barChart>
      <c:catAx>
        <c:axId val="45544036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s-DO"/>
          </a:p>
        </c:txPr>
        <c:crossAx val="408251552"/>
        <c:crosses val="autoZero"/>
        <c:auto val="1"/>
        <c:lblAlgn val="ctr"/>
        <c:lblOffset val="100"/>
        <c:noMultiLvlLbl val="0"/>
      </c:catAx>
      <c:valAx>
        <c:axId val="408251552"/>
        <c:scaling>
          <c:orientation val="minMax"/>
        </c:scaling>
        <c:delete val="1"/>
        <c:axPos val="l"/>
        <c:numFmt formatCode="###0.0" sourceLinked="1"/>
        <c:majorTickMark val="none"/>
        <c:minorTickMark val="none"/>
        <c:tickLblPos val="nextTo"/>
        <c:crossAx val="455440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DO"/>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r>
              <a:rPr lang="en-US" b="1"/>
              <a:t>% de encuestados según valoración del contacto personalizado en sus clases virtuales, respecto al ambiente del aula física presencial de la UASD</a:t>
            </a:r>
          </a:p>
        </c:rich>
      </c:tx>
      <c:overlay val="0"/>
      <c:spPr>
        <a:noFill/>
        <a:ln>
          <a:noFill/>
        </a:ln>
        <a:effectLst/>
      </c:spPr>
      <c:txPr>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endParaRPr lang="es-DO"/>
        </a:p>
      </c:txPr>
    </c:title>
    <c:autoTitleDeleted val="0"/>
    <c:plotArea>
      <c:layout/>
      <c:barChart>
        <c:barDir val="col"/>
        <c:grouping val="clustered"/>
        <c:varyColors val="0"/>
        <c:ser>
          <c:idx val="0"/>
          <c:order val="0"/>
          <c:tx>
            <c:strRef>
              <c:f>'[BD definitiva VIERNES 23 octubre 2020 Evaluación del primer mes del proceso de docencia virtual, semeste 2020-20 (respuestas).xlsx]TODAS FREC SIMPLES SPSS'!$D$1588</c:f>
              <c:strCache>
                <c:ptCount val="1"/>
                <c:pt idx="0">
                  <c:v>%</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'[BD definitiva VIERNES 23 octubre 2020 Evaluación del primer mes del proceso de docencia virtual, semeste 2020-20 (respuestas).xlsx]TODAS FREC SIMPLES SPSS'!$B$1589:$B$1593</c:f>
              <c:strCache>
                <c:ptCount val="5"/>
                <c:pt idx="0">
                  <c:v>1</c:v>
                </c:pt>
                <c:pt idx="1">
                  <c:v>2</c:v>
                </c:pt>
                <c:pt idx="2">
                  <c:v>3</c:v>
                </c:pt>
                <c:pt idx="3">
                  <c:v>4</c:v>
                </c:pt>
                <c:pt idx="4">
                  <c:v>5</c:v>
                </c:pt>
              </c:strCache>
            </c:strRef>
          </c:cat>
          <c:val>
            <c:numRef>
              <c:f>'[BD definitiva VIERNES 23 octubre 2020 Evaluación del primer mes del proceso de docencia virtual, semeste 2020-20 (respuestas).xlsx]TODAS FREC SIMPLES SPSS'!$D$1589:$D$1593</c:f>
              <c:numCache>
                <c:formatCode>0.0</c:formatCode>
                <c:ptCount val="5"/>
                <c:pt idx="0">
                  <c:v>22.202486678507995</c:v>
                </c:pt>
                <c:pt idx="1">
                  <c:v>14.209591474245114</c:v>
                </c:pt>
                <c:pt idx="2">
                  <c:v>21.847246891651864</c:v>
                </c:pt>
                <c:pt idx="3">
                  <c:v>16.696269982238011</c:v>
                </c:pt>
                <c:pt idx="4">
                  <c:v>25.044404973357015</c:v>
                </c:pt>
              </c:numCache>
            </c:numRef>
          </c:val>
          <c:extLst>
            <c:ext xmlns:c16="http://schemas.microsoft.com/office/drawing/2014/chart" uri="{C3380CC4-5D6E-409C-BE32-E72D297353CC}">
              <c16:uniqueId val="{00000000-2016-1646-B81A-6E1BD57E8FC4}"/>
            </c:ext>
          </c:extLst>
        </c:ser>
        <c:dLbls>
          <c:dLblPos val="inEnd"/>
          <c:showLegendKey val="0"/>
          <c:showVal val="1"/>
          <c:showCatName val="0"/>
          <c:showSerName val="0"/>
          <c:showPercent val="0"/>
          <c:showBubbleSize val="0"/>
        </c:dLbls>
        <c:gapWidth val="41"/>
        <c:axId val="697494032"/>
        <c:axId val="802393504"/>
      </c:barChart>
      <c:catAx>
        <c:axId val="69749403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s-DO"/>
          </a:p>
        </c:txPr>
        <c:crossAx val="802393504"/>
        <c:crosses val="autoZero"/>
        <c:auto val="1"/>
        <c:lblAlgn val="ctr"/>
        <c:lblOffset val="100"/>
        <c:noMultiLvlLbl val="0"/>
      </c:catAx>
      <c:valAx>
        <c:axId val="802393504"/>
        <c:scaling>
          <c:orientation val="minMax"/>
        </c:scaling>
        <c:delete val="1"/>
        <c:axPos val="l"/>
        <c:numFmt formatCode="0.0" sourceLinked="1"/>
        <c:majorTickMark val="none"/>
        <c:minorTickMark val="none"/>
        <c:tickLblPos val="nextTo"/>
        <c:crossAx val="6974940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DO"/>
    </a:p>
  </c:txPr>
  <c:externalData r:id="rId4">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 de encuestados según si conoce la velocidad del Internet que está utilizando para su docencia virtual</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DO"/>
        </a:p>
      </c:txPr>
    </c:title>
    <c:autoTitleDeleted val="0"/>
    <c:plotArea>
      <c:layout/>
      <c:pieChart>
        <c:varyColors val="1"/>
        <c:ser>
          <c:idx val="0"/>
          <c:order val="0"/>
          <c:tx>
            <c:strRef>
              <c:f>'[BD definitiva VIERNES 23 octubre 2020 Evaluación del primer mes del proceso de docencia virtual, semeste 2020-20 (respuestas).xlsx]TODAS FREC SIMPLES SPSS'!$D$1601</c:f>
              <c:strCache>
                <c:ptCount val="1"/>
                <c:pt idx="0">
                  <c:v>%</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1F1-F048-BC28-B89C1E4C631E}"/>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1F1-F048-BC28-B89C1E4C631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'[BD definitiva VIERNES 23 octubre 2020 Evaluación del primer mes del proceso de docencia virtual, semeste 2020-20 (respuestas).xlsx]TODAS FREC SIMPLES SPSS'!$B$1602:$B$1603</c:f>
              <c:strCache>
                <c:ptCount val="2"/>
                <c:pt idx="0">
                  <c:v>Si</c:v>
                </c:pt>
                <c:pt idx="1">
                  <c:v>No</c:v>
                </c:pt>
              </c:strCache>
            </c:strRef>
          </c:cat>
          <c:val>
            <c:numRef>
              <c:f>'[BD definitiva VIERNES 23 octubre 2020 Evaluación del primer mes del proceso de docencia virtual, semeste 2020-20 (respuestas).xlsx]TODAS FREC SIMPLES SPSS'!$D$1602:$D$1603</c:f>
              <c:numCache>
                <c:formatCode>0.0</c:formatCode>
                <c:ptCount val="2"/>
                <c:pt idx="0">
                  <c:v>74.06749555950266</c:v>
                </c:pt>
                <c:pt idx="1">
                  <c:v>25.932504440497333</c:v>
                </c:pt>
              </c:numCache>
            </c:numRef>
          </c:val>
          <c:extLst>
            <c:ext xmlns:c16="http://schemas.microsoft.com/office/drawing/2014/chart" uri="{C3380CC4-5D6E-409C-BE32-E72D297353CC}">
              <c16:uniqueId val="{00000004-F1F1-F048-BC28-B89C1E4C631E}"/>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D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DO"/>
    </a:p>
  </c:txPr>
  <c:externalData r:id="rId4">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r>
              <a:rPr lang="en-US" b="1"/>
              <a:t>% de encuestados según si conoce de cuánto es la velocidad del Internet que está utilizando para su docencia virtual</a:t>
            </a:r>
          </a:p>
        </c:rich>
      </c:tx>
      <c:overlay val="0"/>
      <c:spPr>
        <a:noFill/>
        <a:ln>
          <a:noFill/>
        </a:ln>
        <a:effectLst/>
      </c:spPr>
      <c:txPr>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endParaRPr lang="es-DO"/>
        </a:p>
      </c:txPr>
    </c:title>
    <c:autoTitleDeleted val="0"/>
    <c:plotArea>
      <c:layout/>
      <c:barChart>
        <c:barDir val="col"/>
        <c:grouping val="clustered"/>
        <c:varyColors val="0"/>
        <c:ser>
          <c:idx val="0"/>
          <c:order val="0"/>
          <c:tx>
            <c:strRef>
              <c:f>'[BD definitiva VIERNES 23 octubre 2020 Evaluación del primer mes del proceso de docencia virtual, semeste 2020-20 (respuestas).xlsx]TODAS FREC SIMPLES SPSS'!$J$1610</c:f>
              <c:strCache>
                <c:ptCount val="1"/>
                <c:pt idx="0">
                  <c:v>%</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'[BD definitiva VIERNES 23 octubre 2020 Evaluación del primer mes del proceso de docencia virtual, semeste 2020-20 (respuestas).xlsx]TODAS FREC SIMPLES SPSS'!$H$1611:$H$1620</c:f>
              <c:strCache>
                <c:ptCount val="10"/>
                <c:pt idx="0">
                  <c:v>Menos de 10 Mbps de Internet</c:v>
                </c:pt>
                <c:pt idx="1">
                  <c:v>10 Mbps de Internet</c:v>
                </c:pt>
                <c:pt idx="2">
                  <c:v>20 Mbps de Internet</c:v>
                </c:pt>
                <c:pt idx="3">
                  <c:v>30 Mbps de Internet</c:v>
                </c:pt>
                <c:pt idx="4">
                  <c:v>40 Mbps de Internet</c:v>
                </c:pt>
                <c:pt idx="5">
                  <c:v>50 Mbps de internet</c:v>
                </c:pt>
                <c:pt idx="6">
                  <c:v>100 Mbps de Internet</c:v>
                </c:pt>
                <c:pt idx="7">
                  <c:v>200 Mbps  de internet</c:v>
                </c:pt>
                <c:pt idx="8">
                  <c:v>Otras Respuestas</c:v>
                </c:pt>
                <c:pt idx="9">
                  <c:v>No sé</c:v>
                </c:pt>
              </c:strCache>
            </c:strRef>
          </c:cat>
          <c:val>
            <c:numRef>
              <c:f>'[BD definitiva VIERNES 23 octubre 2020 Evaluación del primer mes del proceso de docencia virtual, semeste 2020-20 (respuestas).xlsx]TODAS FREC SIMPLES SPSS'!$J$1611:$J$1620</c:f>
              <c:numCache>
                <c:formatCode>0.0</c:formatCode>
                <c:ptCount val="10"/>
                <c:pt idx="0">
                  <c:v>17.939609236234457</c:v>
                </c:pt>
                <c:pt idx="1">
                  <c:v>2.4866785079928952</c:v>
                </c:pt>
                <c:pt idx="2">
                  <c:v>18.47246891651865</c:v>
                </c:pt>
                <c:pt idx="3">
                  <c:v>1.0657193605683837</c:v>
                </c:pt>
                <c:pt idx="4">
                  <c:v>17.584369449378332</c:v>
                </c:pt>
                <c:pt idx="5">
                  <c:v>3.374777975133215</c:v>
                </c:pt>
                <c:pt idx="6">
                  <c:v>12.078152753108348</c:v>
                </c:pt>
                <c:pt idx="7">
                  <c:v>0.88809946714031962</c:v>
                </c:pt>
                <c:pt idx="8">
                  <c:v>2.4866785079928952</c:v>
                </c:pt>
                <c:pt idx="9">
                  <c:v>23.623445825932503</c:v>
                </c:pt>
              </c:numCache>
            </c:numRef>
          </c:val>
          <c:extLst>
            <c:ext xmlns:c16="http://schemas.microsoft.com/office/drawing/2014/chart" uri="{C3380CC4-5D6E-409C-BE32-E72D297353CC}">
              <c16:uniqueId val="{00000000-6583-354B-BBAD-0ECC245FB9AA}"/>
            </c:ext>
          </c:extLst>
        </c:ser>
        <c:dLbls>
          <c:dLblPos val="inEnd"/>
          <c:showLegendKey val="0"/>
          <c:showVal val="1"/>
          <c:showCatName val="0"/>
          <c:showSerName val="0"/>
          <c:showPercent val="0"/>
          <c:showBubbleSize val="0"/>
        </c:dLbls>
        <c:gapWidth val="41"/>
        <c:axId val="776147792"/>
        <c:axId val="699535936"/>
      </c:barChart>
      <c:catAx>
        <c:axId val="77614779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s-DO"/>
          </a:p>
        </c:txPr>
        <c:crossAx val="699535936"/>
        <c:crosses val="autoZero"/>
        <c:auto val="1"/>
        <c:lblAlgn val="ctr"/>
        <c:lblOffset val="100"/>
        <c:noMultiLvlLbl val="0"/>
      </c:catAx>
      <c:valAx>
        <c:axId val="699535936"/>
        <c:scaling>
          <c:orientation val="minMax"/>
        </c:scaling>
        <c:delete val="1"/>
        <c:axPos val="l"/>
        <c:numFmt formatCode="0.0" sourceLinked="1"/>
        <c:majorTickMark val="none"/>
        <c:minorTickMark val="none"/>
        <c:tickLblPos val="nextTo"/>
        <c:crossAx val="7761477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DO"/>
    </a:p>
  </c:txPr>
  <c:externalData r:id="rId4">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r>
              <a:rPr lang="en-US" b="1"/>
              <a:t>% de encuestados según el tipo de conectividad que utiliza para su docencia virtual</a:t>
            </a:r>
          </a:p>
        </c:rich>
      </c:tx>
      <c:overlay val="0"/>
      <c:spPr>
        <a:noFill/>
        <a:ln>
          <a:noFill/>
        </a:ln>
        <a:effectLst/>
      </c:spPr>
      <c:txPr>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endParaRPr lang="es-DO"/>
        </a:p>
      </c:txPr>
    </c:title>
    <c:autoTitleDeleted val="0"/>
    <c:plotArea>
      <c:layout/>
      <c:barChart>
        <c:barDir val="col"/>
        <c:grouping val="clustered"/>
        <c:varyColors val="0"/>
        <c:ser>
          <c:idx val="0"/>
          <c:order val="0"/>
          <c:tx>
            <c:strRef>
              <c:f>'[BD definitiva VIERNES 23 octubre 2020 Evaluación del primer mes del proceso de docencia virtual, semeste 2020-20 (respuestas).xlsx]TODAS FREC SIMPLES SPSS'!$D$1664</c:f>
              <c:strCache>
                <c:ptCount val="1"/>
                <c:pt idx="0">
                  <c:v>%</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'[BD definitiva VIERNES 23 octubre 2020 Evaluación del primer mes del proceso de docencia virtual, semeste 2020-20 (respuestas).xlsx]TODAS FREC SIMPLES SPSS'!$B$1665:$B$1668</c:f>
              <c:strCache>
                <c:ptCount val="4"/>
                <c:pt idx="0">
                  <c:v>Internet fijo en casa o en oficina (módem).</c:v>
                </c:pt>
                <c:pt idx="1">
                  <c:v>Paquetitos de Internet temporales</c:v>
                </c:pt>
                <c:pt idx="2">
                  <c:v>Plan de datos mensual en tu celular</c:v>
                </c:pt>
                <c:pt idx="3">
                  <c:v>Red WIFI compartida (vecino, trabajo u otra fuente)</c:v>
                </c:pt>
              </c:strCache>
            </c:strRef>
          </c:cat>
          <c:val>
            <c:numRef>
              <c:f>'[BD definitiva VIERNES 23 octubre 2020 Evaluación del primer mes del proceso de docencia virtual, semeste 2020-20 (respuestas).xlsx]TODAS FREC SIMPLES SPSS'!$D$1665:$D$1668</c:f>
              <c:numCache>
                <c:formatCode>0.0</c:formatCode>
                <c:ptCount val="4"/>
                <c:pt idx="0">
                  <c:v>93.783303730017764</c:v>
                </c:pt>
                <c:pt idx="1">
                  <c:v>0.53285968028419184</c:v>
                </c:pt>
                <c:pt idx="2">
                  <c:v>3.0195381882770871</c:v>
                </c:pt>
                <c:pt idx="3">
                  <c:v>2.6642984014209592</c:v>
                </c:pt>
              </c:numCache>
            </c:numRef>
          </c:val>
          <c:extLst>
            <c:ext xmlns:c16="http://schemas.microsoft.com/office/drawing/2014/chart" uri="{C3380CC4-5D6E-409C-BE32-E72D297353CC}">
              <c16:uniqueId val="{00000000-E620-0940-9D7F-6E2768A60390}"/>
            </c:ext>
          </c:extLst>
        </c:ser>
        <c:dLbls>
          <c:dLblPos val="inEnd"/>
          <c:showLegendKey val="0"/>
          <c:showVal val="1"/>
          <c:showCatName val="0"/>
          <c:showSerName val="0"/>
          <c:showPercent val="0"/>
          <c:showBubbleSize val="0"/>
        </c:dLbls>
        <c:gapWidth val="41"/>
        <c:axId val="698763088"/>
        <c:axId val="700049168"/>
      </c:barChart>
      <c:catAx>
        <c:axId val="6987630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s-DO"/>
          </a:p>
        </c:txPr>
        <c:crossAx val="700049168"/>
        <c:crosses val="autoZero"/>
        <c:auto val="1"/>
        <c:lblAlgn val="ctr"/>
        <c:lblOffset val="100"/>
        <c:noMultiLvlLbl val="0"/>
      </c:catAx>
      <c:valAx>
        <c:axId val="700049168"/>
        <c:scaling>
          <c:orientation val="minMax"/>
        </c:scaling>
        <c:delete val="1"/>
        <c:axPos val="l"/>
        <c:numFmt formatCode="0.0" sourceLinked="1"/>
        <c:majorTickMark val="none"/>
        <c:minorTickMark val="none"/>
        <c:tickLblPos val="nextTo"/>
        <c:crossAx val="6987630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DO"/>
    </a:p>
  </c:txPr>
  <c:externalData r:id="rId4">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r>
              <a:rPr lang="en-US" b="1"/>
              <a:t>%de encuestados según la empresa proveedora del servicio de Internet que utiliza para su docencia virtual </a:t>
            </a:r>
          </a:p>
        </c:rich>
      </c:tx>
      <c:overlay val="0"/>
      <c:spPr>
        <a:noFill/>
        <a:ln>
          <a:noFill/>
        </a:ln>
        <a:effectLst/>
      </c:spPr>
      <c:txPr>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endParaRPr lang="es-DO"/>
        </a:p>
      </c:txPr>
    </c:title>
    <c:autoTitleDeleted val="0"/>
    <c:plotArea>
      <c:layout/>
      <c:barChart>
        <c:barDir val="col"/>
        <c:grouping val="clustered"/>
        <c:varyColors val="0"/>
        <c:ser>
          <c:idx val="0"/>
          <c:order val="0"/>
          <c:tx>
            <c:strRef>
              <c:f>'[BD definitiva VIERNES 23 octubre 2020 Evaluación del primer mes del proceso de docencia virtual, semeste 2020-20 (respuestas).xlsx]TODAS FREC SIMPLES SPSS'!$D$1675</c:f>
              <c:strCache>
                <c:ptCount val="1"/>
                <c:pt idx="0">
                  <c:v>%</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'[BD definitiva VIERNES 23 octubre 2020 Evaluación del primer mes del proceso de docencia virtual, semeste 2020-20 (respuestas).xlsx]TODAS FREC SIMPLES SPSS'!$B$1676:$B$1680</c:f>
              <c:strCache>
                <c:ptCount val="5"/>
                <c:pt idx="0">
                  <c:v>Claro</c:v>
                </c:pt>
                <c:pt idx="1">
                  <c:v>Altice Dominicana</c:v>
                </c:pt>
                <c:pt idx="2">
                  <c:v>Viva</c:v>
                </c:pt>
                <c:pt idx="3">
                  <c:v>Empresas de Telecables</c:v>
                </c:pt>
                <c:pt idx="4">
                  <c:v>Otras Proveedoras</c:v>
                </c:pt>
              </c:strCache>
            </c:strRef>
          </c:cat>
          <c:val>
            <c:numRef>
              <c:f>'[BD definitiva VIERNES 23 octubre 2020 Evaluación del primer mes del proceso de docencia virtual, semeste 2020-20 (respuestas).xlsx]TODAS FREC SIMPLES SPSS'!$D$1676:$D$1680</c:f>
              <c:numCache>
                <c:formatCode>0.0</c:formatCode>
                <c:ptCount val="5"/>
                <c:pt idx="0">
                  <c:v>71.225577264653637</c:v>
                </c:pt>
                <c:pt idx="1">
                  <c:v>22.735346358792185</c:v>
                </c:pt>
                <c:pt idx="2">
                  <c:v>0.71047957371225579</c:v>
                </c:pt>
                <c:pt idx="3">
                  <c:v>2.1314387211367674</c:v>
                </c:pt>
                <c:pt idx="4">
                  <c:v>3.197158081705151</c:v>
                </c:pt>
              </c:numCache>
            </c:numRef>
          </c:val>
          <c:extLst>
            <c:ext xmlns:c16="http://schemas.microsoft.com/office/drawing/2014/chart" uri="{C3380CC4-5D6E-409C-BE32-E72D297353CC}">
              <c16:uniqueId val="{00000000-98B1-0D4A-8EB6-EFAAC40B59F4}"/>
            </c:ext>
          </c:extLst>
        </c:ser>
        <c:dLbls>
          <c:dLblPos val="inEnd"/>
          <c:showLegendKey val="0"/>
          <c:showVal val="1"/>
          <c:showCatName val="0"/>
          <c:showSerName val="0"/>
          <c:showPercent val="0"/>
          <c:showBubbleSize val="0"/>
        </c:dLbls>
        <c:gapWidth val="41"/>
        <c:axId val="776510576"/>
        <c:axId val="776774416"/>
      </c:barChart>
      <c:catAx>
        <c:axId val="77651057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s-DO"/>
          </a:p>
        </c:txPr>
        <c:crossAx val="776774416"/>
        <c:crosses val="autoZero"/>
        <c:auto val="1"/>
        <c:lblAlgn val="ctr"/>
        <c:lblOffset val="100"/>
        <c:noMultiLvlLbl val="0"/>
      </c:catAx>
      <c:valAx>
        <c:axId val="776774416"/>
        <c:scaling>
          <c:orientation val="minMax"/>
        </c:scaling>
        <c:delete val="1"/>
        <c:axPos val="l"/>
        <c:numFmt formatCode="0.0" sourceLinked="1"/>
        <c:majorTickMark val="none"/>
        <c:minorTickMark val="none"/>
        <c:tickLblPos val="nextTo"/>
        <c:crossAx val="776510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DO"/>
    </a:p>
  </c:txPr>
  <c:externalData r:id="rId4">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  de encuestados según si hay otras personas en su casa recibiendo o impartiendo clases por Internet</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DO"/>
        </a:p>
      </c:txPr>
    </c:title>
    <c:autoTitleDeleted val="0"/>
    <c:plotArea>
      <c:layout/>
      <c:pieChart>
        <c:varyColors val="1"/>
        <c:ser>
          <c:idx val="0"/>
          <c:order val="0"/>
          <c:tx>
            <c:strRef>
              <c:f>'[BD definitiva VIERNES 23 octubre 2020 Evaluación del primer mes del proceso de docencia virtual, semeste 2020-20 (respuestas).xlsx]TODAS FREC SIMPLES SPSS'!$D$1693</c:f>
              <c:strCache>
                <c:ptCount val="1"/>
                <c:pt idx="0">
                  <c:v>%</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F6E-F949-A95D-886BB9EFBCFB}"/>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F6E-F949-A95D-886BB9EFBCFB}"/>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'[BD definitiva VIERNES 23 octubre 2020 Evaluación del primer mes del proceso de docencia virtual, semeste 2020-20 (respuestas).xlsx]TODAS FREC SIMPLES SPSS'!$B$1694:$B$1695</c:f>
              <c:strCache>
                <c:ptCount val="2"/>
                <c:pt idx="0">
                  <c:v>Sí</c:v>
                </c:pt>
                <c:pt idx="1">
                  <c:v>No</c:v>
                </c:pt>
              </c:strCache>
            </c:strRef>
          </c:cat>
          <c:val>
            <c:numRef>
              <c:f>'[BD definitiva VIERNES 23 octubre 2020 Evaluación del primer mes del proceso de docencia virtual, semeste 2020-20 (respuestas).xlsx]TODAS FREC SIMPLES SPSS'!$D$1694:$D$1695</c:f>
              <c:numCache>
                <c:formatCode>0.0</c:formatCode>
                <c:ptCount val="2"/>
                <c:pt idx="0">
                  <c:v>67.495559502664292</c:v>
                </c:pt>
                <c:pt idx="1">
                  <c:v>32.5044404973357</c:v>
                </c:pt>
              </c:numCache>
            </c:numRef>
          </c:val>
          <c:extLst>
            <c:ext xmlns:c16="http://schemas.microsoft.com/office/drawing/2014/chart" uri="{C3380CC4-5D6E-409C-BE32-E72D297353CC}">
              <c16:uniqueId val="{00000004-FF6E-F949-A95D-886BB9EFBCFB}"/>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D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DO"/>
    </a:p>
  </c:txPr>
  <c:externalData r:id="rId4">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r>
              <a:rPr lang="en-US" b="1"/>
              <a:t>% de encuestados según cantidad de personas además del encuestado qu  están recibiendo o impartiendo clases por Internet</a:t>
            </a:r>
          </a:p>
        </c:rich>
      </c:tx>
      <c:overlay val="0"/>
      <c:spPr>
        <a:noFill/>
        <a:ln>
          <a:noFill/>
        </a:ln>
        <a:effectLst/>
      </c:spPr>
      <c:txPr>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endParaRPr lang="es-DO"/>
        </a:p>
      </c:txPr>
    </c:title>
    <c:autoTitleDeleted val="0"/>
    <c:plotArea>
      <c:layout/>
      <c:barChart>
        <c:barDir val="col"/>
        <c:grouping val="clustered"/>
        <c:varyColors val="0"/>
        <c:ser>
          <c:idx val="0"/>
          <c:order val="0"/>
          <c:tx>
            <c:strRef>
              <c:f>'[BD definitiva VIERNES 23 octubre 2020 Evaluación del primer mes del proceso de docencia virtual, semeste 2020-20 (respuestas).xlsx]TODAS FREC SIMPLES SPSS'!$D$1702</c:f>
              <c:strCache>
                <c:ptCount val="1"/>
                <c:pt idx="0">
                  <c:v>%</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'[BD definitiva VIERNES 23 octubre 2020 Evaluación del primer mes del proceso de docencia virtual, semeste 2020-20 (respuestas).xlsx]TODAS FREC SIMPLES SPSS'!$B$1703:$B$1710</c:f>
              <c:strCache>
                <c:ptCount val="8"/>
                <c:pt idx="0">
                  <c:v>0</c:v>
                </c:pt>
                <c:pt idx="1">
                  <c:v>1</c:v>
                </c:pt>
                <c:pt idx="2">
                  <c:v>2</c:v>
                </c:pt>
                <c:pt idx="3">
                  <c:v>3</c:v>
                </c:pt>
                <c:pt idx="4">
                  <c:v>4</c:v>
                </c:pt>
                <c:pt idx="5">
                  <c:v>5</c:v>
                </c:pt>
                <c:pt idx="6">
                  <c:v>6</c:v>
                </c:pt>
                <c:pt idx="7">
                  <c:v>10</c:v>
                </c:pt>
              </c:strCache>
            </c:strRef>
          </c:cat>
          <c:val>
            <c:numRef>
              <c:f>'[BD definitiva VIERNES 23 octubre 2020 Evaluación del primer mes del proceso de docencia virtual, semeste 2020-20 (respuestas).xlsx]TODAS FREC SIMPLES SPSS'!$D$1703:$D$1710</c:f>
              <c:numCache>
                <c:formatCode>0.0</c:formatCode>
                <c:ptCount val="8"/>
                <c:pt idx="0">
                  <c:v>28.241563055062169</c:v>
                </c:pt>
                <c:pt idx="1">
                  <c:v>21.136767317939608</c:v>
                </c:pt>
                <c:pt idx="2">
                  <c:v>23.090586145648313</c:v>
                </c:pt>
                <c:pt idx="3">
                  <c:v>16.518650088809945</c:v>
                </c:pt>
                <c:pt idx="4">
                  <c:v>7.4600355239786849</c:v>
                </c:pt>
                <c:pt idx="5">
                  <c:v>2.3090586145648313</c:v>
                </c:pt>
                <c:pt idx="6">
                  <c:v>0.71047957371225579</c:v>
                </c:pt>
                <c:pt idx="7">
                  <c:v>0.53285968028419184</c:v>
                </c:pt>
              </c:numCache>
            </c:numRef>
          </c:val>
          <c:extLst>
            <c:ext xmlns:c16="http://schemas.microsoft.com/office/drawing/2014/chart" uri="{C3380CC4-5D6E-409C-BE32-E72D297353CC}">
              <c16:uniqueId val="{00000000-A9DF-EA4A-BBDE-1DD79E9DB83E}"/>
            </c:ext>
          </c:extLst>
        </c:ser>
        <c:dLbls>
          <c:dLblPos val="inEnd"/>
          <c:showLegendKey val="0"/>
          <c:showVal val="1"/>
          <c:showCatName val="0"/>
          <c:showSerName val="0"/>
          <c:showPercent val="0"/>
          <c:showBubbleSize val="0"/>
        </c:dLbls>
        <c:gapWidth val="41"/>
        <c:axId val="804453392"/>
        <c:axId val="804753424"/>
      </c:barChart>
      <c:catAx>
        <c:axId val="80445339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s-DO"/>
          </a:p>
        </c:txPr>
        <c:crossAx val="804753424"/>
        <c:crosses val="autoZero"/>
        <c:auto val="1"/>
        <c:lblAlgn val="ctr"/>
        <c:lblOffset val="100"/>
        <c:noMultiLvlLbl val="0"/>
      </c:catAx>
      <c:valAx>
        <c:axId val="804753424"/>
        <c:scaling>
          <c:orientation val="minMax"/>
        </c:scaling>
        <c:delete val="1"/>
        <c:axPos val="l"/>
        <c:numFmt formatCode="0.0" sourceLinked="1"/>
        <c:majorTickMark val="none"/>
        <c:minorTickMark val="none"/>
        <c:tickLblPos val="nextTo"/>
        <c:crossAx val="8044533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DO"/>
    </a:p>
  </c:txPr>
  <c:externalData r:id="rId4">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 de encuestados según si  le gustaría impartir asignaturas virtuales también, al regreso a la docencia presencial</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DO"/>
        </a:p>
      </c:txPr>
    </c:title>
    <c:autoTitleDeleted val="0"/>
    <c:plotArea>
      <c:layout/>
      <c:pieChart>
        <c:varyColors val="1"/>
        <c:ser>
          <c:idx val="0"/>
          <c:order val="0"/>
          <c:tx>
            <c:strRef>
              <c:f>'[BD definitiva VIERNES 23 octubre 2020 Evaluación del primer mes del proceso de docencia virtual, semeste 2020-20 (respuestas).xlsx]TODAS FREC SIMPLES SPSS'!$D$1717</c:f>
              <c:strCache>
                <c:ptCount val="1"/>
                <c:pt idx="0">
                  <c:v>%</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E80B-BA44-B487-4ED95F2F0E07}"/>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E80B-BA44-B487-4ED95F2F0E07}"/>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E80B-BA44-B487-4ED95F2F0E07}"/>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'[BD definitiva VIERNES 23 octubre 2020 Evaluación del primer mes del proceso de docencia virtual, semeste 2020-20 (respuestas).xlsx]TODAS FREC SIMPLES SPSS'!$B$1718:$B$1720</c:f>
              <c:strCache>
                <c:ptCount val="3"/>
                <c:pt idx="0">
                  <c:v>Sí</c:v>
                </c:pt>
                <c:pt idx="1">
                  <c:v>No</c:v>
                </c:pt>
                <c:pt idx="2">
                  <c:v>Tal vez</c:v>
                </c:pt>
              </c:strCache>
            </c:strRef>
          </c:cat>
          <c:val>
            <c:numRef>
              <c:f>'[BD definitiva VIERNES 23 octubre 2020 Evaluación del primer mes del proceso de docencia virtual, semeste 2020-20 (respuestas).xlsx]TODAS FREC SIMPLES SPSS'!$D$1718:$D$1720</c:f>
              <c:numCache>
                <c:formatCode>0.0</c:formatCode>
                <c:ptCount val="3"/>
                <c:pt idx="0">
                  <c:v>68.206039076376555</c:v>
                </c:pt>
                <c:pt idx="1">
                  <c:v>13.676731793960922</c:v>
                </c:pt>
                <c:pt idx="2">
                  <c:v>18.117229129662523</c:v>
                </c:pt>
              </c:numCache>
            </c:numRef>
          </c:val>
          <c:extLst>
            <c:ext xmlns:c16="http://schemas.microsoft.com/office/drawing/2014/chart" uri="{C3380CC4-5D6E-409C-BE32-E72D297353CC}">
              <c16:uniqueId val="{00000006-E80B-BA44-B487-4ED95F2F0E07}"/>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D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DO"/>
    </a:p>
  </c:txPr>
  <c:externalData r:id="rId4">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r>
              <a:rPr lang="en-US" b="1"/>
              <a:t>%de encuestados según Cuántas asignaturas te gustaría impartir de manera virtual, al regresar a la presencialidad </a:t>
            </a:r>
          </a:p>
        </c:rich>
      </c:tx>
      <c:overlay val="0"/>
      <c:spPr>
        <a:noFill/>
        <a:ln>
          <a:noFill/>
        </a:ln>
        <a:effectLst/>
      </c:spPr>
      <c:txPr>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endParaRPr lang="es-DO"/>
        </a:p>
      </c:txPr>
    </c:title>
    <c:autoTitleDeleted val="0"/>
    <c:plotArea>
      <c:layout/>
      <c:barChart>
        <c:barDir val="col"/>
        <c:grouping val="clustered"/>
        <c:varyColors val="0"/>
        <c:ser>
          <c:idx val="0"/>
          <c:order val="0"/>
          <c:tx>
            <c:strRef>
              <c:f>'[BD definitiva VIERNES 23 octubre 2020 Evaluación del primer mes del proceso de docencia virtual, semeste 2020-20 (respuestas).xlsx]TODAS FREC SIMPLES SPSS'!$D$1727</c:f>
              <c:strCache>
                <c:ptCount val="1"/>
                <c:pt idx="0">
                  <c:v>%</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'[BD definitiva VIERNES 23 octubre 2020 Evaluación del primer mes del proceso de docencia virtual, semeste 2020-20 (respuestas).xlsx]TODAS FREC SIMPLES SPSS'!$B$1728:$B$1738</c:f>
              <c:strCache>
                <c:ptCount val="11"/>
                <c:pt idx="0">
                  <c:v>0</c:v>
                </c:pt>
                <c:pt idx="1">
                  <c:v>1</c:v>
                </c:pt>
                <c:pt idx="2">
                  <c:v>2</c:v>
                </c:pt>
                <c:pt idx="3">
                  <c:v>3</c:v>
                </c:pt>
                <c:pt idx="4">
                  <c:v>4</c:v>
                </c:pt>
                <c:pt idx="5">
                  <c:v>5</c:v>
                </c:pt>
                <c:pt idx="6">
                  <c:v>6</c:v>
                </c:pt>
                <c:pt idx="7">
                  <c:v>7</c:v>
                </c:pt>
                <c:pt idx="8">
                  <c:v>8</c:v>
                </c:pt>
                <c:pt idx="9">
                  <c:v>9</c:v>
                </c:pt>
                <c:pt idx="10">
                  <c:v>10</c:v>
                </c:pt>
              </c:strCache>
            </c:strRef>
          </c:cat>
          <c:val>
            <c:numRef>
              <c:f>'[BD definitiva VIERNES 23 octubre 2020 Evaluación del primer mes del proceso de docencia virtual, semeste 2020-20 (respuestas).xlsx]TODAS FREC SIMPLES SPSS'!$D$1728:$D$1738</c:f>
              <c:numCache>
                <c:formatCode>0.0</c:formatCode>
                <c:ptCount val="11"/>
                <c:pt idx="0">
                  <c:v>12.788632326820604</c:v>
                </c:pt>
                <c:pt idx="1">
                  <c:v>11.900532859680284</c:v>
                </c:pt>
                <c:pt idx="2">
                  <c:v>23.268206039076379</c:v>
                </c:pt>
                <c:pt idx="3">
                  <c:v>17.406749555950267</c:v>
                </c:pt>
                <c:pt idx="4">
                  <c:v>9.5914742451154531</c:v>
                </c:pt>
                <c:pt idx="5">
                  <c:v>10.301953818827709</c:v>
                </c:pt>
                <c:pt idx="6">
                  <c:v>6.0390763765541742</c:v>
                </c:pt>
                <c:pt idx="7">
                  <c:v>1.9538188277087036</c:v>
                </c:pt>
                <c:pt idx="8">
                  <c:v>1.4209591474245116</c:v>
                </c:pt>
                <c:pt idx="9">
                  <c:v>1.0657193605683837</c:v>
                </c:pt>
                <c:pt idx="10">
                  <c:v>4.2628774422735347</c:v>
                </c:pt>
              </c:numCache>
            </c:numRef>
          </c:val>
          <c:extLst>
            <c:ext xmlns:c16="http://schemas.microsoft.com/office/drawing/2014/chart" uri="{C3380CC4-5D6E-409C-BE32-E72D297353CC}">
              <c16:uniqueId val="{00000000-4E75-A94A-B120-2EB069F3155C}"/>
            </c:ext>
          </c:extLst>
        </c:ser>
        <c:dLbls>
          <c:dLblPos val="inEnd"/>
          <c:showLegendKey val="0"/>
          <c:showVal val="1"/>
          <c:showCatName val="0"/>
          <c:showSerName val="0"/>
          <c:showPercent val="0"/>
          <c:showBubbleSize val="0"/>
        </c:dLbls>
        <c:gapWidth val="41"/>
        <c:axId val="666972384"/>
        <c:axId val="801813088"/>
      </c:barChart>
      <c:catAx>
        <c:axId val="66697238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s-DO"/>
          </a:p>
        </c:txPr>
        <c:crossAx val="801813088"/>
        <c:crosses val="autoZero"/>
        <c:auto val="1"/>
        <c:lblAlgn val="ctr"/>
        <c:lblOffset val="100"/>
        <c:noMultiLvlLbl val="0"/>
      </c:catAx>
      <c:valAx>
        <c:axId val="801813088"/>
        <c:scaling>
          <c:orientation val="minMax"/>
        </c:scaling>
        <c:delete val="1"/>
        <c:axPos val="l"/>
        <c:numFmt formatCode="0.0" sourceLinked="1"/>
        <c:majorTickMark val="none"/>
        <c:minorTickMark val="none"/>
        <c:tickLblPos val="nextTo"/>
        <c:crossAx val="666972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DO"/>
    </a:p>
  </c:txPr>
  <c:externalData r:id="rId4">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DO"/>
        </a:p>
      </c:txPr>
    </c:title>
    <c:autoTitleDeleted val="0"/>
    <c:plotArea>
      <c:layout/>
      <c:pieChart>
        <c:varyColors val="1"/>
        <c:ser>
          <c:idx val="0"/>
          <c:order val="0"/>
          <c:tx>
            <c:strRef>
              <c:f>'[BD definitiva VIERNES 23 octubre 2020 Evaluación del primer mes del proceso de docencia virtual, semeste 2020-20 (respuestas).xlsx]TODAS FREC SIMPLES SPSS'!$D$1745</c:f>
              <c:strCache>
                <c:ptCount val="1"/>
                <c:pt idx="0">
                  <c:v>%</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CB2A-D646-B72E-7EE2379F3DDF}"/>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CB2A-D646-B72E-7EE2379F3DDF}"/>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CB2A-D646-B72E-7EE2379F3DDF}"/>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'[BD definitiva VIERNES 23 octubre 2020 Evaluación del primer mes del proceso de docencia virtual, semeste 2020-20 (respuestas).xlsx]TODAS FREC SIMPLES SPSS'!$B$1746:$B$1748</c:f>
              <c:strCache>
                <c:ptCount val="3"/>
                <c:pt idx="0">
                  <c:v>Aumentaron mis gastos</c:v>
                </c:pt>
                <c:pt idx="1">
                  <c:v>Descendieron mis gastos</c:v>
                </c:pt>
                <c:pt idx="2">
                  <c:v>Mis gastos ha permanecido iguales</c:v>
                </c:pt>
              </c:strCache>
            </c:strRef>
          </c:cat>
          <c:val>
            <c:numRef>
              <c:f>'[BD definitiva VIERNES 23 octubre 2020 Evaluación del primer mes del proceso de docencia virtual, semeste 2020-20 (respuestas).xlsx]TODAS FREC SIMPLES SPSS'!$D$1746:$D$1748</c:f>
              <c:numCache>
                <c:formatCode>0.0</c:formatCode>
                <c:ptCount val="3"/>
                <c:pt idx="0">
                  <c:v>60.568383658969807</c:v>
                </c:pt>
                <c:pt idx="1">
                  <c:v>14.92007104795737</c:v>
                </c:pt>
                <c:pt idx="2">
                  <c:v>24.511545293072821</c:v>
                </c:pt>
              </c:numCache>
            </c:numRef>
          </c:val>
          <c:extLst>
            <c:ext xmlns:c16="http://schemas.microsoft.com/office/drawing/2014/chart" uri="{C3380CC4-5D6E-409C-BE32-E72D297353CC}">
              <c16:uniqueId val="{00000006-CB2A-D646-B72E-7EE2379F3DDF}"/>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D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DO"/>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 Población encuestada según Campus al que pertenece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DO"/>
        </a:p>
      </c:txPr>
    </c:title>
    <c:autoTitleDeleted val="0"/>
    <c:plotArea>
      <c:layout/>
      <c:barChart>
        <c:barDir val="bar"/>
        <c:grouping val="clustered"/>
        <c:varyColors val="0"/>
        <c:ser>
          <c:idx val="0"/>
          <c:order val="0"/>
          <c:tx>
            <c:strRef>
              <c:f>'[BD definitiva VIERNES 23 octubre 2020 Evaluación del primer mes del proceso de docencia virtual, semeste 2020-20 (respuestas).xlsx]TODAS FREC SIMPLES SPSS'!$C$773</c:f>
              <c:strCache>
                <c:ptCount val="1"/>
                <c:pt idx="0">
                  <c:v>Porcentaje</c:v>
                </c:pt>
              </c:strCache>
            </c:strRef>
          </c:tx>
          <c:spPr>
            <a:solidFill>
              <a:schemeClr val="accent1"/>
            </a:solidFill>
            <a:ln>
              <a:noFill/>
            </a:ln>
            <a:effectLst/>
          </c:spPr>
          <c:invertIfNegative val="0"/>
          <c:cat>
            <c:strRef>
              <c:f>'[BD definitiva VIERNES 23 octubre 2020 Evaluación del primer mes del proceso de docencia virtual, semeste 2020-20 (respuestas).xlsx]TODAS FREC SIMPLES SPSS'!$A$774:$A$791</c:f>
              <c:strCache>
                <c:ptCount val="18"/>
                <c:pt idx="0">
                  <c:v>UASD-Baní</c:v>
                </c:pt>
                <c:pt idx="1">
                  <c:v>UASD-Barahona</c:v>
                </c:pt>
                <c:pt idx="2">
                  <c:v>UASD-Bonao</c:v>
                </c:pt>
                <c:pt idx="3">
                  <c:v>UASD-Finca Exp Engombe</c:v>
                </c:pt>
                <c:pt idx="4">
                  <c:v>UASD-Hato Mayor</c:v>
                </c:pt>
                <c:pt idx="5">
                  <c:v>UASD-Higüey</c:v>
                </c:pt>
                <c:pt idx="6">
                  <c:v>UASD-La Romana</c:v>
                </c:pt>
                <c:pt idx="7">
                  <c:v>UASD-La Vega</c:v>
                </c:pt>
                <c:pt idx="8">
                  <c:v>UASD-Mao/Stgo Rodríguez</c:v>
                </c:pt>
                <c:pt idx="9">
                  <c:v>UASD-Nagua</c:v>
                </c:pt>
                <c:pt idx="10">
                  <c:v>UASD-Neyba</c:v>
                </c:pt>
                <c:pt idx="11">
                  <c:v>UASD-Puerto Plata</c:v>
                </c:pt>
                <c:pt idx="12">
                  <c:v>UASD-San Cristóbal</c:v>
                </c:pt>
                <c:pt idx="13">
                  <c:v>UASD-San Fco. de Macorís</c:v>
                </c:pt>
                <c:pt idx="14">
                  <c:v>UASD-San Juan de la Maguana</c:v>
                </c:pt>
                <c:pt idx="15">
                  <c:v>UASD-San Pedro de Macorís</c:v>
                </c:pt>
                <c:pt idx="16">
                  <c:v>UASD-Santiago</c:v>
                </c:pt>
                <c:pt idx="17">
                  <c:v>UASD-Santo Domingo</c:v>
                </c:pt>
              </c:strCache>
            </c:strRef>
          </c:cat>
          <c:val>
            <c:numRef>
              <c:f>'[BD definitiva VIERNES 23 octubre 2020 Evaluación del primer mes del proceso de docencia virtual, semeste 2020-20 (respuestas).xlsx]TODAS FREC SIMPLES SPSS'!$C$774:$C$791</c:f>
              <c:numCache>
                <c:formatCode>0.0</c:formatCode>
                <c:ptCount val="18"/>
                <c:pt idx="0">
                  <c:v>0.53285968028419184</c:v>
                </c:pt>
                <c:pt idx="1">
                  <c:v>2.4866785079928952</c:v>
                </c:pt>
                <c:pt idx="2">
                  <c:v>1.7761989342806392</c:v>
                </c:pt>
                <c:pt idx="3">
                  <c:v>3.5523978685612785</c:v>
                </c:pt>
                <c:pt idx="4">
                  <c:v>1.5985790408525755</c:v>
                </c:pt>
                <c:pt idx="5">
                  <c:v>2.3090586145648313</c:v>
                </c:pt>
                <c:pt idx="6">
                  <c:v>0.71047957371225579</c:v>
                </c:pt>
                <c:pt idx="7">
                  <c:v>1.5985790408525755</c:v>
                </c:pt>
                <c:pt idx="8">
                  <c:v>2.6642984014209592</c:v>
                </c:pt>
                <c:pt idx="9">
                  <c:v>1.0657193605683837</c:v>
                </c:pt>
                <c:pt idx="10">
                  <c:v>0.35523978685612789</c:v>
                </c:pt>
                <c:pt idx="11">
                  <c:v>1.7761989342806392</c:v>
                </c:pt>
                <c:pt idx="12">
                  <c:v>0.53285968028419184</c:v>
                </c:pt>
                <c:pt idx="13">
                  <c:v>9.0586145648312613</c:v>
                </c:pt>
                <c:pt idx="14">
                  <c:v>3.374777975133215</c:v>
                </c:pt>
                <c:pt idx="15">
                  <c:v>0.71047957371225579</c:v>
                </c:pt>
                <c:pt idx="16">
                  <c:v>6.3943161634103021</c:v>
                </c:pt>
                <c:pt idx="17">
                  <c:v>59.50266429840142</c:v>
                </c:pt>
              </c:numCache>
            </c:numRef>
          </c:val>
          <c:extLst>
            <c:ext xmlns:c16="http://schemas.microsoft.com/office/drawing/2014/chart" uri="{C3380CC4-5D6E-409C-BE32-E72D297353CC}">
              <c16:uniqueId val="{00000000-59D4-814F-AA10-E1D82A765634}"/>
            </c:ext>
          </c:extLst>
        </c:ser>
        <c:dLbls>
          <c:showLegendKey val="0"/>
          <c:showVal val="0"/>
          <c:showCatName val="0"/>
          <c:showSerName val="0"/>
          <c:showPercent val="0"/>
          <c:showBubbleSize val="0"/>
        </c:dLbls>
        <c:gapWidth val="182"/>
        <c:axId val="435564352"/>
        <c:axId val="435839168"/>
      </c:barChart>
      <c:catAx>
        <c:axId val="4355643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DO"/>
          </a:p>
        </c:txPr>
        <c:crossAx val="435839168"/>
        <c:crosses val="autoZero"/>
        <c:auto val="1"/>
        <c:lblAlgn val="ctr"/>
        <c:lblOffset val="100"/>
        <c:noMultiLvlLbl val="0"/>
      </c:catAx>
      <c:valAx>
        <c:axId val="435839168"/>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DO"/>
          </a:p>
        </c:txPr>
        <c:crossAx val="4355643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3">
        <a:lumMod val="20000"/>
        <a:lumOff val="80000"/>
      </a:schemeClr>
    </a:solidFill>
    <a:ln w="9525" cap="flat" cmpd="sng" algn="ctr">
      <a:solidFill>
        <a:schemeClr val="tx1">
          <a:lumMod val="15000"/>
          <a:lumOff val="85000"/>
        </a:schemeClr>
      </a:solidFill>
      <a:round/>
    </a:ln>
    <a:effectLst/>
  </c:spPr>
  <c:txPr>
    <a:bodyPr/>
    <a:lstStyle/>
    <a:p>
      <a:pPr>
        <a:defRPr/>
      </a:pPr>
      <a:endParaRPr lang="es-DO"/>
    </a:p>
  </c:txPr>
  <c:externalData r:id="rId4">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 de encuestados según si considera  que en este semestre se alcanzarán los objetivos del programa académico</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DO"/>
        </a:p>
      </c:txPr>
    </c:title>
    <c:autoTitleDeleted val="0"/>
    <c:plotArea>
      <c:layout/>
      <c:pieChart>
        <c:varyColors val="1"/>
        <c:ser>
          <c:idx val="0"/>
          <c:order val="0"/>
          <c:tx>
            <c:strRef>
              <c:f>'[BD definitiva VIERNES 23 octubre 2020 Evaluación del primer mes del proceso de docencia virtual, semeste 2020-20 (respuestas).xlsx]TODAS FREC SIMPLES SPSS'!$D$1755</c:f>
              <c:strCache>
                <c:ptCount val="1"/>
                <c:pt idx="0">
                  <c:v>%</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8466-8147-9EBC-C80AA3D23120}"/>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8466-8147-9EBC-C80AA3D23120}"/>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8466-8147-9EBC-C80AA3D23120}"/>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'[BD definitiva VIERNES 23 octubre 2020 Evaluación del primer mes del proceso de docencia virtual, semeste 2020-20 (respuestas).xlsx]TODAS FREC SIMPLES SPSS'!$B$1756:$B$1758</c:f>
              <c:strCache>
                <c:ptCount val="3"/>
                <c:pt idx="0">
                  <c:v>Sí</c:v>
                </c:pt>
                <c:pt idx="1">
                  <c:v>No</c:v>
                </c:pt>
                <c:pt idx="2">
                  <c:v>Parcialmente</c:v>
                </c:pt>
              </c:strCache>
            </c:strRef>
          </c:cat>
          <c:val>
            <c:numRef>
              <c:f>'[BD definitiva VIERNES 23 octubre 2020 Evaluación del primer mes del proceso de docencia virtual, semeste 2020-20 (respuestas).xlsx]TODAS FREC SIMPLES SPSS'!$D$1756:$D$1758</c:f>
              <c:numCache>
                <c:formatCode>0.0</c:formatCode>
                <c:ptCount val="3"/>
                <c:pt idx="0">
                  <c:v>50.799289520426285</c:v>
                </c:pt>
                <c:pt idx="1">
                  <c:v>5.1509769094138544</c:v>
                </c:pt>
                <c:pt idx="2">
                  <c:v>44.049733570159859</c:v>
                </c:pt>
              </c:numCache>
            </c:numRef>
          </c:val>
          <c:extLst>
            <c:ext xmlns:c16="http://schemas.microsoft.com/office/drawing/2014/chart" uri="{C3380CC4-5D6E-409C-BE32-E72D297353CC}">
              <c16:uniqueId val="{00000006-8466-8147-9EBC-C80AA3D23120}"/>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D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DO"/>
    </a:p>
  </c:txPr>
  <c:externalData r:id="rId4">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r>
              <a:rPr lang="en-US" b="1"/>
              <a:t>%  de Necesidades para terminar el semestre</a:t>
            </a:r>
          </a:p>
        </c:rich>
      </c:tx>
      <c:overlay val="0"/>
      <c:spPr>
        <a:noFill/>
        <a:ln>
          <a:noFill/>
        </a:ln>
        <a:effectLst/>
      </c:spPr>
      <c:txPr>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endParaRPr lang="es-DO"/>
        </a:p>
      </c:txPr>
    </c:title>
    <c:autoTitleDeleted val="0"/>
    <c:plotArea>
      <c:layout/>
      <c:barChart>
        <c:barDir val="col"/>
        <c:grouping val="clustered"/>
        <c:varyColors val="0"/>
        <c:ser>
          <c:idx val="0"/>
          <c:order val="0"/>
          <c:tx>
            <c:strRef>
              <c:f>'[BD definitiva VIERNES 23 octubre 2020 Evaluación del primer mes del proceso de docencia virtual, semeste 2020-20 (respuestas).xlsx]ABIERTA NECESIDADES ACABAR SEM'!$C$3</c:f>
              <c:strCache>
                <c:ptCount val="1"/>
                <c:pt idx="0">
                  <c:v>%</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'[BD definitiva VIERNES 23 octubre 2020 Evaluación del primer mes del proceso de docencia virtual, semeste 2020-20 (respuestas).xlsx]ABIERTA NECESIDADES ACABAR SEM'!$A$4:$A$16</c:f>
              <c:strCache>
                <c:ptCount val="13"/>
                <c:pt idx="0">
                  <c:v>Ayudar a mejorar conectividad, destrezas y equipo de estudiantes</c:v>
                </c:pt>
                <c:pt idx="1">
                  <c:v>Mejorar equipos, conectividad y espacio físico</c:v>
                </c:pt>
                <c:pt idx="2">
                  <c:v>Un mayor apoyo tecnológico y académicos</c:v>
                </c:pt>
                <c:pt idx="3">
                  <c:v>La falta de tiempo para completar los contenidos</c:v>
                </c:pt>
                <c:pt idx="4">
                  <c:v>Que la plataforma no se desestabilice</c:v>
                </c:pt>
                <c:pt idx="5">
                  <c:v>Como resolver las practicas de las asignaturas</c:v>
                </c:pt>
                <c:pt idx="6">
                  <c:v>Problemas con las fuentes de energías</c:v>
                </c:pt>
                <c:pt idx="7">
                  <c:v>Muchas secciones y estudiantes para las clases virtuales</c:v>
                </c:pt>
                <c:pt idx="8">
                  <c:v>La no participación y entrega de tareas</c:v>
                </c:pt>
                <c:pt idx="9">
                  <c:v>Aumento del gasto económico</c:v>
                </c:pt>
                <c:pt idx="10">
                  <c:v>Que se mantenga la deserción estudiantil</c:v>
                </c:pt>
                <c:pt idx="11">
                  <c:v>Las clases virtuales son muy agotadoras</c:v>
                </c:pt>
                <c:pt idx="12">
                  <c:v>Otras</c:v>
                </c:pt>
              </c:strCache>
            </c:strRef>
          </c:cat>
          <c:val>
            <c:numRef>
              <c:f>'[BD definitiva VIERNES 23 octubre 2020 Evaluación del primer mes del proceso de docencia virtual, semeste 2020-20 (respuestas).xlsx]ABIERTA NECESIDADES ACABAR SEM'!$C$4:$C$16</c:f>
              <c:numCache>
                <c:formatCode>0.0</c:formatCode>
                <c:ptCount val="13"/>
                <c:pt idx="0">
                  <c:v>24.761904761904763</c:v>
                </c:pt>
                <c:pt idx="1">
                  <c:v>22.142857142857142</c:v>
                </c:pt>
                <c:pt idx="2">
                  <c:v>9.2857142857142865</c:v>
                </c:pt>
                <c:pt idx="3">
                  <c:v>9.0476190476190474</c:v>
                </c:pt>
                <c:pt idx="4">
                  <c:v>8.5714285714285712</c:v>
                </c:pt>
                <c:pt idx="5">
                  <c:v>6.1904761904761907</c:v>
                </c:pt>
                <c:pt idx="6">
                  <c:v>3.3333333333333335</c:v>
                </c:pt>
                <c:pt idx="7">
                  <c:v>3.3333333333333335</c:v>
                </c:pt>
                <c:pt idx="8">
                  <c:v>3.3333333333333335</c:v>
                </c:pt>
                <c:pt idx="9">
                  <c:v>2.3809523809523809</c:v>
                </c:pt>
                <c:pt idx="10">
                  <c:v>0.95238095238095244</c:v>
                </c:pt>
                <c:pt idx="11">
                  <c:v>0.47619047619047622</c:v>
                </c:pt>
                <c:pt idx="12">
                  <c:v>6.1904761904761907</c:v>
                </c:pt>
              </c:numCache>
            </c:numRef>
          </c:val>
          <c:extLst>
            <c:ext xmlns:c16="http://schemas.microsoft.com/office/drawing/2014/chart" uri="{C3380CC4-5D6E-409C-BE32-E72D297353CC}">
              <c16:uniqueId val="{00000000-F167-7F49-A5C0-8B13CF113C85}"/>
            </c:ext>
          </c:extLst>
        </c:ser>
        <c:dLbls>
          <c:dLblPos val="inEnd"/>
          <c:showLegendKey val="0"/>
          <c:showVal val="1"/>
          <c:showCatName val="0"/>
          <c:showSerName val="0"/>
          <c:showPercent val="0"/>
          <c:showBubbleSize val="0"/>
        </c:dLbls>
        <c:gapWidth val="41"/>
        <c:axId val="622033088"/>
        <c:axId val="701180960"/>
      </c:barChart>
      <c:catAx>
        <c:axId val="6220330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s-DO"/>
          </a:p>
        </c:txPr>
        <c:crossAx val="701180960"/>
        <c:crosses val="autoZero"/>
        <c:auto val="1"/>
        <c:lblAlgn val="ctr"/>
        <c:lblOffset val="100"/>
        <c:noMultiLvlLbl val="0"/>
      </c:catAx>
      <c:valAx>
        <c:axId val="701180960"/>
        <c:scaling>
          <c:orientation val="minMax"/>
        </c:scaling>
        <c:delete val="1"/>
        <c:axPos val="l"/>
        <c:numFmt formatCode="0.0" sourceLinked="1"/>
        <c:majorTickMark val="none"/>
        <c:minorTickMark val="none"/>
        <c:tickLblPos val="nextTo"/>
        <c:crossAx val="6220330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DO"/>
    </a:p>
  </c:txPr>
  <c:externalData r:id="rId4">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 de encuestados según si el docente ha seguido recibiendo capacitación sobre el uso de las aulas virtuales después de iniciado el semestre 2020-20</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DO"/>
        </a:p>
      </c:txPr>
    </c:title>
    <c:autoTitleDeleted val="0"/>
    <c:plotArea>
      <c:layout/>
      <c:pieChart>
        <c:varyColors val="1"/>
        <c:ser>
          <c:idx val="0"/>
          <c:order val="0"/>
          <c:tx>
            <c:strRef>
              <c:f>'[BD definitiva VIERNES 23 octubre 2020 Evaluación del primer mes del proceso de docencia virtual, semeste 2020-20 (respuestas).xlsx]TODAS FREC SIMPLES SPSS'!$D$2197</c:f>
              <c:strCache>
                <c:ptCount val="1"/>
                <c:pt idx="0">
                  <c:v>%</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4673-CE47-A2EA-DD5F13AB25B0}"/>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4673-CE47-A2EA-DD5F13AB25B0}"/>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4673-CE47-A2EA-DD5F13AB25B0}"/>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'[BD definitiva VIERNES 23 octubre 2020 Evaluación del primer mes del proceso de docencia virtual, semeste 2020-20 (respuestas).xlsx]TODAS FREC SIMPLES SPSS'!$B$2198:$B$2200</c:f>
              <c:strCache>
                <c:ptCount val="3"/>
                <c:pt idx="0">
                  <c:v>Sí</c:v>
                </c:pt>
                <c:pt idx="1">
                  <c:v>No</c:v>
                </c:pt>
                <c:pt idx="2">
                  <c:v>Parcialmente</c:v>
                </c:pt>
              </c:strCache>
            </c:strRef>
          </c:cat>
          <c:val>
            <c:numRef>
              <c:f>'[BD definitiva VIERNES 23 octubre 2020 Evaluación del primer mes del proceso de docencia virtual, semeste 2020-20 (respuestas).xlsx]TODAS FREC SIMPLES SPSS'!$D$2198:$D$2200</c:f>
              <c:numCache>
                <c:formatCode>0.0</c:formatCode>
                <c:ptCount val="3"/>
                <c:pt idx="0">
                  <c:v>64.476021314387211</c:v>
                </c:pt>
                <c:pt idx="1">
                  <c:v>18.294849023090588</c:v>
                </c:pt>
                <c:pt idx="2">
                  <c:v>17.229129662522201</c:v>
                </c:pt>
              </c:numCache>
            </c:numRef>
          </c:val>
          <c:extLst>
            <c:ext xmlns:c16="http://schemas.microsoft.com/office/drawing/2014/chart" uri="{C3380CC4-5D6E-409C-BE32-E72D297353CC}">
              <c16:uniqueId val="{00000006-4673-CE47-A2EA-DD5F13AB25B0}"/>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D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DO"/>
    </a:p>
  </c:txPr>
  <c:externalData r:id="rId4">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 de encuestados según si considera  necesario seguir recibiendo capacitación</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DO"/>
        </a:p>
      </c:txPr>
    </c:title>
    <c:autoTitleDeleted val="0"/>
    <c:plotArea>
      <c:layout/>
      <c:pieChart>
        <c:varyColors val="1"/>
        <c:ser>
          <c:idx val="0"/>
          <c:order val="0"/>
          <c:tx>
            <c:strRef>
              <c:f>'[BD definitiva VIERNES 23 octubre 2020 Evaluación del primer mes del proceso de docencia virtual, semeste 2020-20 (respuestas).xlsx]TODAS FREC SIMPLES SPSS'!$D$2207</c:f>
              <c:strCache>
                <c:ptCount val="1"/>
                <c:pt idx="0">
                  <c:v>%</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2EBD-2C40-BAFB-4849DEC8A81E}"/>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2EBD-2C40-BAFB-4849DEC8A81E}"/>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2EBD-2C40-BAFB-4849DEC8A81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'[BD definitiva VIERNES 23 octubre 2020 Evaluación del primer mes del proceso de docencia virtual, semeste 2020-20 (respuestas).xlsx]TODAS FREC SIMPLES SPSS'!$B$2208:$B$2210</c:f>
              <c:strCache>
                <c:ptCount val="3"/>
                <c:pt idx="0">
                  <c:v>Sí</c:v>
                </c:pt>
                <c:pt idx="1">
                  <c:v>No</c:v>
                </c:pt>
                <c:pt idx="2">
                  <c:v>Tal vez</c:v>
                </c:pt>
              </c:strCache>
            </c:strRef>
          </c:cat>
          <c:val>
            <c:numRef>
              <c:f>'[BD definitiva VIERNES 23 octubre 2020 Evaluación del primer mes del proceso de docencia virtual, semeste 2020-20 (respuestas).xlsx]TODAS FREC SIMPLES SPSS'!$D$2208:$D$2210</c:f>
              <c:numCache>
                <c:formatCode>0.0</c:formatCode>
                <c:ptCount val="3"/>
                <c:pt idx="0">
                  <c:v>70.33747779751333</c:v>
                </c:pt>
                <c:pt idx="1">
                  <c:v>13.143872113676732</c:v>
                </c:pt>
                <c:pt idx="2">
                  <c:v>16.518650088809945</c:v>
                </c:pt>
              </c:numCache>
            </c:numRef>
          </c:val>
          <c:extLst>
            <c:ext xmlns:c16="http://schemas.microsoft.com/office/drawing/2014/chart" uri="{C3380CC4-5D6E-409C-BE32-E72D297353CC}">
              <c16:uniqueId val="{00000006-2EBD-2C40-BAFB-4849DEC8A81E}"/>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D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DO"/>
    </a:p>
  </c:txPr>
  <c:externalData r:id="rId4">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 de encuestados según si se se ha conectado para las videoconferencias con sus estudiantes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DO"/>
        </a:p>
      </c:txPr>
    </c:title>
    <c:autoTitleDeleted val="0"/>
    <c:plotArea>
      <c:layout/>
      <c:pieChart>
        <c:varyColors val="1"/>
        <c:ser>
          <c:idx val="0"/>
          <c:order val="0"/>
          <c:tx>
            <c:strRef>
              <c:f>'[BD definitiva VIERNES 23 octubre 2020 Evaluación del primer mes del proceso de docencia virtual, semeste 2020-20 (respuestas).xlsx]TODAS FREC SIMPLES SPSS'!$D$2217</c:f>
              <c:strCache>
                <c:ptCount val="1"/>
                <c:pt idx="0">
                  <c:v>%</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E37-3F40-B015-279FFBD76C13}"/>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E37-3F40-B015-279FFBD76C13}"/>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E37-3F40-B015-279FFBD76C13}"/>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'[BD definitiva VIERNES 23 octubre 2020 Evaluación del primer mes del proceso de docencia virtual, semeste 2020-20 (respuestas).xlsx]TODAS FREC SIMPLES SPSS'!$B$2218:$B$2220</c:f>
              <c:strCache>
                <c:ptCount val="3"/>
                <c:pt idx="0">
                  <c:v>Sí</c:v>
                </c:pt>
                <c:pt idx="1">
                  <c:v>No</c:v>
                </c:pt>
                <c:pt idx="2">
                  <c:v>Parcialmente</c:v>
                </c:pt>
              </c:strCache>
            </c:strRef>
          </c:cat>
          <c:val>
            <c:numRef>
              <c:f>'[BD definitiva VIERNES 23 octubre 2020 Evaluación del primer mes del proceso de docencia virtual, semeste 2020-20 (respuestas).xlsx]TODAS FREC SIMPLES SPSS'!$D$2218:$D$2220</c:f>
              <c:numCache>
                <c:formatCode>0.0</c:formatCode>
                <c:ptCount val="3"/>
                <c:pt idx="0">
                  <c:v>93.605683836589691</c:v>
                </c:pt>
                <c:pt idx="1">
                  <c:v>2.3090586145648313</c:v>
                </c:pt>
                <c:pt idx="2">
                  <c:v>4.0852575488454708</c:v>
                </c:pt>
              </c:numCache>
            </c:numRef>
          </c:val>
          <c:extLst>
            <c:ext xmlns:c16="http://schemas.microsoft.com/office/drawing/2014/chart" uri="{C3380CC4-5D6E-409C-BE32-E72D297353CC}">
              <c16:uniqueId val="{00000006-0E37-3F40-B015-279FFBD76C13}"/>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D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DO"/>
    </a:p>
  </c:txPr>
  <c:externalData r:id="rId4">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r>
              <a:rPr lang="en-US" b="1"/>
              <a:t>% de encuestados según si se ha conectado con sus estudiantes principalmente a cuá hora</a:t>
            </a:r>
          </a:p>
        </c:rich>
      </c:tx>
      <c:overlay val="0"/>
      <c:spPr>
        <a:noFill/>
        <a:ln>
          <a:noFill/>
        </a:ln>
        <a:effectLst/>
      </c:spPr>
      <c:txPr>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endParaRPr lang="es-DO"/>
        </a:p>
      </c:txPr>
    </c:title>
    <c:autoTitleDeleted val="0"/>
    <c:plotArea>
      <c:layout/>
      <c:barChart>
        <c:barDir val="col"/>
        <c:grouping val="clustered"/>
        <c:varyColors val="0"/>
        <c:ser>
          <c:idx val="0"/>
          <c:order val="0"/>
          <c:tx>
            <c:strRef>
              <c:f>'[BD definitiva VIERNES 23 octubre 2020 Evaluación del primer mes del proceso de docencia virtual, semeste 2020-20 (respuestas).xlsx]TODAS FREC SIMPLES SPSS'!$D$2227</c:f>
              <c:strCache>
                <c:ptCount val="1"/>
                <c:pt idx="0">
                  <c:v>%</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'[BD definitiva VIERNES 23 octubre 2020 Evaluación del primer mes del proceso de docencia virtual, semeste 2020-20 (respuestas).xlsx]TODAS FREC SIMPLES SPSS'!$B$2228:$B$2232</c:f>
              <c:strCache>
                <c:ptCount val="5"/>
                <c:pt idx="0">
                  <c:v>A la hora acordada por el docente con los estudiantes</c:v>
                </c:pt>
                <c:pt idx="1">
                  <c:v>A la hora establecida por la UASD para la sección correspondiente</c:v>
                </c:pt>
                <c:pt idx="2">
                  <c:v>No hay días ni horas definidas para realizar las videoconferencias</c:v>
                </c:pt>
                <c:pt idx="3">
                  <c:v>No he dado videoconferencias todavía.</c:v>
                </c:pt>
                <c:pt idx="4">
                  <c:v>Otras Respuestas</c:v>
                </c:pt>
              </c:strCache>
            </c:strRef>
          </c:cat>
          <c:val>
            <c:numRef>
              <c:f>'[BD definitiva VIERNES 23 octubre 2020 Evaluación del primer mes del proceso de docencia virtual, semeste 2020-20 (respuestas).xlsx]TODAS FREC SIMPLES SPSS'!$D$2228:$D$2232</c:f>
              <c:numCache>
                <c:formatCode>0.0</c:formatCode>
                <c:ptCount val="5"/>
                <c:pt idx="0">
                  <c:v>4.7957371225577266</c:v>
                </c:pt>
                <c:pt idx="1">
                  <c:v>91.829484902309062</c:v>
                </c:pt>
                <c:pt idx="2">
                  <c:v>0.88809946714031962</c:v>
                </c:pt>
                <c:pt idx="3">
                  <c:v>0.53285968028419184</c:v>
                </c:pt>
                <c:pt idx="4">
                  <c:v>1.9538188277087036</c:v>
                </c:pt>
              </c:numCache>
            </c:numRef>
          </c:val>
          <c:extLst>
            <c:ext xmlns:c16="http://schemas.microsoft.com/office/drawing/2014/chart" uri="{C3380CC4-5D6E-409C-BE32-E72D297353CC}">
              <c16:uniqueId val="{00000000-6FE4-E54C-85A6-1666CDF875CA}"/>
            </c:ext>
          </c:extLst>
        </c:ser>
        <c:dLbls>
          <c:dLblPos val="inEnd"/>
          <c:showLegendKey val="0"/>
          <c:showVal val="1"/>
          <c:showCatName val="0"/>
          <c:showSerName val="0"/>
          <c:showPercent val="0"/>
          <c:showBubbleSize val="0"/>
        </c:dLbls>
        <c:gapWidth val="41"/>
        <c:axId val="722592272"/>
        <c:axId val="357669536"/>
      </c:barChart>
      <c:catAx>
        <c:axId val="72259227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s-DO"/>
          </a:p>
        </c:txPr>
        <c:crossAx val="357669536"/>
        <c:crosses val="autoZero"/>
        <c:auto val="1"/>
        <c:lblAlgn val="ctr"/>
        <c:lblOffset val="100"/>
        <c:noMultiLvlLbl val="0"/>
      </c:catAx>
      <c:valAx>
        <c:axId val="357669536"/>
        <c:scaling>
          <c:orientation val="minMax"/>
        </c:scaling>
        <c:delete val="1"/>
        <c:axPos val="l"/>
        <c:numFmt formatCode="0.0" sourceLinked="1"/>
        <c:majorTickMark val="none"/>
        <c:minorTickMark val="none"/>
        <c:tickLblPos val="nextTo"/>
        <c:crossAx val="722592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DO"/>
    </a:p>
  </c:txPr>
  <c:externalData r:id="rId4">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r>
              <a:rPr lang="en-US" b="1"/>
              <a:t>% de encuestados según como ha sido la asistencia de los estudiantes, a las videoconferencias en la docencia virtual</a:t>
            </a:r>
          </a:p>
        </c:rich>
      </c:tx>
      <c:overlay val="0"/>
      <c:spPr>
        <a:noFill/>
        <a:ln>
          <a:noFill/>
        </a:ln>
        <a:effectLst/>
      </c:spPr>
      <c:txPr>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endParaRPr lang="es-DO"/>
        </a:p>
      </c:txPr>
    </c:title>
    <c:autoTitleDeleted val="0"/>
    <c:plotArea>
      <c:layout/>
      <c:barChart>
        <c:barDir val="col"/>
        <c:grouping val="clustered"/>
        <c:varyColors val="0"/>
        <c:ser>
          <c:idx val="0"/>
          <c:order val="0"/>
          <c:tx>
            <c:strRef>
              <c:f>'[BD definitiva VIERNES 23 octubre 2020 Evaluación del primer mes del proceso de docencia virtual, semeste 2020-20 (respuestas).xlsx]TODAS FREC SIMPLES SPSS'!$D$2254</c:f>
              <c:strCache>
                <c:ptCount val="1"/>
                <c:pt idx="0">
                  <c:v>%</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'[BD definitiva VIERNES 23 octubre 2020 Evaluación del primer mes del proceso de docencia virtual, semeste 2020-20 (respuestas).xlsx]TODAS FREC SIMPLES SPSS'!$B$2255:$B$2264</c:f>
              <c:strCache>
                <c:ptCount val="10"/>
                <c:pt idx="0">
                  <c:v>10% ha asistido</c:v>
                </c:pt>
                <c:pt idx="1">
                  <c:v>100% ha asistido</c:v>
                </c:pt>
                <c:pt idx="2">
                  <c:v>20% ha asistido</c:v>
                </c:pt>
                <c:pt idx="3">
                  <c:v>30% ha asistido</c:v>
                </c:pt>
                <c:pt idx="4">
                  <c:v>40% ha asistido</c:v>
                </c:pt>
                <c:pt idx="5">
                  <c:v>50% ha asistido</c:v>
                </c:pt>
                <c:pt idx="6">
                  <c:v>60% ha asistido</c:v>
                </c:pt>
                <c:pt idx="7">
                  <c:v>70% ha asistido</c:v>
                </c:pt>
                <c:pt idx="8">
                  <c:v>80% ha asistido</c:v>
                </c:pt>
                <c:pt idx="9">
                  <c:v>90% ha asistido</c:v>
                </c:pt>
              </c:strCache>
            </c:strRef>
          </c:cat>
          <c:val>
            <c:numRef>
              <c:f>'[BD definitiva VIERNES 23 octubre 2020 Evaluación del primer mes del proceso de docencia virtual, semeste 2020-20 (respuestas).xlsx]TODAS FREC SIMPLES SPSS'!$D$2255:$D$2264</c:f>
              <c:numCache>
                <c:formatCode>0.0</c:formatCode>
                <c:ptCount val="10"/>
                <c:pt idx="0">
                  <c:v>3.0195381882770871</c:v>
                </c:pt>
                <c:pt idx="1">
                  <c:v>3.374777975133215</c:v>
                </c:pt>
                <c:pt idx="2">
                  <c:v>3.5523978685612785</c:v>
                </c:pt>
                <c:pt idx="3">
                  <c:v>6.3943161634103021</c:v>
                </c:pt>
                <c:pt idx="4">
                  <c:v>8.7033747779751334</c:v>
                </c:pt>
                <c:pt idx="5">
                  <c:v>11.012433392539965</c:v>
                </c:pt>
                <c:pt idx="6">
                  <c:v>16.696269982238011</c:v>
                </c:pt>
                <c:pt idx="7">
                  <c:v>15.275310834813499</c:v>
                </c:pt>
                <c:pt idx="8">
                  <c:v>12.61101243339254</c:v>
                </c:pt>
                <c:pt idx="9">
                  <c:v>19.360568383658968</c:v>
                </c:pt>
              </c:numCache>
            </c:numRef>
          </c:val>
          <c:extLst>
            <c:ext xmlns:c16="http://schemas.microsoft.com/office/drawing/2014/chart" uri="{C3380CC4-5D6E-409C-BE32-E72D297353CC}">
              <c16:uniqueId val="{00000000-89E8-8743-9F7A-98F8BA68F8F0}"/>
            </c:ext>
          </c:extLst>
        </c:ser>
        <c:dLbls>
          <c:dLblPos val="inEnd"/>
          <c:showLegendKey val="0"/>
          <c:showVal val="1"/>
          <c:showCatName val="0"/>
          <c:showSerName val="0"/>
          <c:showPercent val="0"/>
          <c:showBubbleSize val="0"/>
        </c:dLbls>
        <c:gapWidth val="41"/>
        <c:axId val="378621360"/>
        <c:axId val="378622992"/>
      </c:barChart>
      <c:catAx>
        <c:axId val="37862136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s-DO"/>
          </a:p>
        </c:txPr>
        <c:crossAx val="378622992"/>
        <c:crosses val="autoZero"/>
        <c:auto val="1"/>
        <c:lblAlgn val="ctr"/>
        <c:lblOffset val="100"/>
        <c:noMultiLvlLbl val="0"/>
      </c:catAx>
      <c:valAx>
        <c:axId val="378622992"/>
        <c:scaling>
          <c:orientation val="minMax"/>
        </c:scaling>
        <c:delete val="1"/>
        <c:axPos val="l"/>
        <c:numFmt formatCode="0.0" sourceLinked="1"/>
        <c:majorTickMark val="none"/>
        <c:minorTickMark val="none"/>
        <c:tickLblPos val="nextTo"/>
        <c:crossAx val="3786213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DO"/>
    </a:p>
  </c:txPr>
  <c:externalData r:id="rId4">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r>
              <a:rPr lang="en-US" b="1"/>
              <a:t>% de encuestados según como ha sido la participación de los estudiantes en los foros y tareas asignadas en la docencia virtual de este</a:t>
            </a:r>
          </a:p>
        </c:rich>
      </c:tx>
      <c:overlay val="0"/>
      <c:spPr>
        <a:noFill/>
        <a:ln>
          <a:noFill/>
        </a:ln>
        <a:effectLst/>
      </c:spPr>
      <c:txPr>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endParaRPr lang="es-DO"/>
        </a:p>
      </c:txPr>
    </c:title>
    <c:autoTitleDeleted val="0"/>
    <c:plotArea>
      <c:layout/>
      <c:barChart>
        <c:barDir val="col"/>
        <c:grouping val="clustered"/>
        <c:varyColors val="0"/>
        <c:ser>
          <c:idx val="0"/>
          <c:order val="0"/>
          <c:tx>
            <c:strRef>
              <c:f>'[BD definitiva VIERNES 23 octubre 2020 Evaluación del primer mes del proceso de docencia virtual, semeste 2020-20 (respuestas).xlsx]TODAS FREC SIMPLES SPSS'!$D$2271</c:f>
              <c:strCache>
                <c:ptCount val="1"/>
                <c:pt idx="0">
                  <c:v>%</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'[BD definitiva VIERNES 23 octubre 2020 Evaluación del primer mes del proceso de docencia virtual, semeste 2020-20 (respuestas).xlsx]TODAS FREC SIMPLES SPSS'!$B$2272:$B$2276</c:f>
              <c:strCache>
                <c:ptCount val="5"/>
                <c:pt idx="0">
                  <c:v>Buena</c:v>
                </c:pt>
                <c:pt idx="1">
                  <c:v>Excelente</c:v>
                </c:pt>
                <c:pt idx="2">
                  <c:v>Mala</c:v>
                </c:pt>
                <c:pt idx="3">
                  <c:v>Muy mala</c:v>
                </c:pt>
                <c:pt idx="4">
                  <c:v>Regular</c:v>
                </c:pt>
              </c:strCache>
            </c:strRef>
          </c:cat>
          <c:val>
            <c:numRef>
              <c:f>'[BD definitiva VIERNES 23 octubre 2020 Evaluación del primer mes del proceso de docencia virtual, semeste 2020-20 (respuestas).xlsx]TODAS FREC SIMPLES SPSS'!$D$2272:$D$2276</c:f>
              <c:numCache>
                <c:formatCode>0.0</c:formatCode>
                <c:ptCount val="5"/>
                <c:pt idx="0">
                  <c:v>45.293072824156305</c:v>
                </c:pt>
                <c:pt idx="1">
                  <c:v>7.4600355239786849</c:v>
                </c:pt>
                <c:pt idx="2">
                  <c:v>4.6181172291296626</c:v>
                </c:pt>
                <c:pt idx="3">
                  <c:v>3.197158081705151</c:v>
                </c:pt>
                <c:pt idx="4">
                  <c:v>39.431616341030193</c:v>
                </c:pt>
              </c:numCache>
            </c:numRef>
          </c:val>
          <c:extLst>
            <c:ext xmlns:c16="http://schemas.microsoft.com/office/drawing/2014/chart" uri="{C3380CC4-5D6E-409C-BE32-E72D297353CC}">
              <c16:uniqueId val="{00000000-68AF-3949-AB78-EB1723E8725B}"/>
            </c:ext>
          </c:extLst>
        </c:ser>
        <c:dLbls>
          <c:dLblPos val="inEnd"/>
          <c:showLegendKey val="0"/>
          <c:showVal val="1"/>
          <c:showCatName val="0"/>
          <c:showSerName val="0"/>
          <c:showPercent val="0"/>
          <c:showBubbleSize val="0"/>
        </c:dLbls>
        <c:gapWidth val="41"/>
        <c:axId val="357958912"/>
        <c:axId val="803509808"/>
      </c:barChart>
      <c:catAx>
        <c:axId val="35795891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s-DO"/>
          </a:p>
        </c:txPr>
        <c:crossAx val="803509808"/>
        <c:crosses val="autoZero"/>
        <c:auto val="1"/>
        <c:lblAlgn val="ctr"/>
        <c:lblOffset val="100"/>
        <c:noMultiLvlLbl val="0"/>
      </c:catAx>
      <c:valAx>
        <c:axId val="803509808"/>
        <c:scaling>
          <c:orientation val="minMax"/>
        </c:scaling>
        <c:delete val="1"/>
        <c:axPos val="l"/>
        <c:numFmt formatCode="0.0" sourceLinked="1"/>
        <c:majorTickMark val="none"/>
        <c:minorTickMark val="none"/>
        <c:tickLblPos val="nextTo"/>
        <c:crossAx val="357958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DO"/>
    </a:p>
  </c:txPr>
  <c:externalData r:id="rId4">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r>
              <a:rPr lang="en-US" b="1"/>
              <a:t>% de encuestados según como ha sido predominantemente la permanencia de sus estudiantes, en las clases por videoconferencias</a:t>
            </a:r>
          </a:p>
        </c:rich>
      </c:tx>
      <c:overlay val="0"/>
      <c:spPr>
        <a:noFill/>
        <a:ln>
          <a:noFill/>
        </a:ln>
        <a:effectLst/>
      </c:spPr>
      <c:txPr>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endParaRPr lang="es-DO"/>
        </a:p>
      </c:txPr>
    </c:title>
    <c:autoTitleDeleted val="0"/>
    <c:plotArea>
      <c:layout/>
      <c:barChart>
        <c:barDir val="col"/>
        <c:grouping val="clustered"/>
        <c:varyColors val="0"/>
        <c:ser>
          <c:idx val="0"/>
          <c:order val="0"/>
          <c:tx>
            <c:strRef>
              <c:f>'[BD definitiva VIERNES 23 octubre 2020 Evaluación del primer mes del proceso de docencia virtual, semeste 2020-20 (respuestas).xlsx]TODAS FREC SIMPLES SPSS'!$D$2283</c:f>
              <c:strCache>
                <c:ptCount val="1"/>
                <c:pt idx="0">
                  <c:v>%</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'[BD definitiva VIERNES 23 octubre 2020 Evaluación del primer mes del proceso de docencia virtual, semeste 2020-20 (respuestas).xlsx]TODAS FREC SIMPLES SPSS'!$B$2284:$B$2287</c:f>
              <c:strCache>
                <c:ptCount val="4"/>
                <c:pt idx="0">
                  <c:v>Los estudiantes en su mayoría permanecen hasta el final de mis clases</c:v>
                </c:pt>
                <c:pt idx="1">
                  <c:v>Los estudiantes en su mayoría se retira del aula virtual antes de finalizar mis clases</c:v>
                </c:pt>
                <c:pt idx="2">
                  <c:v>Los estudiantes se mantienen entrando y saliendo del aula por problemas de conectividad al internet</c:v>
                </c:pt>
                <c:pt idx="3">
                  <c:v>Una parte menor de los estudiantes se retira del aula virtual antes de terminar mis clases</c:v>
                </c:pt>
              </c:strCache>
            </c:strRef>
          </c:cat>
          <c:val>
            <c:numRef>
              <c:f>'[BD definitiva VIERNES 23 octubre 2020 Evaluación del primer mes del proceso de docencia virtual, semeste 2020-20 (respuestas).xlsx]TODAS FREC SIMPLES SPSS'!$D$2284:$D$2287</c:f>
              <c:numCache>
                <c:formatCode>0.0</c:formatCode>
                <c:ptCount val="4"/>
                <c:pt idx="0">
                  <c:v>57.193605683836587</c:v>
                </c:pt>
                <c:pt idx="1">
                  <c:v>2.1314387211367674</c:v>
                </c:pt>
                <c:pt idx="2">
                  <c:v>32.859680284191825</c:v>
                </c:pt>
                <c:pt idx="3">
                  <c:v>7.8152753108348145</c:v>
                </c:pt>
              </c:numCache>
            </c:numRef>
          </c:val>
          <c:extLst>
            <c:ext xmlns:c16="http://schemas.microsoft.com/office/drawing/2014/chart" uri="{C3380CC4-5D6E-409C-BE32-E72D297353CC}">
              <c16:uniqueId val="{00000000-40FB-4543-B990-3330E7F535EB}"/>
            </c:ext>
          </c:extLst>
        </c:ser>
        <c:dLbls>
          <c:dLblPos val="inEnd"/>
          <c:showLegendKey val="0"/>
          <c:showVal val="1"/>
          <c:showCatName val="0"/>
          <c:showSerName val="0"/>
          <c:showPercent val="0"/>
          <c:showBubbleSize val="0"/>
        </c:dLbls>
        <c:gapWidth val="41"/>
        <c:axId val="358434000"/>
        <c:axId val="357936608"/>
      </c:barChart>
      <c:catAx>
        <c:axId val="35843400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s-DO"/>
          </a:p>
        </c:txPr>
        <c:crossAx val="357936608"/>
        <c:crosses val="autoZero"/>
        <c:auto val="1"/>
        <c:lblAlgn val="ctr"/>
        <c:lblOffset val="100"/>
        <c:noMultiLvlLbl val="0"/>
      </c:catAx>
      <c:valAx>
        <c:axId val="357936608"/>
        <c:scaling>
          <c:orientation val="minMax"/>
        </c:scaling>
        <c:delete val="1"/>
        <c:axPos val="l"/>
        <c:numFmt formatCode="0.0" sourceLinked="1"/>
        <c:majorTickMark val="none"/>
        <c:minorTickMark val="none"/>
        <c:tickLblPos val="nextTo"/>
        <c:crossAx val="3584340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DO"/>
    </a:p>
  </c:txPr>
  <c:externalData r:id="rId4">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 de encuestados según si los estudiantes han estado haciendo las tareas o actividades de aprendizaje en el aula virtual</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DO"/>
        </a:p>
      </c:txPr>
    </c:title>
    <c:autoTitleDeleted val="0"/>
    <c:plotArea>
      <c:layout/>
      <c:pieChart>
        <c:varyColors val="1"/>
        <c:ser>
          <c:idx val="0"/>
          <c:order val="0"/>
          <c:tx>
            <c:strRef>
              <c:f>'[BD definitiva VIERNES 23 octubre 2020 Evaluación del primer mes del proceso de docencia virtual, semeste 2020-20 (respuestas).xlsx]TODAS FREC SIMPLES SPSS'!$D$2294</c:f>
              <c:strCache>
                <c:ptCount val="1"/>
                <c:pt idx="0">
                  <c:v>%</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E45-0443-9FE8-5E135051C287}"/>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E45-0443-9FE8-5E135051C287}"/>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FE45-0443-9FE8-5E135051C287}"/>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'[BD definitiva VIERNES 23 octubre 2020 Evaluación del primer mes del proceso de docencia virtual, semeste 2020-20 (respuestas).xlsx]TODAS FREC SIMPLES SPSS'!$B$2295:$B$2297</c:f>
              <c:strCache>
                <c:ptCount val="3"/>
                <c:pt idx="0">
                  <c:v>Sí</c:v>
                </c:pt>
                <c:pt idx="1">
                  <c:v>No</c:v>
                </c:pt>
                <c:pt idx="2">
                  <c:v>Parcialmente</c:v>
                </c:pt>
              </c:strCache>
            </c:strRef>
          </c:cat>
          <c:val>
            <c:numRef>
              <c:f>'[BD definitiva VIERNES 23 octubre 2020 Evaluación del primer mes del proceso de docencia virtual, semeste 2020-20 (respuestas).xlsx]TODAS FREC SIMPLES SPSS'!$D$2295:$D$2297</c:f>
              <c:numCache>
                <c:formatCode>0.0</c:formatCode>
                <c:ptCount val="3"/>
                <c:pt idx="0">
                  <c:v>62.699822380106575</c:v>
                </c:pt>
                <c:pt idx="1">
                  <c:v>2.1314387211367674</c:v>
                </c:pt>
                <c:pt idx="2">
                  <c:v>35.168738898756665</c:v>
                </c:pt>
              </c:numCache>
            </c:numRef>
          </c:val>
          <c:extLst>
            <c:ext xmlns:c16="http://schemas.microsoft.com/office/drawing/2014/chart" uri="{C3380CC4-5D6E-409C-BE32-E72D297353CC}">
              <c16:uniqueId val="{00000006-FE45-0443-9FE8-5E135051C287}"/>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D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DO"/>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 Población encuestada según Sexo al que pertenece</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DO"/>
        </a:p>
      </c:txPr>
    </c:title>
    <c:autoTitleDeleted val="0"/>
    <c:plotArea>
      <c:layout/>
      <c:pieChart>
        <c:varyColors val="1"/>
        <c:ser>
          <c:idx val="0"/>
          <c:order val="0"/>
          <c:tx>
            <c:strRef>
              <c:f>'[BD definitiva VIERNES 23 octubre 2020 Evaluación del primer mes del proceso de docencia virtual, semeste 2020-20 (respuestas).xlsx]Hoja15'!$C$4</c:f>
              <c:strCache>
                <c:ptCount val="1"/>
                <c:pt idx="0">
                  <c:v>Porcentaje</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8E21-9C45-ADB7-E70F0DB5D881}"/>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8E21-9C45-ADB7-E70F0DB5D881}"/>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'[BD definitiva VIERNES 23 octubre 2020 Evaluación del primer mes del proceso de docencia virtual, semeste 2020-20 (respuestas).xlsx]Hoja15'!$A$5:$A$6</c:f>
              <c:strCache>
                <c:ptCount val="2"/>
                <c:pt idx="0">
                  <c:v>Hombre</c:v>
                </c:pt>
                <c:pt idx="1">
                  <c:v>Mujer</c:v>
                </c:pt>
              </c:strCache>
            </c:strRef>
          </c:cat>
          <c:val>
            <c:numRef>
              <c:f>'[BD definitiva VIERNES 23 octubre 2020 Evaluación del primer mes del proceso de docencia virtual, semeste 2020-20 (respuestas).xlsx]Hoja15'!$C$5:$C$6</c:f>
              <c:numCache>
                <c:formatCode>0.0</c:formatCode>
                <c:ptCount val="2"/>
                <c:pt idx="0">
                  <c:v>47.06927175843694</c:v>
                </c:pt>
                <c:pt idx="1">
                  <c:v>52.930728241563052</c:v>
                </c:pt>
              </c:numCache>
            </c:numRef>
          </c:val>
          <c:extLst>
            <c:ext xmlns:c16="http://schemas.microsoft.com/office/drawing/2014/chart" uri="{C3380CC4-5D6E-409C-BE32-E72D297353CC}">
              <c16:uniqueId val="{00000004-8E21-9C45-ADB7-E70F0DB5D88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D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DO"/>
    </a:p>
  </c:txPr>
  <c:externalData r:id="rId4">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 de encuestados según si los docentes han tenido alguna dificultad con el hecho de tener estudiantes en sus aulas virtuales que corresponden a varios centros de la UASD en el interior del país y de la Sede Central simultáneamente</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DO"/>
        </a:p>
      </c:txPr>
    </c:title>
    <c:autoTitleDeleted val="0"/>
    <c:plotArea>
      <c:layout/>
      <c:pieChart>
        <c:varyColors val="1"/>
        <c:ser>
          <c:idx val="0"/>
          <c:order val="0"/>
          <c:tx>
            <c:strRef>
              <c:f>'[BD definitiva VIERNES 23 octubre 2020 Evaluación del primer mes del proceso de docencia virtual, semeste 2020-20 (respuestas).xlsx]TODAS FREC SIMPLES SPSS'!$D$2304</c:f>
              <c:strCache>
                <c:ptCount val="1"/>
                <c:pt idx="0">
                  <c:v>%</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134B-7A42-9384-CE77F21CD9A0}"/>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134B-7A42-9384-CE77F21CD9A0}"/>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134B-7A42-9384-CE77F21CD9A0}"/>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'[BD definitiva VIERNES 23 octubre 2020 Evaluación del primer mes del proceso de docencia virtual, semeste 2020-20 (respuestas).xlsx]TODAS FREC SIMPLES SPSS'!$B$2305:$B$2307</c:f>
              <c:strCache>
                <c:ptCount val="3"/>
                <c:pt idx="0">
                  <c:v>Sí</c:v>
                </c:pt>
                <c:pt idx="1">
                  <c:v>No</c:v>
                </c:pt>
                <c:pt idx="2">
                  <c:v>Parcialmente</c:v>
                </c:pt>
              </c:strCache>
            </c:strRef>
          </c:cat>
          <c:val>
            <c:numRef>
              <c:f>'[BD definitiva VIERNES 23 octubre 2020 Evaluación del primer mes del proceso de docencia virtual, semeste 2020-20 (respuestas).xlsx]TODAS FREC SIMPLES SPSS'!$D$2305:$D$2307</c:f>
              <c:numCache>
                <c:formatCode>0.0</c:formatCode>
                <c:ptCount val="3"/>
                <c:pt idx="0">
                  <c:v>11.900532859680284</c:v>
                </c:pt>
                <c:pt idx="1">
                  <c:v>80.639431616341028</c:v>
                </c:pt>
                <c:pt idx="2">
                  <c:v>7.4600355239786849</c:v>
                </c:pt>
              </c:numCache>
            </c:numRef>
          </c:val>
          <c:extLst>
            <c:ext xmlns:c16="http://schemas.microsoft.com/office/drawing/2014/chart" uri="{C3380CC4-5D6E-409C-BE32-E72D297353CC}">
              <c16:uniqueId val="{00000006-134B-7A42-9384-CE77F21CD9A0}"/>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D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DO"/>
    </a:p>
  </c:txPr>
  <c:externalData r:id="rId4">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r>
              <a:rPr lang="en-US" b="1"/>
              <a:t>% de Dificultades Principales</a:t>
            </a:r>
          </a:p>
        </c:rich>
      </c:tx>
      <c:overlay val="0"/>
      <c:spPr>
        <a:noFill/>
        <a:ln>
          <a:noFill/>
        </a:ln>
        <a:effectLst/>
      </c:spPr>
      <c:txPr>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endParaRPr lang="es-DO"/>
        </a:p>
      </c:txPr>
    </c:title>
    <c:autoTitleDeleted val="0"/>
    <c:plotArea>
      <c:layout/>
      <c:barChart>
        <c:barDir val="col"/>
        <c:grouping val="clustered"/>
        <c:varyColors val="0"/>
        <c:ser>
          <c:idx val="0"/>
          <c:order val="0"/>
          <c:tx>
            <c:strRef>
              <c:f>'[BD definitiva VIERNES 23 octubre 2020 Evaluación del primer mes del proceso de docencia virtual, semeste 2020-20 (respuestas).xlsx]Principales dificultades'!$C$5</c:f>
              <c:strCache>
                <c:ptCount val="1"/>
                <c:pt idx="0">
                  <c:v>%</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'[BD definitiva VIERNES 23 octubre 2020 Evaluación del primer mes del proceso de docencia virtual, semeste 2020-20 (respuestas).xlsx]Principales dificultades'!$A$6:$A$19</c:f>
              <c:strCache>
                <c:ptCount val="14"/>
                <c:pt idx="0">
                  <c:v>1.Los estudiantes no manejan la plataforma</c:v>
                </c:pt>
                <c:pt idx="1">
                  <c:v> 3.Aun estoy aprendiendo a m anejar la plataforma</c:v>
                </c:pt>
                <c:pt idx="2">
                  <c:v>4.Las actualizaciones borraron los contenidos</c:v>
                </c:pt>
                <c:pt idx="3">
                  <c:v>5.Conectividad y equipos de los estudiantes deficientes</c:v>
                </c:pt>
                <c:pt idx="4">
                  <c:v>6.Aprender las técnicas de hacer y subir los examenes</c:v>
                </c:pt>
                <c:pt idx="5">
                  <c:v>7.Las videoconferencias en Jetsi con un problema</c:v>
                </c:pt>
                <c:pt idx="6">
                  <c:v>8.La plataforma sa y entra a los estudiantes</c:v>
                </c:pt>
                <c:pt idx="7">
                  <c:v>9.Dificultad con los foros, tareas y tiempos</c:v>
                </c:pt>
                <c:pt idx="8">
                  <c:v>10.La inestabilidad de la plataforma</c:v>
                </c:pt>
                <c:pt idx="9">
                  <c:v>11.Corregir las tareas son agobiantes</c:v>
                </c:pt>
                <c:pt idx="10">
                  <c:v>12.Problemas para hacer correciones en las evaluaciones</c:v>
                </c:pt>
                <c:pt idx="11">
                  <c:v>13.Los problemas con Jetsi obligan a usar otras</c:v>
                </c:pt>
                <c:pt idx="12">
                  <c:v>14.Problemas con la visualización de los estudiantes</c:v>
                </c:pt>
                <c:pt idx="13">
                  <c:v>15.Otras</c:v>
                </c:pt>
              </c:strCache>
            </c:strRef>
          </c:cat>
          <c:val>
            <c:numRef>
              <c:f>'[BD definitiva VIERNES 23 octubre 2020 Evaluación del primer mes del proceso de docencia virtual, semeste 2020-20 (respuestas).xlsx]Principales dificultades'!$C$6:$C$19</c:f>
              <c:numCache>
                <c:formatCode>0.0</c:formatCode>
                <c:ptCount val="14"/>
                <c:pt idx="0">
                  <c:v>6.7415730337078648</c:v>
                </c:pt>
                <c:pt idx="1">
                  <c:v>5.6179775280898872</c:v>
                </c:pt>
                <c:pt idx="2">
                  <c:v>11.610486891385769</c:v>
                </c:pt>
                <c:pt idx="3">
                  <c:v>17.228464419475657</c:v>
                </c:pt>
                <c:pt idx="4">
                  <c:v>5.6179775280898872</c:v>
                </c:pt>
                <c:pt idx="5">
                  <c:v>1.8726591760299627</c:v>
                </c:pt>
                <c:pt idx="6">
                  <c:v>4.4943820224719104</c:v>
                </c:pt>
                <c:pt idx="7">
                  <c:v>7.1161048689138573</c:v>
                </c:pt>
                <c:pt idx="8">
                  <c:v>5.2434456928838955</c:v>
                </c:pt>
                <c:pt idx="9">
                  <c:v>3.3707865168539324</c:v>
                </c:pt>
                <c:pt idx="10">
                  <c:v>4.4943820224719104</c:v>
                </c:pt>
                <c:pt idx="11">
                  <c:v>14.232209737827715</c:v>
                </c:pt>
                <c:pt idx="12">
                  <c:v>1.4981273408239701</c:v>
                </c:pt>
                <c:pt idx="13">
                  <c:v>10.861423220973784</c:v>
                </c:pt>
              </c:numCache>
            </c:numRef>
          </c:val>
          <c:extLst>
            <c:ext xmlns:c16="http://schemas.microsoft.com/office/drawing/2014/chart" uri="{C3380CC4-5D6E-409C-BE32-E72D297353CC}">
              <c16:uniqueId val="{00000000-B7AC-EC4D-A2E4-AADC1091A744}"/>
            </c:ext>
          </c:extLst>
        </c:ser>
        <c:dLbls>
          <c:dLblPos val="inEnd"/>
          <c:showLegendKey val="0"/>
          <c:showVal val="1"/>
          <c:showCatName val="0"/>
          <c:showSerName val="0"/>
          <c:showPercent val="0"/>
          <c:showBubbleSize val="0"/>
        </c:dLbls>
        <c:gapWidth val="41"/>
        <c:axId val="654826304"/>
        <c:axId val="733671056"/>
      </c:barChart>
      <c:catAx>
        <c:axId val="65482630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s-DO"/>
          </a:p>
        </c:txPr>
        <c:crossAx val="733671056"/>
        <c:crosses val="autoZero"/>
        <c:auto val="1"/>
        <c:lblAlgn val="ctr"/>
        <c:lblOffset val="100"/>
        <c:noMultiLvlLbl val="0"/>
      </c:catAx>
      <c:valAx>
        <c:axId val="733671056"/>
        <c:scaling>
          <c:orientation val="minMax"/>
        </c:scaling>
        <c:delete val="1"/>
        <c:axPos val="l"/>
        <c:numFmt formatCode="0.0" sourceLinked="1"/>
        <c:majorTickMark val="none"/>
        <c:minorTickMark val="none"/>
        <c:tickLblPos val="nextTo"/>
        <c:crossAx val="6548263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DO"/>
    </a:p>
  </c:txPr>
  <c:externalData r:id="rId4">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 de encuestados según si los estudiantes le han reportado inconvenientes al docente para recibir las clases virtuales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DO"/>
        </a:p>
      </c:txPr>
    </c:title>
    <c:autoTitleDeleted val="0"/>
    <c:plotArea>
      <c:layout/>
      <c:pieChart>
        <c:varyColors val="1"/>
        <c:ser>
          <c:idx val="0"/>
          <c:order val="0"/>
          <c:tx>
            <c:strRef>
              <c:f>'[BD definitiva VIERNES 23 octubre 2020 Evaluación del primer mes del proceso de docencia virtual, semeste 2020-20 (respuestas).xlsx]TODAS FREC SIMPLES SPSS'!$D$2317</c:f>
              <c:strCache>
                <c:ptCount val="1"/>
                <c:pt idx="0">
                  <c:v>%</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3D00-6942-A34A-E8F6C362474B}"/>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3D00-6942-A34A-E8F6C362474B}"/>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'[BD definitiva VIERNES 23 octubre 2020 Evaluación del primer mes del proceso de docencia virtual, semeste 2020-20 (respuestas).xlsx]TODAS FREC SIMPLES SPSS'!$B$2318:$B$2319</c:f>
              <c:strCache>
                <c:ptCount val="2"/>
                <c:pt idx="0">
                  <c:v>Han sido reportado</c:v>
                </c:pt>
                <c:pt idx="1">
                  <c:v>No han sido reportado</c:v>
                </c:pt>
              </c:strCache>
            </c:strRef>
          </c:cat>
          <c:val>
            <c:numRef>
              <c:f>'[BD definitiva VIERNES 23 octubre 2020 Evaluación del primer mes del proceso de docencia virtual, semeste 2020-20 (respuestas).xlsx]TODAS FREC SIMPLES SPSS'!$D$2318:$D$2319</c:f>
              <c:numCache>
                <c:formatCode>0.0</c:formatCode>
                <c:ptCount val="2"/>
                <c:pt idx="0">
                  <c:v>83.836589698046183</c:v>
                </c:pt>
                <c:pt idx="1">
                  <c:v>16.163410301953817</c:v>
                </c:pt>
              </c:numCache>
            </c:numRef>
          </c:val>
          <c:extLst>
            <c:ext xmlns:c16="http://schemas.microsoft.com/office/drawing/2014/chart" uri="{C3380CC4-5D6E-409C-BE32-E72D297353CC}">
              <c16:uniqueId val="{00000004-3D00-6942-A34A-E8F6C362474B}"/>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D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DO"/>
    </a:p>
  </c:txPr>
  <c:externalData r:id="rId4">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 Inconvenientes reportados por sus estudiantes como dificultades para recibir la docencia virtual: La plataforma lo saca del aula sin ser solicitado</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DO"/>
        </a:p>
      </c:txPr>
    </c:title>
    <c:autoTitleDeleted val="0"/>
    <c:plotArea>
      <c:layout/>
      <c:pieChart>
        <c:varyColors val="1"/>
        <c:ser>
          <c:idx val="0"/>
          <c:order val="0"/>
          <c:tx>
            <c:strRef>
              <c:f>'[BD definitiva VIERNES 23 octubre 2020 Evaluación del primer mes del proceso de docencia virtual, semeste 2020-20 (respuestas).xlsx]TODAS FREC SIMPLES SPSS'!$D$2326</c:f>
              <c:strCache>
                <c:ptCount val="1"/>
                <c:pt idx="0">
                  <c:v>%</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DA70-E543-A7BA-64FE7381FB14}"/>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DA70-E543-A7BA-64FE7381FB14}"/>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'[BD definitiva VIERNES 23 octubre 2020 Evaluación del primer mes del proceso de docencia virtual, semeste 2020-20 (respuestas).xlsx]TODAS FREC SIMPLES SPSS'!$B$2327:$B$2328</c:f>
              <c:strCache>
                <c:ptCount val="2"/>
                <c:pt idx="0">
                  <c:v>Ha sido reportado</c:v>
                </c:pt>
                <c:pt idx="1">
                  <c:v>No ha sido reportado</c:v>
                </c:pt>
              </c:strCache>
            </c:strRef>
          </c:cat>
          <c:val>
            <c:numRef>
              <c:f>'[BD definitiva VIERNES 23 octubre 2020 Evaluación del primer mes del proceso de docencia virtual, semeste 2020-20 (respuestas).xlsx]TODAS FREC SIMPLES SPSS'!$D$2327:$D$2328</c:f>
              <c:numCache>
                <c:formatCode>0.0</c:formatCode>
                <c:ptCount val="2"/>
                <c:pt idx="0">
                  <c:v>69.626998223801067</c:v>
                </c:pt>
                <c:pt idx="1">
                  <c:v>30.373001776198933</c:v>
                </c:pt>
              </c:numCache>
            </c:numRef>
          </c:val>
          <c:extLst>
            <c:ext xmlns:c16="http://schemas.microsoft.com/office/drawing/2014/chart" uri="{C3380CC4-5D6E-409C-BE32-E72D297353CC}">
              <c16:uniqueId val="{00000004-DA70-E543-A7BA-64FE7381FB14}"/>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D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DO"/>
    </a:p>
  </c:txPr>
  <c:externalData r:id="rId4">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 Inconvenientes reportados por sus estudiantes como dificultades para recibir la docencia virtual: La platafoma se pone lenta o se friza</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DO"/>
        </a:p>
      </c:txPr>
    </c:title>
    <c:autoTitleDeleted val="0"/>
    <c:plotArea>
      <c:layout/>
      <c:pieChart>
        <c:varyColors val="1"/>
        <c:ser>
          <c:idx val="0"/>
          <c:order val="0"/>
          <c:tx>
            <c:strRef>
              <c:f>'[BD definitiva VIERNES 23 octubre 2020 Evaluación del primer mes del proceso de docencia virtual, semeste 2020-20 (respuestas).xlsx]TODAS FREC SIMPLES SPSS'!$D$2335</c:f>
              <c:strCache>
                <c:ptCount val="1"/>
                <c:pt idx="0">
                  <c:v>%</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4F3B-9C4B-8CDF-C439B2FCD8F6}"/>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4F3B-9C4B-8CDF-C439B2FCD8F6}"/>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'[BD definitiva VIERNES 23 octubre 2020 Evaluación del primer mes del proceso de docencia virtual, semeste 2020-20 (respuestas).xlsx]TODAS FREC SIMPLES SPSS'!$B$2336:$B$2337</c:f>
              <c:strCache>
                <c:ptCount val="2"/>
                <c:pt idx="0">
                  <c:v>Ha sido reportado</c:v>
                </c:pt>
                <c:pt idx="1">
                  <c:v>No ha sido reportado</c:v>
                </c:pt>
              </c:strCache>
            </c:strRef>
          </c:cat>
          <c:val>
            <c:numRef>
              <c:f>'[BD definitiva VIERNES 23 octubre 2020 Evaluación del primer mes del proceso de docencia virtual, semeste 2020-20 (respuestas).xlsx]TODAS FREC SIMPLES SPSS'!$D$2336:$D$2337</c:f>
              <c:numCache>
                <c:formatCode>0.0</c:formatCode>
                <c:ptCount val="2"/>
                <c:pt idx="0">
                  <c:v>66.962699822380117</c:v>
                </c:pt>
                <c:pt idx="1">
                  <c:v>33.03730017761989</c:v>
                </c:pt>
              </c:numCache>
            </c:numRef>
          </c:val>
          <c:extLst>
            <c:ext xmlns:c16="http://schemas.microsoft.com/office/drawing/2014/chart" uri="{C3380CC4-5D6E-409C-BE32-E72D297353CC}">
              <c16:uniqueId val="{00000004-4F3B-9C4B-8CDF-C439B2FCD8F6}"/>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D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DO"/>
    </a:p>
  </c:txPr>
  <c:externalData r:id="rId4">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 Inconvenientes reportados por sus estudiantes como dificultades para recibir la docencia virtual: Problemas con el internet</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DO"/>
        </a:p>
      </c:txPr>
    </c:title>
    <c:autoTitleDeleted val="0"/>
    <c:plotArea>
      <c:layout/>
      <c:pieChart>
        <c:varyColors val="1"/>
        <c:ser>
          <c:idx val="0"/>
          <c:order val="0"/>
          <c:tx>
            <c:strRef>
              <c:f>'[BD definitiva VIERNES 23 octubre 2020 Evaluación del primer mes del proceso de docencia virtual, semeste 2020-20 (respuestas).xlsx]TODAS FREC SIMPLES SPSS'!$D$2344</c:f>
              <c:strCache>
                <c:ptCount val="1"/>
                <c:pt idx="0">
                  <c:v>%</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1F4D-6F40-BD99-4B4CD27ECF15}"/>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1F4D-6F40-BD99-4B4CD27ECF15}"/>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'[BD definitiva VIERNES 23 octubre 2020 Evaluación del primer mes del proceso de docencia virtual, semeste 2020-20 (respuestas).xlsx]TODAS FREC SIMPLES SPSS'!$B$2345:$B$2346</c:f>
              <c:strCache>
                <c:ptCount val="2"/>
                <c:pt idx="0">
                  <c:v>Ha sido reportado</c:v>
                </c:pt>
                <c:pt idx="1">
                  <c:v>No ha sido reportado</c:v>
                </c:pt>
              </c:strCache>
            </c:strRef>
          </c:cat>
          <c:val>
            <c:numRef>
              <c:f>'[BD definitiva VIERNES 23 octubre 2020 Evaluación del primer mes del proceso de docencia virtual, semeste 2020-20 (respuestas).xlsx]TODAS FREC SIMPLES SPSS'!$D$2345:$D$2346</c:f>
              <c:numCache>
                <c:formatCode>0.0</c:formatCode>
                <c:ptCount val="2"/>
                <c:pt idx="0">
                  <c:v>91.119005328596799</c:v>
                </c:pt>
                <c:pt idx="1">
                  <c:v>8.8809946714031973</c:v>
                </c:pt>
              </c:numCache>
            </c:numRef>
          </c:val>
          <c:extLst>
            <c:ext xmlns:c16="http://schemas.microsoft.com/office/drawing/2014/chart" uri="{C3380CC4-5D6E-409C-BE32-E72D297353CC}">
              <c16:uniqueId val="{00000004-1F4D-6F40-BD99-4B4CD27ECF15}"/>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D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DO"/>
    </a:p>
  </c:txPr>
  <c:externalData r:id="rId4">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 Inconvenientes reportados por sus estudiantes como dificultades para recibir la docencia virtual: No se escuchan bien las clases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DO"/>
        </a:p>
      </c:txPr>
    </c:title>
    <c:autoTitleDeleted val="0"/>
    <c:plotArea>
      <c:layout/>
      <c:pieChart>
        <c:varyColors val="1"/>
        <c:ser>
          <c:idx val="0"/>
          <c:order val="0"/>
          <c:tx>
            <c:strRef>
              <c:f>'[BD definitiva VIERNES 23 octubre 2020 Evaluación del primer mes del proceso de docencia virtual, semeste 2020-20 (respuestas).xlsx]TODAS FREC SIMPLES SPSS'!$D$2353</c:f>
              <c:strCache>
                <c:ptCount val="1"/>
                <c:pt idx="0">
                  <c:v>%</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695-AE4D-82B5-F21008D6C4FB}"/>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695-AE4D-82B5-F21008D6C4FB}"/>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'[BD definitiva VIERNES 23 octubre 2020 Evaluación del primer mes del proceso de docencia virtual, semeste 2020-20 (respuestas).xlsx]TODAS FREC SIMPLES SPSS'!$B$2354:$B$2355</c:f>
              <c:strCache>
                <c:ptCount val="2"/>
                <c:pt idx="0">
                  <c:v>Ha sido reportado</c:v>
                </c:pt>
                <c:pt idx="1">
                  <c:v>No ha sido reportado</c:v>
                </c:pt>
              </c:strCache>
            </c:strRef>
          </c:cat>
          <c:val>
            <c:numRef>
              <c:f>'[BD definitiva VIERNES 23 octubre 2020 Evaluación del primer mes del proceso de docencia virtual, semeste 2020-20 (respuestas).xlsx]TODAS FREC SIMPLES SPSS'!$D$2354:$D$2355</c:f>
              <c:numCache>
                <c:formatCode>0.0</c:formatCode>
                <c:ptCount val="2"/>
                <c:pt idx="0">
                  <c:v>56.305506216696266</c:v>
                </c:pt>
                <c:pt idx="1">
                  <c:v>43.694493783303727</c:v>
                </c:pt>
              </c:numCache>
            </c:numRef>
          </c:val>
          <c:extLst>
            <c:ext xmlns:c16="http://schemas.microsoft.com/office/drawing/2014/chart" uri="{C3380CC4-5D6E-409C-BE32-E72D297353CC}">
              <c16:uniqueId val="{00000004-F695-AE4D-82B5-F21008D6C4FB}"/>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D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DO"/>
    </a:p>
  </c:txPr>
  <c:externalData r:id="rId4">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 Inconvenientes reportados por sus estudiantes como dificultades para recibir la docencia virtual: Se borran las tareas hechas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DO"/>
        </a:p>
      </c:txPr>
    </c:title>
    <c:autoTitleDeleted val="0"/>
    <c:plotArea>
      <c:layout/>
      <c:pieChart>
        <c:varyColors val="1"/>
        <c:ser>
          <c:idx val="0"/>
          <c:order val="0"/>
          <c:tx>
            <c:strRef>
              <c:f>'[BD definitiva VIERNES 23 octubre 2020 Evaluación del primer mes del proceso de docencia virtual, semeste 2020-20 (respuestas).xlsx]TODAS FREC SIMPLES SPSS'!$D$2362</c:f>
              <c:strCache>
                <c:ptCount val="1"/>
                <c:pt idx="0">
                  <c:v>%</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5ADA-334C-B02A-C79F9C99EA4D}"/>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5ADA-334C-B02A-C79F9C99EA4D}"/>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'[BD definitiva VIERNES 23 octubre 2020 Evaluación del primer mes del proceso de docencia virtual, semeste 2020-20 (respuestas).xlsx]TODAS FREC SIMPLES SPSS'!$B$2363:$B$2364</c:f>
              <c:strCache>
                <c:ptCount val="2"/>
                <c:pt idx="0">
                  <c:v>Ha sido reportado</c:v>
                </c:pt>
                <c:pt idx="1">
                  <c:v>No ha sido reportado</c:v>
                </c:pt>
              </c:strCache>
            </c:strRef>
          </c:cat>
          <c:val>
            <c:numRef>
              <c:f>'[BD definitiva VIERNES 23 octubre 2020 Evaluación del primer mes del proceso de docencia virtual, semeste 2020-20 (respuestas).xlsx]TODAS FREC SIMPLES SPSS'!$D$2363:$D$2364</c:f>
              <c:numCache>
                <c:formatCode>0.0</c:formatCode>
                <c:ptCount val="2"/>
                <c:pt idx="0">
                  <c:v>46.714031971580816</c:v>
                </c:pt>
                <c:pt idx="1">
                  <c:v>53.285968028419184</c:v>
                </c:pt>
              </c:numCache>
            </c:numRef>
          </c:val>
          <c:extLst>
            <c:ext xmlns:c16="http://schemas.microsoft.com/office/drawing/2014/chart" uri="{C3380CC4-5D6E-409C-BE32-E72D297353CC}">
              <c16:uniqueId val="{00000004-5ADA-334C-B02A-C79F9C99EA4D}"/>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D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DO"/>
    </a:p>
  </c:txPr>
  <c:externalData r:id="rId4">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 Inconvenientes reportados por sus estudiantes como dificultades para recibir la docencia virtual:  No pueden subir las tareas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DO"/>
        </a:p>
      </c:txPr>
    </c:title>
    <c:autoTitleDeleted val="0"/>
    <c:plotArea>
      <c:layout/>
      <c:pieChart>
        <c:varyColors val="1"/>
        <c:ser>
          <c:idx val="0"/>
          <c:order val="0"/>
          <c:tx>
            <c:strRef>
              <c:f>'[BD definitiva VIERNES 23 octubre 2020 Evaluación del primer mes del proceso de docencia virtual, semeste 2020-20 (respuestas).xlsx]TODAS FREC SIMPLES SPSS'!$D$2371</c:f>
              <c:strCache>
                <c:ptCount val="1"/>
                <c:pt idx="0">
                  <c:v>%</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21F5-454D-AEEE-15832966B3B7}"/>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21F5-454D-AEEE-15832966B3B7}"/>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'[BD definitiva VIERNES 23 octubre 2020 Evaluación del primer mes del proceso de docencia virtual, semeste 2020-20 (respuestas).xlsx]TODAS FREC SIMPLES SPSS'!$B$2372:$B$2373</c:f>
              <c:strCache>
                <c:ptCount val="2"/>
                <c:pt idx="0">
                  <c:v>Ha sido reportado</c:v>
                </c:pt>
                <c:pt idx="1">
                  <c:v>No ha sido reportado</c:v>
                </c:pt>
              </c:strCache>
            </c:strRef>
          </c:cat>
          <c:val>
            <c:numRef>
              <c:f>'[BD definitiva VIERNES 23 octubre 2020 Evaluación del primer mes del proceso de docencia virtual, semeste 2020-20 (respuestas).xlsx]TODAS FREC SIMPLES SPSS'!$D$2372:$D$2373</c:f>
              <c:numCache>
                <c:formatCode>0.0</c:formatCode>
                <c:ptCount val="2"/>
                <c:pt idx="0">
                  <c:v>65.186500888099459</c:v>
                </c:pt>
                <c:pt idx="1">
                  <c:v>34.813499111900533</c:v>
                </c:pt>
              </c:numCache>
            </c:numRef>
          </c:val>
          <c:extLst>
            <c:ext xmlns:c16="http://schemas.microsoft.com/office/drawing/2014/chart" uri="{C3380CC4-5D6E-409C-BE32-E72D297353CC}">
              <c16:uniqueId val="{00000004-21F5-454D-AEEE-15832966B3B7}"/>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D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DO"/>
    </a:p>
  </c:txPr>
  <c:externalData r:id="rId4">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 Inconvenientes reportados por sus estudiantes como dificultades para recibir la docencia virtual: La videoconferencia no funciona</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DO"/>
        </a:p>
      </c:txPr>
    </c:title>
    <c:autoTitleDeleted val="0"/>
    <c:plotArea>
      <c:layout/>
      <c:pieChart>
        <c:varyColors val="1"/>
        <c:ser>
          <c:idx val="0"/>
          <c:order val="0"/>
          <c:tx>
            <c:strRef>
              <c:f>'[BD definitiva VIERNES 23 octubre 2020 Evaluación del primer mes del proceso de docencia virtual, semeste 2020-20 (respuestas).xlsx]TODAS FREC SIMPLES SPSS'!$D$2380</c:f>
              <c:strCache>
                <c:ptCount val="1"/>
                <c:pt idx="0">
                  <c:v>%</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382C-AA4C-937F-D4FB6348EBE4}"/>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382C-AA4C-937F-D4FB6348EBE4}"/>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'[BD definitiva VIERNES 23 octubre 2020 Evaluación del primer mes del proceso de docencia virtual, semeste 2020-20 (respuestas).xlsx]TODAS FREC SIMPLES SPSS'!$B$2381:$B$2382</c:f>
              <c:strCache>
                <c:ptCount val="2"/>
                <c:pt idx="0">
                  <c:v>Ha sido reportado</c:v>
                </c:pt>
                <c:pt idx="1">
                  <c:v>No ha sido reportado</c:v>
                </c:pt>
              </c:strCache>
            </c:strRef>
          </c:cat>
          <c:val>
            <c:numRef>
              <c:f>'[BD definitiva VIERNES 23 octubre 2020 Evaluación del primer mes del proceso de docencia virtual, semeste 2020-20 (respuestas).xlsx]TODAS FREC SIMPLES SPSS'!$D$2381:$D$2382</c:f>
              <c:numCache>
                <c:formatCode>0.0</c:formatCode>
                <c:ptCount val="2"/>
                <c:pt idx="0">
                  <c:v>41.918294849023091</c:v>
                </c:pt>
                <c:pt idx="1">
                  <c:v>58.081705150976916</c:v>
                </c:pt>
              </c:numCache>
            </c:numRef>
          </c:val>
          <c:extLst>
            <c:ext xmlns:c16="http://schemas.microsoft.com/office/drawing/2014/chart" uri="{C3380CC4-5D6E-409C-BE32-E72D297353CC}">
              <c16:uniqueId val="{00000004-382C-AA4C-937F-D4FB6348EBE4}"/>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D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DO"/>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r>
              <a:rPr lang="en-US" b="1"/>
              <a:t>% Distribución de los Encuestados, según Cantidad de Créditos en su contrato</a:t>
            </a:r>
          </a:p>
        </c:rich>
      </c:tx>
      <c:overlay val="0"/>
      <c:spPr>
        <a:noFill/>
        <a:ln>
          <a:noFill/>
        </a:ln>
        <a:effectLst/>
      </c:spPr>
      <c:txPr>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endParaRPr lang="es-DO"/>
        </a:p>
      </c:txPr>
    </c:title>
    <c:autoTitleDeleted val="0"/>
    <c:plotArea>
      <c:layout/>
      <c:barChart>
        <c:barDir val="col"/>
        <c:grouping val="clustered"/>
        <c:varyColors val="0"/>
        <c:ser>
          <c:idx val="0"/>
          <c:order val="0"/>
          <c:tx>
            <c:strRef>
              <c:f>'[BD definitiva VIERNES 23 octubre 2020 Evaluación del primer mes del proceso de docencia virtual, semeste 2020-20 (respuestas).xlsx]CRÉDITOS'!$J$9</c:f>
              <c:strCache>
                <c:ptCount val="1"/>
                <c:pt idx="0">
                  <c:v>%</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'[BD definitiva VIERNES 23 octubre 2020 Evaluación del primer mes del proceso de docencia virtual, semeste 2020-20 (respuestas).xlsx]CRÉDITOS'!$H$10:$H$14</c:f>
              <c:strCache>
                <c:ptCount val="5"/>
                <c:pt idx="0">
                  <c:v>1-10</c:v>
                </c:pt>
                <c:pt idx="1">
                  <c:v>10-20</c:v>
                </c:pt>
                <c:pt idx="2">
                  <c:v>20-30</c:v>
                </c:pt>
                <c:pt idx="3">
                  <c:v>30-40</c:v>
                </c:pt>
                <c:pt idx="4">
                  <c:v>40 y más</c:v>
                </c:pt>
              </c:strCache>
            </c:strRef>
          </c:cat>
          <c:val>
            <c:numRef>
              <c:f>'[BD definitiva VIERNES 23 octubre 2020 Evaluación del primer mes del proceso de docencia virtual, semeste 2020-20 (respuestas).xlsx]CRÉDITOS'!$J$10:$J$14</c:f>
              <c:numCache>
                <c:formatCode>0.0</c:formatCode>
                <c:ptCount val="5"/>
                <c:pt idx="0">
                  <c:v>8.7033747779751334</c:v>
                </c:pt>
                <c:pt idx="1">
                  <c:v>15.452930728241563</c:v>
                </c:pt>
                <c:pt idx="2">
                  <c:v>28.774422735346363</c:v>
                </c:pt>
                <c:pt idx="3">
                  <c:v>25.754884547069267</c:v>
                </c:pt>
                <c:pt idx="4">
                  <c:v>21.314387211367674</c:v>
                </c:pt>
              </c:numCache>
            </c:numRef>
          </c:val>
          <c:extLst>
            <c:ext xmlns:c16="http://schemas.microsoft.com/office/drawing/2014/chart" uri="{C3380CC4-5D6E-409C-BE32-E72D297353CC}">
              <c16:uniqueId val="{00000000-A0A4-4240-9713-EA4157F0DE78}"/>
            </c:ext>
          </c:extLst>
        </c:ser>
        <c:dLbls>
          <c:dLblPos val="inEnd"/>
          <c:showLegendKey val="0"/>
          <c:showVal val="1"/>
          <c:showCatName val="0"/>
          <c:showSerName val="0"/>
          <c:showPercent val="0"/>
          <c:showBubbleSize val="0"/>
        </c:dLbls>
        <c:gapWidth val="41"/>
        <c:axId val="384559952"/>
        <c:axId val="489601248"/>
      </c:barChart>
      <c:catAx>
        <c:axId val="38455995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s-DO"/>
          </a:p>
        </c:txPr>
        <c:crossAx val="489601248"/>
        <c:crosses val="autoZero"/>
        <c:auto val="1"/>
        <c:lblAlgn val="ctr"/>
        <c:lblOffset val="100"/>
        <c:noMultiLvlLbl val="0"/>
      </c:catAx>
      <c:valAx>
        <c:axId val="489601248"/>
        <c:scaling>
          <c:orientation val="minMax"/>
        </c:scaling>
        <c:delete val="1"/>
        <c:axPos val="l"/>
        <c:numFmt formatCode="0.0" sourceLinked="1"/>
        <c:majorTickMark val="none"/>
        <c:minorTickMark val="none"/>
        <c:tickLblPos val="nextTo"/>
        <c:crossAx val="3845599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DO"/>
    </a:p>
  </c:txPr>
  <c:externalData r:id="rId4">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 de encuestados según si el docente tiene alguna duda respecto a la originalidad de los trabajos que le entregan sus estudiantes para cumplir con sus tareas o actividades de aprendizaje</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DO"/>
        </a:p>
      </c:txPr>
    </c:title>
    <c:autoTitleDeleted val="0"/>
    <c:plotArea>
      <c:layout/>
      <c:pieChart>
        <c:varyColors val="1"/>
        <c:ser>
          <c:idx val="0"/>
          <c:order val="0"/>
          <c:tx>
            <c:strRef>
              <c:f>'[BD definitiva VIERNES 23 octubre 2020 Evaluación del primer mes del proceso de docencia virtual, semeste 2020-20 (respuestas).xlsx]TODAS FREC SIMPLES SPSS'!$D$2389</c:f>
              <c:strCache>
                <c:ptCount val="1"/>
                <c:pt idx="0">
                  <c:v>%</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5BF4-5346-9736-2D457B1045D1}"/>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5BF4-5346-9736-2D457B1045D1}"/>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5BF4-5346-9736-2D457B1045D1}"/>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'[BD definitiva VIERNES 23 octubre 2020 Evaluación del primer mes del proceso de docencia virtual, semeste 2020-20 (respuestas).xlsx]TODAS FREC SIMPLES SPSS'!$B$2390:$B$2392</c:f>
              <c:strCache>
                <c:ptCount val="3"/>
                <c:pt idx="0">
                  <c:v>Si</c:v>
                </c:pt>
                <c:pt idx="1">
                  <c:v>No</c:v>
                </c:pt>
                <c:pt idx="2">
                  <c:v>Parcialmente</c:v>
                </c:pt>
              </c:strCache>
            </c:strRef>
          </c:cat>
          <c:val>
            <c:numRef>
              <c:f>'[BD definitiva VIERNES 23 octubre 2020 Evaluación del primer mes del proceso de docencia virtual, semeste 2020-20 (respuestas).xlsx]TODAS FREC SIMPLES SPSS'!$D$2390:$D$2392</c:f>
              <c:numCache>
                <c:formatCode>0.0</c:formatCode>
                <c:ptCount val="3"/>
                <c:pt idx="0">
                  <c:v>24.68916518650089</c:v>
                </c:pt>
                <c:pt idx="1">
                  <c:v>37.122557726465367</c:v>
                </c:pt>
                <c:pt idx="2">
                  <c:v>38.188277087033747</c:v>
                </c:pt>
              </c:numCache>
            </c:numRef>
          </c:val>
          <c:extLst>
            <c:ext xmlns:c16="http://schemas.microsoft.com/office/drawing/2014/chart" uri="{C3380CC4-5D6E-409C-BE32-E72D297353CC}">
              <c16:uniqueId val="{00000006-5BF4-5346-9736-2D457B1045D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D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DO"/>
    </a:p>
  </c:txPr>
  <c:externalData r:id="rId4">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r>
              <a:rPr lang="en-US" b="1"/>
              <a:t>% de encuestados según la  opinión del docente respecto al acompañamiento y soporte que Usted ha recibido de parte de la UASD para la efectividad de la docencia virtual que imparte	</a:t>
            </a:r>
          </a:p>
        </c:rich>
      </c:tx>
      <c:overlay val="0"/>
      <c:spPr>
        <a:noFill/>
        <a:ln>
          <a:noFill/>
        </a:ln>
        <a:effectLst/>
      </c:spPr>
      <c:txPr>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endParaRPr lang="es-DO"/>
        </a:p>
      </c:txPr>
    </c:title>
    <c:autoTitleDeleted val="0"/>
    <c:plotArea>
      <c:layout/>
      <c:barChart>
        <c:barDir val="col"/>
        <c:grouping val="clustered"/>
        <c:varyColors val="0"/>
        <c:ser>
          <c:idx val="0"/>
          <c:order val="0"/>
          <c:tx>
            <c:strRef>
              <c:f>'[BD definitiva VIERNES 23 octubre 2020 Evaluación del primer mes del proceso de docencia virtual, semeste 2020-20 (respuestas).xlsx]TODAS FREC SIMPLES SPSS'!$D$2399</c:f>
              <c:strCache>
                <c:ptCount val="1"/>
                <c:pt idx="0">
                  <c:v>%</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'[BD definitiva VIERNES 23 octubre 2020 Evaluación del primer mes del proceso de docencia virtual, semeste 2020-20 (respuestas).xlsx]TODAS FREC SIMPLES SPSS'!$B$2400:$B$2405</c:f>
              <c:strCache>
                <c:ptCount val="6"/>
                <c:pt idx="0">
                  <c:v>Buena</c:v>
                </c:pt>
                <c:pt idx="1">
                  <c:v>Excelente</c:v>
                </c:pt>
                <c:pt idx="2">
                  <c:v>Mala</c:v>
                </c:pt>
                <c:pt idx="3">
                  <c:v>Muy buena</c:v>
                </c:pt>
                <c:pt idx="4">
                  <c:v>Muy mala</c:v>
                </c:pt>
                <c:pt idx="5">
                  <c:v>Regular</c:v>
                </c:pt>
              </c:strCache>
            </c:strRef>
          </c:cat>
          <c:val>
            <c:numRef>
              <c:f>'[BD definitiva VIERNES 23 octubre 2020 Evaluación del primer mes del proceso de docencia virtual, semeste 2020-20 (respuestas).xlsx]TODAS FREC SIMPLES SPSS'!$D$2400:$D$2405</c:f>
              <c:numCache>
                <c:formatCode>0.0</c:formatCode>
                <c:ptCount val="6"/>
                <c:pt idx="0">
                  <c:v>31.793960923623445</c:v>
                </c:pt>
                <c:pt idx="1">
                  <c:v>11.012433392539965</c:v>
                </c:pt>
                <c:pt idx="2">
                  <c:v>3.374777975133215</c:v>
                </c:pt>
                <c:pt idx="3">
                  <c:v>25.577264653641208</c:v>
                </c:pt>
                <c:pt idx="4">
                  <c:v>3.9076376554174073</c:v>
                </c:pt>
                <c:pt idx="5">
                  <c:v>24.333925399644759</c:v>
                </c:pt>
              </c:numCache>
            </c:numRef>
          </c:val>
          <c:extLst>
            <c:ext xmlns:c16="http://schemas.microsoft.com/office/drawing/2014/chart" uri="{C3380CC4-5D6E-409C-BE32-E72D297353CC}">
              <c16:uniqueId val="{00000000-50FF-E149-90BA-CE077E773052}"/>
            </c:ext>
          </c:extLst>
        </c:ser>
        <c:dLbls>
          <c:dLblPos val="inEnd"/>
          <c:showLegendKey val="0"/>
          <c:showVal val="1"/>
          <c:showCatName val="0"/>
          <c:showSerName val="0"/>
          <c:showPercent val="0"/>
          <c:showBubbleSize val="0"/>
        </c:dLbls>
        <c:gapWidth val="41"/>
        <c:axId val="802226176"/>
        <c:axId val="380115008"/>
      </c:barChart>
      <c:catAx>
        <c:axId val="80222617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s-DO"/>
          </a:p>
        </c:txPr>
        <c:crossAx val="380115008"/>
        <c:crosses val="autoZero"/>
        <c:auto val="1"/>
        <c:lblAlgn val="ctr"/>
        <c:lblOffset val="100"/>
        <c:noMultiLvlLbl val="0"/>
      </c:catAx>
      <c:valAx>
        <c:axId val="380115008"/>
        <c:scaling>
          <c:orientation val="minMax"/>
        </c:scaling>
        <c:delete val="1"/>
        <c:axPos val="l"/>
        <c:numFmt formatCode="0.0" sourceLinked="1"/>
        <c:majorTickMark val="none"/>
        <c:minorTickMark val="none"/>
        <c:tickLblPos val="nextTo"/>
        <c:crossAx val="8022261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DO"/>
    </a:p>
  </c:txPr>
  <c:externalData r:id="rId4">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%de encuestados según si en su labor docente en la modalidad de virtual ha tenido más, menos o igual estrés que en la docencia preencial </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DO"/>
        </a:p>
      </c:txPr>
    </c:title>
    <c:autoTitleDeleted val="0"/>
    <c:plotArea>
      <c:layout/>
      <c:pieChart>
        <c:varyColors val="1"/>
        <c:ser>
          <c:idx val="0"/>
          <c:order val="0"/>
          <c:tx>
            <c:strRef>
              <c:f>'[BD definitiva VIERNES 23 octubre 2020 Evaluación del primer mes del proceso de docencia virtual, semeste 2020-20 (respuestas).xlsx]TODAS FREC SIMPLES SPSS'!$D$2412</c:f>
              <c:strCache>
                <c:ptCount val="1"/>
                <c:pt idx="0">
                  <c:v>%</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38BE-D245-8978-7EF035BDB971}"/>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38BE-D245-8978-7EF035BDB971}"/>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38BE-D245-8978-7EF035BDB971}"/>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'[BD definitiva VIERNES 23 octubre 2020 Evaluación del primer mes del proceso de docencia virtual, semeste 2020-20 (respuestas).xlsx]TODAS FREC SIMPLES SPSS'!$B$2413:$B$2415</c:f>
              <c:strCache>
                <c:ptCount val="3"/>
                <c:pt idx="0">
                  <c:v>Ha tenido igual estrés que en la modalidad presencial</c:v>
                </c:pt>
                <c:pt idx="1">
                  <c:v>Ha tenido más estrés que en la modalidad presencial</c:v>
                </c:pt>
                <c:pt idx="2">
                  <c:v>Ha tenido menos estrés que en la modalidad presencial</c:v>
                </c:pt>
              </c:strCache>
            </c:strRef>
          </c:cat>
          <c:val>
            <c:numRef>
              <c:f>'[BD definitiva VIERNES 23 octubre 2020 Evaluación del primer mes del proceso de docencia virtual, semeste 2020-20 (respuestas).xlsx]TODAS FREC SIMPLES SPSS'!$D$2413:$D$2415</c:f>
              <c:numCache>
                <c:formatCode>0.0</c:formatCode>
                <c:ptCount val="3"/>
                <c:pt idx="0">
                  <c:v>11.900532859680284</c:v>
                </c:pt>
                <c:pt idx="1">
                  <c:v>75.13321492007104</c:v>
                </c:pt>
                <c:pt idx="2">
                  <c:v>12.966252220248666</c:v>
                </c:pt>
              </c:numCache>
            </c:numRef>
          </c:val>
          <c:extLst>
            <c:ext xmlns:c16="http://schemas.microsoft.com/office/drawing/2014/chart" uri="{C3380CC4-5D6E-409C-BE32-E72D297353CC}">
              <c16:uniqueId val="{00000006-38BE-D245-8978-7EF035BDB97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D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DO"/>
    </a:p>
  </c:txPr>
  <c:externalData r:id="rId4">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r>
              <a:rPr lang="en-US" b="1" dirty="0"/>
              <a:t>% de </a:t>
            </a:r>
            <a:r>
              <a:rPr lang="en-US" b="1" dirty="0" err="1"/>
              <a:t>Necesidades</a:t>
            </a:r>
            <a:r>
              <a:rPr lang="en-US" b="1" dirty="0"/>
              <a:t> para </a:t>
            </a:r>
            <a:r>
              <a:rPr lang="en-US" b="1" dirty="0" err="1"/>
              <a:t>terminar</a:t>
            </a:r>
            <a:r>
              <a:rPr lang="en-US" b="1" dirty="0"/>
              <a:t> el </a:t>
            </a:r>
            <a:r>
              <a:rPr lang="en-US" b="1" dirty="0" err="1"/>
              <a:t>semestre</a:t>
            </a:r>
            <a:endParaRPr lang="en-US" b="1" dirty="0"/>
          </a:p>
        </c:rich>
      </c:tx>
      <c:overlay val="0"/>
      <c:spPr>
        <a:noFill/>
        <a:ln>
          <a:noFill/>
        </a:ln>
        <a:effectLst/>
      </c:spPr>
      <c:txPr>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endParaRPr lang="es-DO"/>
        </a:p>
      </c:txPr>
    </c:title>
    <c:autoTitleDeleted val="0"/>
    <c:plotArea>
      <c:layout/>
      <c:barChart>
        <c:barDir val="col"/>
        <c:grouping val="clustered"/>
        <c:varyColors val="0"/>
        <c:ser>
          <c:idx val="0"/>
          <c:order val="0"/>
          <c:tx>
            <c:strRef>
              <c:f>'[BD definitiva VIERNES 23 octubre 2020 Evaluación del primer mes del proceso de docencia virtual, semeste 2020-20 (respuestas).xlsx]Hoja5'!$C$5</c:f>
              <c:strCache>
                <c:ptCount val="1"/>
                <c:pt idx="0">
                  <c:v>%</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'[BD definitiva VIERNES 23 octubre 2020 Evaluación del primer mes del proceso de docencia virtual, semeste 2020-20 (respuestas).xlsx]Hoja5'!$A$6:$A$21</c:f>
              <c:strCache>
                <c:ptCount val="16"/>
                <c:pt idx="0">
                  <c:v>El tiempo de trabajo aumento</c:v>
                </c:pt>
                <c:pt idx="1">
                  <c:v>Demasiada atención a los estudiantes</c:v>
                </c:pt>
                <c:pt idx="2">
                  <c:v>Adaptarse al cambio de modalidad</c:v>
                </c:pt>
                <c:pt idx="3">
                  <c:v>Porque tengo poco dominio de la plataforma</c:v>
                </c:pt>
                <c:pt idx="4">
                  <c:v>Por la falta de conocimiento de los alumnos sobre la plataforma</c:v>
                </c:pt>
                <c:pt idx="5">
                  <c:v>Por la incertidumbre en el funcionamiento de la plataforma</c:v>
                </c:pt>
                <c:pt idx="6">
                  <c:v>Por la mala conectividad de los estudiantes</c:v>
                </c:pt>
                <c:pt idx="7">
                  <c:v>El estrés propio de la docencia</c:v>
                </c:pt>
                <c:pt idx="8">
                  <c:v>El trabajo en cas no permite concentrarse</c:v>
                </c:pt>
                <c:pt idx="9">
                  <c:v>Por lo difícil de adaptar los contenidos</c:v>
                </c:pt>
                <c:pt idx="10">
                  <c:v>Por la difícil de las asignatura practica en la docencia virtual</c:v>
                </c:pt>
                <c:pt idx="11">
                  <c:v>Mal funcionamiento de energía y equipo</c:v>
                </c:pt>
                <c:pt idx="12">
                  <c:v>Falta de disciplina para el autoaprendizaje</c:v>
                </c:pt>
                <c:pt idx="13">
                  <c:v>La mucha utilización de diferentes plataforma</c:v>
                </c:pt>
                <c:pt idx="14">
                  <c:v>Mal funcionamiento de la plataforma</c:v>
                </c:pt>
                <c:pt idx="15">
                  <c:v>Otras</c:v>
                </c:pt>
              </c:strCache>
            </c:strRef>
          </c:cat>
          <c:val>
            <c:numRef>
              <c:f>'[BD definitiva VIERNES 23 octubre 2020 Evaluación del primer mes del proceso de docencia virtual, semeste 2020-20 (respuestas).xlsx]Hoja5'!$C$6:$C$21</c:f>
              <c:numCache>
                <c:formatCode>0.0</c:formatCode>
                <c:ptCount val="16"/>
                <c:pt idx="0">
                  <c:v>32.470588235294116</c:v>
                </c:pt>
                <c:pt idx="1">
                  <c:v>11.294117647058824</c:v>
                </c:pt>
                <c:pt idx="2">
                  <c:v>10.117647058823529</c:v>
                </c:pt>
                <c:pt idx="3">
                  <c:v>8</c:v>
                </c:pt>
                <c:pt idx="4">
                  <c:v>5.6470588235294121</c:v>
                </c:pt>
                <c:pt idx="5">
                  <c:v>5.4117647058823524</c:v>
                </c:pt>
                <c:pt idx="6">
                  <c:v>5.1764705882352944</c:v>
                </c:pt>
                <c:pt idx="7">
                  <c:v>3.7647058823529407</c:v>
                </c:pt>
                <c:pt idx="8">
                  <c:v>3.2941176470588238</c:v>
                </c:pt>
                <c:pt idx="9">
                  <c:v>3.0588235294117649</c:v>
                </c:pt>
                <c:pt idx="10">
                  <c:v>2.1176470588235294</c:v>
                </c:pt>
                <c:pt idx="11">
                  <c:v>1.411764705882353</c:v>
                </c:pt>
                <c:pt idx="12">
                  <c:v>1.1764705882352942</c:v>
                </c:pt>
                <c:pt idx="13">
                  <c:v>1.1764705882352942</c:v>
                </c:pt>
                <c:pt idx="14">
                  <c:v>0.94117647058823517</c:v>
                </c:pt>
                <c:pt idx="15">
                  <c:v>4.9411764705882346</c:v>
                </c:pt>
              </c:numCache>
            </c:numRef>
          </c:val>
          <c:extLst>
            <c:ext xmlns:c16="http://schemas.microsoft.com/office/drawing/2014/chart" uri="{C3380CC4-5D6E-409C-BE32-E72D297353CC}">
              <c16:uniqueId val="{00000000-15EE-3843-91A2-EB87E3CEB2DD}"/>
            </c:ext>
          </c:extLst>
        </c:ser>
        <c:dLbls>
          <c:dLblPos val="inEnd"/>
          <c:showLegendKey val="0"/>
          <c:showVal val="1"/>
          <c:showCatName val="0"/>
          <c:showSerName val="0"/>
          <c:showPercent val="0"/>
          <c:showBubbleSize val="0"/>
        </c:dLbls>
        <c:gapWidth val="41"/>
        <c:axId val="697014528"/>
        <c:axId val="697070528"/>
      </c:barChart>
      <c:catAx>
        <c:axId val="69701452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s-DO"/>
          </a:p>
        </c:txPr>
        <c:crossAx val="697070528"/>
        <c:crosses val="autoZero"/>
        <c:auto val="1"/>
        <c:lblAlgn val="ctr"/>
        <c:lblOffset val="100"/>
        <c:noMultiLvlLbl val="0"/>
      </c:catAx>
      <c:valAx>
        <c:axId val="697070528"/>
        <c:scaling>
          <c:orientation val="minMax"/>
        </c:scaling>
        <c:delete val="1"/>
        <c:axPos val="l"/>
        <c:numFmt formatCode="0.0" sourceLinked="1"/>
        <c:majorTickMark val="none"/>
        <c:minorTickMark val="none"/>
        <c:tickLblPos val="nextTo"/>
        <c:crossAx val="6970145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DO"/>
    </a:p>
  </c:txPr>
  <c:externalData r:id="rId4">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r>
              <a:rPr lang="en-US" b="1"/>
              <a:t>% de Dificultades Principales</a:t>
            </a:r>
          </a:p>
        </c:rich>
      </c:tx>
      <c:overlay val="0"/>
      <c:spPr>
        <a:noFill/>
        <a:ln>
          <a:noFill/>
        </a:ln>
        <a:effectLst/>
      </c:spPr>
      <c:txPr>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endParaRPr lang="es-DO"/>
        </a:p>
      </c:txPr>
    </c:title>
    <c:autoTitleDeleted val="0"/>
    <c:plotArea>
      <c:layout/>
      <c:barChart>
        <c:barDir val="col"/>
        <c:grouping val="clustered"/>
        <c:varyColors val="0"/>
        <c:ser>
          <c:idx val="0"/>
          <c:order val="0"/>
          <c:tx>
            <c:strRef>
              <c:f>'[BD definitiva VIERNES 23 octubre 2020 Evaluación del primer mes del proceso de docencia virtual, semeste 2020-20 (respuestas).xlsx]Hoja6'!$C$5</c:f>
              <c:strCache>
                <c:ptCount val="1"/>
                <c:pt idx="0">
                  <c:v>%</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'[BD definitiva VIERNES 23 octubre 2020 Evaluación del primer mes del proceso de docencia virtual, semeste 2020-20 (respuestas).xlsx]Hoja6'!$A$6:$A$19</c:f>
              <c:strCache>
                <c:ptCount val="14"/>
                <c:pt idx="0">
                  <c:v>1.Los estudiantes no manejan la plataforma</c:v>
                </c:pt>
                <c:pt idx="1">
                  <c:v> 3.Aun estoy aprendiendo a m anejar la plataforma</c:v>
                </c:pt>
                <c:pt idx="2">
                  <c:v>4.Las actualizaciones borraron los contenidos</c:v>
                </c:pt>
                <c:pt idx="3">
                  <c:v>5.Conectividad y equipos de los estudiantes deficientes</c:v>
                </c:pt>
                <c:pt idx="4">
                  <c:v>6.Aprender las técnicas de hacer y subir los examenes</c:v>
                </c:pt>
                <c:pt idx="5">
                  <c:v>7.Las videoconferencias en Jetsi con un problema</c:v>
                </c:pt>
                <c:pt idx="6">
                  <c:v>8.La plataforma sa y entra a los estudiantes</c:v>
                </c:pt>
                <c:pt idx="7">
                  <c:v>9.Dificultad con los foros, tareas y tiempos</c:v>
                </c:pt>
                <c:pt idx="8">
                  <c:v>10.La inestabilidad de la plataforma</c:v>
                </c:pt>
                <c:pt idx="9">
                  <c:v>11.Corregir las tareas son agobiantes</c:v>
                </c:pt>
                <c:pt idx="10">
                  <c:v>12.Problemas para hacer correciones en las evaluaciones</c:v>
                </c:pt>
                <c:pt idx="11">
                  <c:v>13.Los problemas con Jetsi obligan a usar otras</c:v>
                </c:pt>
                <c:pt idx="12">
                  <c:v>14.Problemas con la visualización de los estudiantes</c:v>
                </c:pt>
                <c:pt idx="13">
                  <c:v>15.Otras</c:v>
                </c:pt>
              </c:strCache>
            </c:strRef>
          </c:cat>
          <c:val>
            <c:numRef>
              <c:f>'[BD definitiva VIERNES 23 octubre 2020 Evaluación del primer mes del proceso de docencia virtual, semeste 2020-20 (respuestas).xlsx]Hoja6'!$C$6:$C$19</c:f>
              <c:numCache>
                <c:formatCode>0.0</c:formatCode>
                <c:ptCount val="14"/>
                <c:pt idx="0">
                  <c:v>6.7415730337078648</c:v>
                </c:pt>
                <c:pt idx="1">
                  <c:v>5.6179775280898872</c:v>
                </c:pt>
                <c:pt idx="2">
                  <c:v>11.610486891385769</c:v>
                </c:pt>
                <c:pt idx="3">
                  <c:v>17.228464419475657</c:v>
                </c:pt>
                <c:pt idx="4">
                  <c:v>5.6179775280898872</c:v>
                </c:pt>
                <c:pt idx="5">
                  <c:v>1.8726591760299627</c:v>
                </c:pt>
                <c:pt idx="6">
                  <c:v>4.4943820224719104</c:v>
                </c:pt>
                <c:pt idx="7">
                  <c:v>7.1161048689138573</c:v>
                </c:pt>
                <c:pt idx="8">
                  <c:v>5.2434456928838955</c:v>
                </c:pt>
                <c:pt idx="9">
                  <c:v>3.3707865168539324</c:v>
                </c:pt>
                <c:pt idx="10">
                  <c:v>4.4943820224719104</c:v>
                </c:pt>
                <c:pt idx="11">
                  <c:v>14.232209737827715</c:v>
                </c:pt>
                <c:pt idx="12">
                  <c:v>1.4981273408239701</c:v>
                </c:pt>
                <c:pt idx="13">
                  <c:v>10.861423220973784</c:v>
                </c:pt>
              </c:numCache>
            </c:numRef>
          </c:val>
          <c:extLst>
            <c:ext xmlns:c16="http://schemas.microsoft.com/office/drawing/2014/chart" uri="{C3380CC4-5D6E-409C-BE32-E72D297353CC}">
              <c16:uniqueId val="{00000000-F365-0F48-BBF8-8DC79600217B}"/>
            </c:ext>
          </c:extLst>
        </c:ser>
        <c:dLbls>
          <c:dLblPos val="inEnd"/>
          <c:showLegendKey val="0"/>
          <c:showVal val="1"/>
          <c:showCatName val="0"/>
          <c:showSerName val="0"/>
          <c:showPercent val="0"/>
          <c:showBubbleSize val="0"/>
        </c:dLbls>
        <c:gapWidth val="41"/>
        <c:axId val="654826304"/>
        <c:axId val="733671056"/>
      </c:barChart>
      <c:catAx>
        <c:axId val="65482630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s-DO"/>
          </a:p>
        </c:txPr>
        <c:crossAx val="733671056"/>
        <c:crosses val="autoZero"/>
        <c:auto val="1"/>
        <c:lblAlgn val="ctr"/>
        <c:lblOffset val="100"/>
        <c:noMultiLvlLbl val="0"/>
      </c:catAx>
      <c:valAx>
        <c:axId val="733671056"/>
        <c:scaling>
          <c:orientation val="minMax"/>
        </c:scaling>
        <c:delete val="1"/>
        <c:axPos val="l"/>
        <c:numFmt formatCode="0.0" sourceLinked="1"/>
        <c:majorTickMark val="none"/>
        <c:minorTickMark val="none"/>
        <c:tickLblPos val="nextTo"/>
        <c:crossAx val="6548263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DO"/>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r>
              <a:rPr lang="en-US" b="1"/>
              <a:t>% de encuestados según Cantidad de Asignaturas en su contrato</a:t>
            </a:r>
          </a:p>
        </c:rich>
      </c:tx>
      <c:overlay val="0"/>
      <c:spPr>
        <a:noFill/>
        <a:ln>
          <a:noFill/>
        </a:ln>
        <a:effectLst/>
      </c:spPr>
      <c:txPr>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endParaRPr lang="es-DO"/>
        </a:p>
      </c:txPr>
    </c:title>
    <c:autoTitleDeleted val="0"/>
    <c:plotArea>
      <c:layout/>
      <c:barChart>
        <c:barDir val="col"/>
        <c:grouping val="clustered"/>
        <c:varyColors val="0"/>
        <c:ser>
          <c:idx val="0"/>
          <c:order val="0"/>
          <c:tx>
            <c:strRef>
              <c:f>'[BD definitiva VIERNES 23 octubre 2020 Evaluación del primer mes del proceso de docencia virtual, semeste 2020-20 (respuestas).xlsx]Hoja19'!$I$3</c:f>
              <c:strCache>
                <c:ptCount val="1"/>
                <c:pt idx="0">
                  <c:v>%</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s-D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'[BD definitiva VIERNES 23 octubre 2020 Evaluación del primer mes del proceso de docencia virtual, semeste 2020-20 (respuestas).xlsx]Hoja19'!$G$4:$G$8</c:f>
              <c:strCache>
                <c:ptCount val="5"/>
                <c:pt idx="0">
                  <c:v>1-3</c:v>
                </c:pt>
                <c:pt idx="1">
                  <c:v>4-6</c:v>
                </c:pt>
                <c:pt idx="2">
                  <c:v>7-9</c:v>
                </c:pt>
                <c:pt idx="3">
                  <c:v>10-12</c:v>
                </c:pt>
                <c:pt idx="4">
                  <c:v>Más de3 12</c:v>
                </c:pt>
              </c:strCache>
            </c:strRef>
          </c:cat>
          <c:val>
            <c:numRef>
              <c:f>'[BD definitiva VIERNES 23 octubre 2020 Evaluación del primer mes del proceso de docencia virtual, semeste 2020-20 (respuestas).xlsx]Hoja19'!$I$4:$I$8</c:f>
              <c:numCache>
                <c:formatCode>0.0</c:formatCode>
                <c:ptCount val="5"/>
                <c:pt idx="0">
                  <c:v>45.648312611012429</c:v>
                </c:pt>
                <c:pt idx="1">
                  <c:v>38.010657193605688</c:v>
                </c:pt>
                <c:pt idx="2">
                  <c:v>11.72291296625222</c:v>
                </c:pt>
                <c:pt idx="3">
                  <c:v>4.0852575488454708</c:v>
                </c:pt>
                <c:pt idx="4">
                  <c:v>0.53285968028419184</c:v>
                </c:pt>
              </c:numCache>
            </c:numRef>
          </c:val>
          <c:extLst>
            <c:ext xmlns:c16="http://schemas.microsoft.com/office/drawing/2014/chart" uri="{C3380CC4-5D6E-409C-BE32-E72D297353CC}">
              <c16:uniqueId val="{00000000-1542-0C4E-9860-B1E15B0AABB3}"/>
            </c:ext>
          </c:extLst>
        </c:ser>
        <c:dLbls>
          <c:dLblPos val="inEnd"/>
          <c:showLegendKey val="0"/>
          <c:showVal val="1"/>
          <c:showCatName val="0"/>
          <c:showSerName val="0"/>
          <c:showPercent val="0"/>
          <c:showBubbleSize val="0"/>
        </c:dLbls>
        <c:gapWidth val="41"/>
        <c:axId val="491186880"/>
        <c:axId val="491188512"/>
      </c:barChart>
      <c:catAx>
        <c:axId val="49118688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s-DO"/>
          </a:p>
        </c:txPr>
        <c:crossAx val="491188512"/>
        <c:crosses val="autoZero"/>
        <c:auto val="1"/>
        <c:lblAlgn val="ctr"/>
        <c:lblOffset val="100"/>
        <c:noMultiLvlLbl val="0"/>
      </c:catAx>
      <c:valAx>
        <c:axId val="491188512"/>
        <c:scaling>
          <c:orientation val="minMax"/>
        </c:scaling>
        <c:delete val="1"/>
        <c:axPos val="l"/>
        <c:numFmt formatCode="0.0" sourceLinked="1"/>
        <c:majorTickMark val="none"/>
        <c:minorTickMark val="none"/>
        <c:tickLblPos val="nextTo"/>
        <c:crossAx val="4911868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DO"/>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r>
              <a:rPr lang="en-US" b="1"/>
              <a:t>% de encuestados según Cantidad de Secciones en su contrato</a:t>
            </a:r>
          </a:p>
        </c:rich>
      </c:tx>
      <c:overlay val="0"/>
      <c:spPr>
        <a:noFill/>
        <a:ln>
          <a:noFill/>
        </a:ln>
        <a:effectLst/>
      </c:spPr>
      <c:txPr>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endParaRPr lang="es-DO"/>
        </a:p>
      </c:txPr>
    </c:title>
    <c:autoTitleDeleted val="0"/>
    <c:plotArea>
      <c:layout/>
      <c:barChart>
        <c:barDir val="col"/>
        <c:grouping val="clustered"/>
        <c:varyColors val="0"/>
        <c:ser>
          <c:idx val="0"/>
          <c:order val="0"/>
          <c:tx>
            <c:strRef>
              <c:f>'[BD definitiva VIERNES 23 octubre 2020 Evaluación del primer mes del proceso de docencia virtual, semeste 2020-20 (respuestas).xlsx]SECCIONES'!$I$3</c:f>
              <c:strCache>
                <c:ptCount val="1"/>
                <c:pt idx="0">
                  <c:v>%</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D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'[BD definitiva VIERNES 23 octubre 2020 Evaluación del primer mes del proceso de docencia virtual, semeste 2020-20 (respuestas).xlsx]SECCIONES'!$G$4:$G$9</c:f>
              <c:strCache>
                <c:ptCount val="6"/>
                <c:pt idx="0">
                  <c:v>1-5</c:v>
                </c:pt>
                <c:pt idx="1">
                  <c:v>5-10</c:v>
                </c:pt>
                <c:pt idx="2">
                  <c:v>10-15</c:v>
                </c:pt>
                <c:pt idx="3">
                  <c:v>15-20</c:v>
                </c:pt>
                <c:pt idx="4">
                  <c:v>20-25</c:v>
                </c:pt>
                <c:pt idx="5">
                  <c:v>25 y más</c:v>
                </c:pt>
              </c:strCache>
            </c:strRef>
          </c:cat>
          <c:val>
            <c:numRef>
              <c:f>'[BD definitiva VIERNES 23 octubre 2020 Evaluación del primer mes del proceso de docencia virtual, semeste 2020-20 (respuestas).xlsx]SECCIONES'!$I$4:$I$9</c:f>
              <c:numCache>
                <c:formatCode>0.0</c:formatCode>
                <c:ptCount val="6"/>
                <c:pt idx="0">
                  <c:v>18.14946619217082</c:v>
                </c:pt>
                <c:pt idx="1">
                  <c:v>39.32384341637011</c:v>
                </c:pt>
                <c:pt idx="2">
                  <c:v>30.960854092526692</c:v>
                </c:pt>
                <c:pt idx="3">
                  <c:v>6.0498220640569391</c:v>
                </c:pt>
                <c:pt idx="4">
                  <c:v>4.2704626334519578</c:v>
                </c:pt>
                <c:pt idx="5">
                  <c:v>1.2455516014234875</c:v>
                </c:pt>
              </c:numCache>
            </c:numRef>
          </c:val>
          <c:extLst>
            <c:ext xmlns:c16="http://schemas.microsoft.com/office/drawing/2014/chart" uri="{C3380CC4-5D6E-409C-BE32-E72D297353CC}">
              <c16:uniqueId val="{00000000-5669-FF4C-AAF9-0481782FC0BB}"/>
            </c:ext>
          </c:extLst>
        </c:ser>
        <c:dLbls>
          <c:dLblPos val="inEnd"/>
          <c:showLegendKey val="0"/>
          <c:showVal val="1"/>
          <c:showCatName val="0"/>
          <c:showSerName val="0"/>
          <c:showPercent val="0"/>
          <c:showBubbleSize val="0"/>
        </c:dLbls>
        <c:gapWidth val="41"/>
        <c:axId val="482139408"/>
        <c:axId val="491697552"/>
      </c:barChart>
      <c:catAx>
        <c:axId val="48213940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s-DO"/>
          </a:p>
        </c:txPr>
        <c:crossAx val="491697552"/>
        <c:crosses val="autoZero"/>
        <c:auto val="1"/>
        <c:lblAlgn val="ctr"/>
        <c:lblOffset val="100"/>
        <c:noMultiLvlLbl val="0"/>
      </c:catAx>
      <c:valAx>
        <c:axId val="491697552"/>
        <c:scaling>
          <c:orientation val="minMax"/>
        </c:scaling>
        <c:delete val="1"/>
        <c:axPos val="l"/>
        <c:numFmt formatCode="0.0" sourceLinked="1"/>
        <c:majorTickMark val="none"/>
        <c:minorTickMark val="none"/>
        <c:tickLblPos val="nextTo"/>
        <c:crossAx val="4821394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DO"/>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0.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0.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33.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34.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3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6.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37.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38.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39.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40.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4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2.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43.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44.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4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6.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47.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8.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49.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5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5.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56.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57.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58.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59.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0.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6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7.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9.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70.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7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7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73.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74.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D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CFDCDE-D83B-DF42-AB6E-3325AEFC741C}" type="datetimeFigureOut">
              <a:rPr lang="es-DO" smtClean="0"/>
              <a:t>27/10/20</a:t>
            </a:fld>
            <a:endParaRPr lang="es-D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D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D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A9C12B-79C4-CA44-958D-E25000998302}" type="slidenum">
              <a:rPr lang="es-DO" smtClean="0"/>
              <a:t>‹Nº›</a:t>
            </a:fld>
            <a:endParaRPr lang="es-DO"/>
          </a:p>
        </p:txBody>
      </p:sp>
    </p:spTree>
    <p:extLst>
      <p:ext uri="{BB962C8B-B14F-4D97-AF65-F5344CB8AC3E}">
        <p14:creationId xmlns:p14="http://schemas.microsoft.com/office/powerpoint/2010/main" val="4067683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DO" dirty="0"/>
          </a:p>
        </p:txBody>
      </p:sp>
      <p:sp>
        <p:nvSpPr>
          <p:cNvPr id="4" name="Marcador de número de diapositiva 3"/>
          <p:cNvSpPr>
            <a:spLocks noGrp="1"/>
          </p:cNvSpPr>
          <p:nvPr>
            <p:ph type="sldNum" sz="quarter" idx="5"/>
          </p:nvPr>
        </p:nvSpPr>
        <p:spPr/>
        <p:txBody>
          <a:bodyPr/>
          <a:lstStyle/>
          <a:p>
            <a:fld id="{BBA9C12B-79C4-CA44-958D-E25000998302}" type="slidenum">
              <a:rPr lang="es-DO" smtClean="0"/>
              <a:t>15</a:t>
            </a:fld>
            <a:endParaRPr lang="es-DO"/>
          </a:p>
        </p:txBody>
      </p:sp>
    </p:spTree>
    <p:extLst>
      <p:ext uri="{BB962C8B-B14F-4D97-AF65-F5344CB8AC3E}">
        <p14:creationId xmlns:p14="http://schemas.microsoft.com/office/powerpoint/2010/main" val="426834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DO" dirty="0"/>
          </a:p>
        </p:txBody>
      </p:sp>
      <p:sp>
        <p:nvSpPr>
          <p:cNvPr id="4" name="Marcador de número de diapositiva 3"/>
          <p:cNvSpPr>
            <a:spLocks noGrp="1"/>
          </p:cNvSpPr>
          <p:nvPr>
            <p:ph type="sldNum" sz="quarter" idx="5"/>
          </p:nvPr>
        </p:nvSpPr>
        <p:spPr/>
        <p:txBody>
          <a:bodyPr/>
          <a:lstStyle/>
          <a:p>
            <a:fld id="{BBA9C12B-79C4-CA44-958D-E25000998302}" type="slidenum">
              <a:rPr lang="es-DO" smtClean="0"/>
              <a:t>16</a:t>
            </a:fld>
            <a:endParaRPr lang="es-DO"/>
          </a:p>
        </p:txBody>
      </p:sp>
    </p:spTree>
    <p:extLst>
      <p:ext uri="{BB962C8B-B14F-4D97-AF65-F5344CB8AC3E}">
        <p14:creationId xmlns:p14="http://schemas.microsoft.com/office/powerpoint/2010/main" val="2440400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DO" dirty="0"/>
          </a:p>
        </p:txBody>
      </p:sp>
      <p:sp>
        <p:nvSpPr>
          <p:cNvPr id="4" name="Marcador de número de diapositiva 3"/>
          <p:cNvSpPr>
            <a:spLocks noGrp="1"/>
          </p:cNvSpPr>
          <p:nvPr>
            <p:ph type="sldNum" sz="quarter" idx="5"/>
          </p:nvPr>
        </p:nvSpPr>
        <p:spPr/>
        <p:txBody>
          <a:bodyPr/>
          <a:lstStyle/>
          <a:p>
            <a:fld id="{BBA9C12B-79C4-CA44-958D-E25000998302}" type="slidenum">
              <a:rPr lang="es-DO" smtClean="0"/>
              <a:t>17</a:t>
            </a:fld>
            <a:endParaRPr lang="es-DO"/>
          </a:p>
        </p:txBody>
      </p:sp>
    </p:spTree>
    <p:extLst>
      <p:ext uri="{BB962C8B-B14F-4D97-AF65-F5344CB8AC3E}">
        <p14:creationId xmlns:p14="http://schemas.microsoft.com/office/powerpoint/2010/main" val="2442753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6A86CD-3BA3-A442-9FCE-E97AF7909D1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DO"/>
          </a:p>
        </p:txBody>
      </p:sp>
      <p:sp>
        <p:nvSpPr>
          <p:cNvPr id="3" name="Subtítulo 2">
            <a:extLst>
              <a:ext uri="{FF2B5EF4-FFF2-40B4-BE49-F238E27FC236}">
                <a16:creationId xmlns:a16="http://schemas.microsoft.com/office/drawing/2014/main" id="{ADCB491F-4044-E24C-9A7D-3E7C3626B4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DO"/>
          </a:p>
        </p:txBody>
      </p:sp>
      <p:sp>
        <p:nvSpPr>
          <p:cNvPr id="4" name="Marcador de fecha 3">
            <a:extLst>
              <a:ext uri="{FF2B5EF4-FFF2-40B4-BE49-F238E27FC236}">
                <a16:creationId xmlns:a16="http://schemas.microsoft.com/office/drawing/2014/main" id="{FA7EBAE7-5FAB-0F4A-B89E-13B9FA8D68EB}"/>
              </a:ext>
            </a:extLst>
          </p:cNvPr>
          <p:cNvSpPr>
            <a:spLocks noGrp="1"/>
          </p:cNvSpPr>
          <p:nvPr>
            <p:ph type="dt" sz="half" idx="10"/>
          </p:nvPr>
        </p:nvSpPr>
        <p:spPr/>
        <p:txBody>
          <a:bodyPr/>
          <a:lstStyle/>
          <a:p>
            <a:fld id="{551F50CF-B206-0741-953E-96F6400BA287}" type="datetime1">
              <a:rPr lang="es-DO" smtClean="0"/>
              <a:t>27/10/20</a:t>
            </a:fld>
            <a:endParaRPr lang="es-DO"/>
          </a:p>
        </p:txBody>
      </p:sp>
      <p:sp>
        <p:nvSpPr>
          <p:cNvPr id="5" name="Marcador de pie de página 4">
            <a:extLst>
              <a:ext uri="{FF2B5EF4-FFF2-40B4-BE49-F238E27FC236}">
                <a16:creationId xmlns:a16="http://schemas.microsoft.com/office/drawing/2014/main" id="{6F3A7B37-56B9-D646-816D-510A8BB0FC45}"/>
              </a:ext>
            </a:extLst>
          </p:cNvPr>
          <p:cNvSpPr>
            <a:spLocks noGrp="1"/>
          </p:cNvSpPr>
          <p:nvPr>
            <p:ph type="ftr" sz="quarter" idx="11"/>
          </p:nvPr>
        </p:nvSpPr>
        <p:spPr/>
        <p:txBody>
          <a:bodyPr/>
          <a:lstStyle/>
          <a:p>
            <a:endParaRPr lang="es-DO"/>
          </a:p>
        </p:txBody>
      </p:sp>
      <p:sp>
        <p:nvSpPr>
          <p:cNvPr id="6" name="Marcador de número de diapositiva 5">
            <a:extLst>
              <a:ext uri="{FF2B5EF4-FFF2-40B4-BE49-F238E27FC236}">
                <a16:creationId xmlns:a16="http://schemas.microsoft.com/office/drawing/2014/main" id="{1432CA84-3DC4-834F-BD8D-61A5F49A58BE}"/>
              </a:ext>
            </a:extLst>
          </p:cNvPr>
          <p:cNvSpPr>
            <a:spLocks noGrp="1"/>
          </p:cNvSpPr>
          <p:nvPr>
            <p:ph type="sldNum" sz="quarter" idx="12"/>
          </p:nvPr>
        </p:nvSpPr>
        <p:spPr/>
        <p:txBody>
          <a:bodyPr/>
          <a:lstStyle/>
          <a:p>
            <a:fld id="{F5D1F510-C917-4B4E-B0A9-1BF7ED89073D}" type="slidenum">
              <a:rPr lang="es-DO" smtClean="0"/>
              <a:t>‹Nº›</a:t>
            </a:fld>
            <a:endParaRPr lang="es-DO"/>
          </a:p>
        </p:txBody>
      </p:sp>
    </p:spTree>
    <p:extLst>
      <p:ext uri="{BB962C8B-B14F-4D97-AF65-F5344CB8AC3E}">
        <p14:creationId xmlns:p14="http://schemas.microsoft.com/office/powerpoint/2010/main" val="2523533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4703E2-88B8-3D45-820A-34BF4B6B8F8E}"/>
              </a:ext>
            </a:extLst>
          </p:cNvPr>
          <p:cNvSpPr>
            <a:spLocks noGrp="1"/>
          </p:cNvSpPr>
          <p:nvPr>
            <p:ph type="title"/>
          </p:nvPr>
        </p:nvSpPr>
        <p:spPr/>
        <p:txBody>
          <a:bodyPr/>
          <a:lstStyle/>
          <a:p>
            <a:r>
              <a:rPr lang="es-ES"/>
              <a:t>Haga clic para modificar el estilo de título del patrón</a:t>
            </a:r>
            <a:endParaRPr lang="es-DO"/>
          </a:p>
        </p:txBody>
      </p:sp>
      <p:sp>
        <p:nvSpPr>
          <p:cNvPr id="3" name="Marcador de texto vertical 2">
            <a:extLst>
              <a:ext uri="{FF2B5EF4-FFF2-40B4-BE49-F238E27FC236}">
                <a16:creationId xmlns:a16="http://schemas.microsoft.com/office/drawing/2014/main" id="{16CED59D-6B30-714B-A3E3-2D75F627935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4" name="Marcador de fecha 3">
            <a:extLst>
              <a:ext uri="{FF2B5EF4-FFF2-40B4-BE49-F238E27FC236}">
                <a16:creationId xmlns:a16="http://schemas.microsoft.com/office/drawing/2014/main" id="{CC6ABE63-BA68-BE44-BC32-811B32D208B5}"/>
              </a:ext>
            </a:extLst>
          </p:cNvPr>
          <p:cNvSpPr>
            <a:spLocks noGrp="1"/>
          </p:cNvSpPr>
          <p:nvPr>
            <p:ph type="dt" sz="half" idx="10"/>
          </p:nvPr>
        </p:nvSpPr>
        <p:spPr/>
        <p:txBody>
          <a:bodyPr/>
          <a:lstStyle/>
          <a:p>
            <a:fld id="{524D9898-E0FD-9940-AB54-D2A2B830C839}" type="datetime1">
              <a:rPr lang="es-DO" smtClean="0"/>
              <a:t>27/10/20</a:t>
            </a:fld>
            <a:endParaRPr lang="es-DO"/>
          </a:p>
        </p:txBody>
      </p:sp>
      <p:sp>
        <p:nvSpPr>
          <p:cNvPr id="5" name="Marcador de pie de página 4">
            <a:extLst>
              <a:ext uri="{FF2B5EF4-FFF2-40B4-BE49-F238E27FC236}">
                <a16:creationId xmlns:a16="http://schemas.microsoft.com/office/drawing/2014/main" id="{359E6A2E-FBE2-0645-AB9B-ADEFD26A482B}"/>
              </a:ext>
            </a:extLst>
          </p:cNvPr>
          <p:cNvSpPr>
            <a:spLocks noGrp="1"/>
          </p:cNvSpPr>
          <p:nvPr>
            <p:ph type="ftr" sz="quarter" idx="11"/>
          </p:nvPr>
        </p:nvSpPr>
        <p:spPr/>
        <p:txBody>
          <a:bodyPr/>
          <a:lstStyle/>
          <a:p>
            <a:endParaRPr lang="es-DO"/>
          </a:p>
        </p:txBody>
      </p:sp>
      <p:sp>
        <p:nvSpPr>
          <p:cNvPr id="6" name="Marcador de número de diapositiva 5">
            <a:extLst>
              <a:ext uri="{FF2B5EF4-FFF2-40B4-BE49-F238E27FC236}">
                <a16:creationId xmlns:a16="http://schemas.microsoft.com/office/drawing/2014/main" id="{CAB3C6D3-E4E7-3B4B-AE37-41D734BA5605}"/>
              </a:ext>
            </a:extLst>
          </p:cNvPr>
          <p:cNvSpPr>
            <a:spLocks noGrp="1"/>
          </p:cNvSpPr>
          <p:nvPr>
            <p:ph type="sldNum" sz="quarter" idx="12"/>
          </p:nvPr>
        </p:nvSpPr>
        <p:spPr/>
        <p:txBody>
          <a:bodyPr/>
          <a:lstStyle/>
          <a:p>
            <a:fld id="{F5D1F510-C917-4B4E-B0A9-1BF7ED89073D}" type="slidenum">
              <a:rPr lang="es-DO" smtClean="0"/>
              <a:t>‹Nº›</a:t>
            </a:fld>
            <a:endParaRPr lang="es-DO"/>
          </a:p>
        </p:txBody>
      </p:sp>
    </p:spTree>
    <p:extLst>
      <p:ext uri="{BB962C8B-B14F-4D97-AF65-F5344CB8AC3E}">
        <p14:creationId xmlns:p14="http://schemas.microsoft.com/office/powerpoint/2010/main" val="3549273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826E1BF-F16D-124A-A46C-2631DF15F8F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DO"/>
          </a:p>
        </p:txBody>
      </p:sp>
      <p:sp>
        <p:nvSpPr>
          <p:cNvPr id="3" name="Marcador de texto vertical 2">
            <a:extLst>
              <a:ext uri="{FF2B5EF4-FFF2-40B4-BE49-F238E27FC236}">
                <a16:creationId xmlns:a16="http://schemas.microsoft.com/office/drawing/2014/main" id="{926CA973-006E-FC42-9C30-4C1003BD6AD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4" name="Marcador de fecha 3">
            <a:extLst>
              <a:ext uri="{FF2B5EF4-FFF2-40B4-BE49-F238E27FC236}">
                <a16:creationId xmlns:a16="http://schemas.microsoft.com/office/drawing/2014/main" id="{2FE880DC-2DFD-7D44-97C2-F76175725EBA}"/>
              </a:ext>
            </a:extLst>
          </p:cNvPr>
          <p:cNvSpPr>
            <a:spLocks noGrp="1"/>
          </p:cNvSpPr>
          <p:nvPr>
            <p:ph type="dt" sz="half" idx="10"/>
          </p:nvPr>
        </p:nvSpPr>
        <p:spPr/>
        <p:txBody>
          <a:bodyPr/>
          <a:lstStyle/>
          <a:p>
            <a:fld id="{10C63E4D-A425-614F-AC08-DB5959C9D1F8}" type="datetime1">
              <a:rPr lang="es-DO" smtClean="0"/>
              <a:t>27/10/20</a:t>
            </a:fld>
            <a:endParaRPr lang="es-DO"/>
          </a:p>
        </p:txBody>
      </p:sp>
      <p:sp>
        <p:nvSpPr>
          <p:cNvPr id="5" name="Marcador de pie de página 4">
            <a:extLst>
              <a:ext uri="{FF2B5EF4-FFF2-40B4-BE49-F238E27FC236}">
                <a16:creationId xmlns:a16="http://schemas.microsoft.com/office/drawing/2014/main" id="{04A2E7EB-0A69-294B-B3AB-43730413E9EB}"/>
              </a:ext>
            </a:extLst>
          </p:cNvPr>
          <p:cNvSpPr>
            <a:spLocks noGrp="1"/>
          </p:cNvSpPr>
          <p:nvPr>
            <p:ph type="ftr" sz="quarter" idx="11"/>
          </p:nvPr>
        </p:nvSpPr>
        <p:spPr/>
        <p:txBody>
          <a:bodyPr/>
          <a:lstStyle/>
          <a:p>
            <a:endParaRPr lang="es-DO"/>
          </a:p>
        </p:txBody>
      </p:sp>
      <p:sp>
        <p:nvSpPr>
          <p:cNvPr id="6" name="Marcador de número de diapositiva 5">
            <a:extLst>
              <a:ext uri="{FF2B5EF4-FFF2-40B4-BE49-F238E27FC236}">
                <a16:creationId xmlns:a16="http://schemas.microsoft.com/office/drawing/2014/main" id="{21A74F2A-3891-7D42-A999-560172CBB1B7}"/>
              </a:ext>
            </a:extLst>
          </p:cNvPr>
          <p:cNvSpPr>
            <a:spLocks noGrp="1"/>
          </p:cNvSpPr>
          <p:nvPr>
            <p:ph type="sldNum" sz="quarter" idx="12"/>
          </p:nvPr>
        </p:nvSpPr>
        <p:spPr/>
        <p:txBody>
          <a:bodyPr/>
          <a:lstStyle/>
          <a:p>
            <a:fld id="{F5D1F510-C917-4B4E-B0A9-1BF7ED89073D}" type="slidenum">
              <a:rPr lang="es-DO" smtClean="0"/>
              <a:t>‹Nº›</a:t>
            </a:fld>
            <a:endParaRPr lang="es-DO"/>
          </a:p>
        </p:txBody>
      </p:sp>
    </p:spTree>
    <p:extLst>
      <p:ext uri="{BB962C8B-B14F-4D97-AF65-F5344CB8AC3E}">
        <p14:creationId xmlns:p14="http://schemas.microsoft.com/office/powerpoint/2010/main" val="2066366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553905-F362-134B-8B9C-CFA21EA193D1}"/>
              </a:ext>
            </a:extLst>
          </p:cNvPr>
          <p:cNvSpPr>
            <a:spLocks noGrp="1"/>
          </p:cNvSpPr>
          <p:nvPr>
            <p:ph type="title"/>
          </p:nvPr>
        </p:nvSpPr>
        <p:spPr/>
        <p:txBody>
          <a:bodyPr/>
          <a:lstStyle/>
          <a:p>
            <a:r>
              <a:rPr lang="es-ES"/>
              <a:t>Haga clic para modificar el estilo de título del patrón</a:t>
            </a:r>
            <a:endParaRPr lang="es-DO"/>
          </a:p>
        </p:txBody>
      </p:sp>
      <p:sp>
        <p:nvSpPr>
          <p:cNvPr id="3" name="Marcador de contenido 2">
            <a:extLst>
              <a:ext uri="{FF2B5EF4-FFF2-40B4-BE49-F238E27FC236}">
                <a16:creationId xmlns:a16="http://schemas.microsoft.com/office/drawing/2014/main" id="{36B54219-F6CE-104E-81D5-EB66371AF8D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4" name="Marcador de fecha 3">
            <a:extLst>
              <a:ext uri="{FF2B5EF4-FFF2-40B4-BE49-F238E27FC236}">
                <a16:creationId xmlns:a16="http://schemas.microsoft.com/office/drawing/2014/main" id="{8BDA1028-76FB-7841-B96C-E1F61B4A8117}"/>
              </a:ext>
            </a:extLst>
          </p:cNvPr>
          <p:cNvSpPr>
            <a:spLocks noGrp="1"/>
          </p:cNvSpPr>
          <p:nvPr>
            <p:ph type="dt" sz="half" idx="10"/>
          </p:nvPr>
        </p:nvSpPr>
        <p:spPr/>
        <p:txBody>
          <a:bodyPr/>
          <a:lstStyle/>
          <a:p>
            <a:fld id="{AA3F6E7C-3D4D-AF46-A5B2-12B1790693D8}" type="datetime1">
              <a:rPr lang="es-DO" smtClean="0"/>
              <a:t>27/10/20</a:t>
            </a:fld>
            <a:endParaRPr lang="es-DO"/>
          </a:p>
        </p:txBody>
      </p:sp>
      <p:sp>
        <p:nvSpPr>
          <p:cNvPr id="5" name="Marcador de pie de página 4">
            <a:extLst>
              <a:ext uri="{FF2B5EF4-FFF2-40B4-BE49-F238E27FC236}">
                <a16:creationId xmlns:a16="http://schemas.microsoft.com/office/drawing/2014/main" id="{5B7C3771-58BB-D844-8F88-6F52DE4EE4AD}"/>
              </a:ext>
            </a:extLst>
          </p:cNvPr>
          <p:cNvSpPr>
            <a:spLocks noGrp="1"/>
          </p:cNvSpPr>
          <p:nvPr>
            <p:ph type="ftr" sz="quarter" idx="11"/>
          </p:nvPr>
        </p:nvSpPr>
        <p:spPr/>
        <p:txBody>
          <a:bodyPr/>
          <a:lstStyle/>
          <a:p>
            <a:endParaRPr lang="es-DO"/>
          </a:p>
        </p:txBody>
      </p:sp>
      <p:sp>
        <p:nvSpPr>
          <p:cNvPr id="6" name="Marcador de número de diapositiva 5">
            <a:extLst>
              <a:ext uri="{FF2B5EF4-FFF2-40B4-BE49-F238E27FC236}">
                <a16:creationId xmlns:a16="http://schemas.microsoft.com/office/drawing/2014/main" id="{C1EB0BCA-9012-4E42-9BA8-A567B90E3600}"/>
              </a:ext>
            </a:extLst>
          </p:cNvPr>
          <p:cNvSpPr>
            <a:spLocks noGrp="1"/>
          </p:cNvSpPr>
          <p:nvPr>
            <p:ph type="sldNum" sz="quarter" idx="12"/>
          </p:nvPr>
        </p:nvSpPr>
        <p:spPr/>
        <p:txBody>
          <a:bodyPr/>
          <a:lstStyle/>
          <a:p>
            <a:fld id="{F5D1F510-C917-4B4E-B0A9-1BF7ED89073D}" type="slidenum">
              <a:rPr lang="es-DO" smtClean="0"/>
              <a:t>‹Nº›</a:t>
            </a:fld>
            <a:endParaRPr lang="es-DO"/>
          </a:p>
        </p:txBody>
      </p:sp>
    </p:spTree>
    <p:extLst>
      <p:ext uri="{BB962C8B-B14F-4D97-AF65-F5344CB8AC3E}">
        <p14:creationId xmlns:p14="http://schemas.microsoft.com/office/powerpoint/2010/main" val="2655065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1CE1F8-53E3-3247-AF08-BF8A53DC8F6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DO"/>
          </a:p>
        </p:txBody>
      </p:sp>
      <p:sp>
        <p:nvSpPr>
          <p:cNvPr id="3" name="Marcador de texto 2">
            <a:extLst>
              <a:ext uri="{FF2B5EF4-FFF2-40B4-BE49-F238E27FC236}">
                <a16:creationId xmlns:a16="http://schemas.microsoft.com/office/drawing/2014/main" id="{640DA5F3-B57F-9644-8F58-12D645170F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C3C7167-5B05-2444-A7A3-FB9392E7EC88}"/>
              </a:ext>
            </a:extLst>
          </p:cNvPr>
          <p:cNvSpPr>
            <a:spLocks noGrp="1"/>
          </p:cNvSpPr>
          <p:nvPr>
            <p:ph type="dt" sz="half" idx="10"/>
          </p:nvPr>
        </p:nvSpPr>
        <p:spPr/>
        <p:txBody>
          <a:bodyPr/>
          <a:lstStyle/>
          <a:p>
            <a:fld id="{D860F8DF-B1A3-7D44-A650-98265A0C6405}" type="datetime1">
              <a:rPr lang="es-DO" smtClean="0"/>
              <a:t>27/10/20</a:t>
            </a:fld>
            <a:endParaRPr lang="es-DO"/>
          </a:p>
        </p:txBody>
      </p:sp>
      <p:sp>
        <p:nvSpPr>
          <p:cNvPr id="5" name="Marcador de pie de página 4">
            <a:extLst>
              <a:ext uri="{FF2B5EF4-FFF2-40B4-BE49-F238E27FC236}">
                <a16:creationId xmlns:a16="http://schemas.microsoft.com/office/drawing/2014/main" id="{72DC476F-FCC1-7E42-BC0A-7A51FB95FD10}"/>
              </a:ext>
            </a:extLst>
          </p:cNvPr>
          <p:cNvSpPr>
            <a:spLocks noGrp="1"/>
          </p:cNvSpPr>
          <p:nvPr>
            <p:ph type="ftr" sz="quarter" idx="11"/>
          </p:nvPr>
        </p:nvSpPr>
        <p:spPr/>
        <p:txBody>
          <a:bodyPr/>
          <a:lstStyle/>
          <a:p>
            <a:endParaRPr lang="es-DO"/>
          </a:p>
        </p:txBody>
      </p:sp>
      <p:sp>
        <p:nvSpPr>
          <p:cNvPr id="6" name="Marcador de número de diapositiva 5">
            <a:extLst>
              <a:ext uri="{FF2B5EF4-FFF2-40B4-BE49-F238E27FC236}">
                <a16:creationId xmlns:a16="http://schemas.microsoft.com/office/drawing/2014/main" id="{D802C2B1-F80D-EE4B-8410-E47447D6ACE6}"/>
              </a:ext>
            </a:extLst>
          </p:cNvPr>
          <p:cNvSpPr>
            <a:spLocks noGrp="1"/>
          </p:cNvSpPr>
          <p:nvPr>
            <p:ph type="sldNum" sz="quarter" idx="12"/>
          </p:nvPr>
        </p:nvSpPr>
        <p:spPr/>
        <p:txBody>
          <a:bodyPr/>
          <a:lstStyle/>
          <a:p>
            <a:fld id="{F5D1F510-C917-4B4E-B0A9-1BF7ED89073D}" type="slidenum">
              <a:rPr lang="es-DO" smtClean="0"/>
              <a:t>‹Nº›</a:t>
            </a:fld>
            <a:endParaRPr lang="es-DO"/>
          </a:p>
        </p:txBody>
      </p:sp>
    </p:spTree>
    <p:extLst>
      <p:ext uri="{BB962C8B-B14F-4D97-AF65-F5344CB8AC3E}">
        <p14:creationId xmlns:p14="http://schemas.microsoft.com/office/powerpoint/2010/main" val="569243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763629-8525-0642-BE22-FD53EA110FB0}"/>
              </a:ext>
            </a:extLst>
          </p:cNvPr>
          <p:cNvSpPr>
            <a:spLocks noGrp="1"/>
          </p:cNvSpPr>
          <p:nvPr>
            <p:ph type="title"/>
          </p:nvPr>
        </p:nvSpPr>
        <p:spPr/>
        <p:txBody>
          <a:bodyPr/>
          <a:lstStyle/>
          <a:p>
            <a:r>
              <a:rPr lang="es-ES"/>
              <a:t>Haga clic para modificar el estilo de título del patrón</a:t>
            </a:r>
            <a:endParaRPr lang="es-DO"/>
          </a:p>
        </p:txBody>
      </p:sp>
      <p:sp>
        <p:nvSpPr>
          <p:cNvPr id="3" name="Marcador de contenido 2">
            <a:extLst>
              <a:ext uri="{FF2B5EF4-FFF2-40B4-BE49-F238E27FC236}">
                <a16:creationId xmlns:a16="http://schemas.microsoft.com/office/drawing/2014/main" id="{B786EFD6-0AC1-3447-B810-DC0CEB4208F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4" name="Marcador de contenido 3">
            <a:extLst>
              <a:ext uri="{FF2B5EF4-FFF2-40B4-BE49-F238E27FC236}">
                <a16:creationId xmlns:a16="http://schemas.microsoft.com/office/drawing/2014/main" id="{538B5499-480C-3245-A403-A9CFFA1AB1F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5" name="Marcador de fecha 4">
            <a:extLst>
              <a:ext uri="{FF2B5EF4-FFF2-40B4-BE49-F238E27FC236}">
                <a16:creationId xmlns:a16="http://schemas.microsoft.com/office/drawing/2014/main" id="{AC9DD9F8-BDD2-E64F-BB94-CAD6803BAE5A}"/>
              </a:ext>
            </a:extLst>
          </p:cNvPr>
          <p:cNvSpPr>
            <a:spLocks noGrp="1"/>
          </p:cNvSpPr>
          <p:nvPr>
            <p:ph type="dt" sz="half" idx="10"/>
          </p:nvPr>
        </p:nvSpPr>
        <p:spPr/>
        <p:txBody>
          <a:bodyPr/>
          <a:lstStyle/>
          <a:p>
            <a:fld id="{26DD44AD-837A-164D-A703-67F7AF8488A5}" type="datetime1">
              <a:rPr lang="es-DO" smtClean="0"/>
              <a:t>27/10/20</a:t>
            </a:fld>
            <a:endParaRPr lang="es-DO"/>
          </a:p>
        </p:txBody>
      </p:sp>
      <p:sp>
        <p:nvSpPr>
          <p:cNvPr id="6" name="Marcador de pie de página 5">
            <a:extLst>
              <a:ext uri="{FF2B5EF4-FFF2-40B4-BE49-F238E27FC236}">
                <a16:creationId xmlns:a16="http://schemas.microsoft.com/office/drawing/2014/main" id="{0C68909B-AF46-F04F-85E7-87D4101A8C3F}"/>
              </a:ext>
            </a:extLst>
          </p:cNvPr>
          <p:cNvSpPr>
            <a:spLocks noGrp="1"/>
          </p:cNvSpPr>
          <p:nvPr>
            <p:ph type="ftr" sz="quarter" idx="11"/>
          </p:nvPr>
        </p:nvSpPr>
        <p:spPr/>
        <p:txBody>
          <a:bodyPr/>
          <a:lstStyle/>
          <a:p>
            <a:endParaRPr lang="es-DO"/>
          </a:p>
        </p:txBody>
      </p:sp>
      <p:sp>
        <p:nvSpPr>
          <p:cNvPr id="7" name="Marcador de número de diapositiva 6">
            <a:extLst>
              <a:ext uri="{FF2B5EF4-FFF2-40B4-BE49-F238E27FC236}">
                <a16:creationId xmlns:a16="http://schemas.microsoft.com/office/drawing/2014/main" id="{46D80BEE-BA2B-5E42-BDFB-2FFBD2750798}"/>
              </a:ext>
            </a:extLst>
          </p:cNvPr>
          <p:cNvSpPr>
            <a:spLocks noGrp="1"/>
          </p:cNvSpPr>
          <p:nvPr>
            <p:ph type="sldNum" sz="quarter" idx="12"/>
          </p:nvPr>
        </p:nvSpPr>
        <p:spPr/>
        <p:txBody>
          <a:bodyPr/>
          <a:lstStyle/>
          <a:p>
            <a:fld id="{F5D1F510-C917-4B4E-B0A9-1BF7ED89073D}" type="slidenum">
              <a:rPr lang="es-DO" smtClean="0"/>
              <a:t>‹Nº›</a:t>
            </a:fld>
            <a:endParaRPr lang="es-DO"/>
          </a:p>
        </p:txBody>
      </p:sp>
    </p:spTree>
    <p:extLst>
      <p:ext uri="{BB962C8B-B14F-4D97-AF65-F5344CB8AC3E}">
        <p14:creationId xmlns:p14="http://schemas.microsoft.com/office/powerpoint/2010/main" val="2816815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C5A53E-7DF8-5947-AAC9-141E679A24EF}"/>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DO"/>
          </a:p>
        </p:txBody>
      </p:sp>
      <p:sp>
        <p:nvSpPr>
          <p:cNvPr id="3" name="Marcador de texto 2">
            <a:extLst>
              <a:ext uri="{FF2B5EF4-FFF2-40B4-BE49-F238E27FC236}">
                <a16:creationId xmlns:a16="http://schemas.microsoft.com/office/drawing/2014/main" id="{66354EE0-94CB-1046-BEC4-FDD49DEA24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B0F3809-D5C0-0741-955B-0E98D07DCF6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5" name="Marcador de texto 4">
            <a:extLst>
              <a:ext uri="{FF2B5EF4-FFF2-40B4-BE49-F238E27FC236}">
                <a16:creationId xmlns:a16="http://schemas.microsoft.com/office/drawing/2014/main" id="{B0D9F287-3EB0-4642-99EF-7191760073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FD04441-647C-664C-B396-0AD27E23EF1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7" name="Marcador de fecha 6">
            <a:extLst>
              <a:ext uri="{FF2B5EF4-FFF2-40B4-BE49-F238E27FC236}">
                <a16:creationId xmlns:a16="http://schemas.microsoft.com/office/drawing/2014/main" id="{A618A813-2F95-A449-ACCB-875CB4531013}"/>
              </a:ext>
            </a:extLst>
          </p:cNvPr>
          <p:cNvSpPr>
            <a:spLocks noGrp="1"/>
          </p:cNvSpPr>
          <p:nvPr>
            <p:ph type="dt" sz="half" idx="10"/>
          </p:nvPr>
        </p:nvSpPr>
        <p:spPr/>
        <p:txBody>
          <a:bodyPr/>
          <a:lstStyle/>
          <a:p>
            <a:fld id="{635F7A8E-3878-734B-9A06-6FA886B37304}" type="datetime1">
              <a:rPr lang="es-DO" smtClean="0"/>
              <a:t>27/10/20</a:t>
            </a:fld>
            <a:endParaRPr lang="es-DO"/>
          </a:p>
        </p:txBody>
      </p:sp>
      <p:sp>
        <p:nvSpPr>
          <p:cNvPr id="8" name="Marcador de pie de página 7">
            <a:extLst>
              <a:ext uri="{FF2B5EF4-FFF2-40B4-BE49-F238E27FC236}">
                <a16:creationId xmlns:a16="http://schemas.microsoft.com/office/drawing/2014/main" id="{3709706A-64DD-2040-8B64-FB6522D361A2}"/>
              </a:ext>
            </a:extLst>
          </p:cNvPr>
          <p:cNvSpPr>
            <a:spLocks noGrp="1"/>
          </p:cNvSpPr>
          <p:nvPr>
            <p:ph type="ftr" sz="quarter" idx="11"/>
          </p:nvPr>
        </p:nvSpPr>
        <p:spPr/>
        <p:txBody>
          <a:bodyPr/>
          <a:lstStyle/>
          <a:p>
            <a:endParaRPr lang="es-DO"/>
          </a:p>
        </p:txBody>
      </p:sp>
      <p:sp>
        <p:nvSpPr>
          <p:cNvPr id="9" name="Marcador de número de diapositiva 8">
            <a:extLst>
              <a:ext uri="{FF2B5EF4-FFF2-40B4-BE49-F238E27FC236}">
                <a16:creationId xmlns:a16="http://schemas.microsoft.com/office/drawing/2014/main" id="{8EB3C9B4-635F-B14D-A753-76663185FD51}"/>
              </a:ext>
            </a:extLst>
          </p:cNvPr>
          <p:cNvSpPr>
            <a:spLocks noGrp="1"/>
          </p:cNvSpPr>
          <p:nvPr>
            <p:ph type="sldNum" sz="quarter" idx="12"/>
          </p:nvPr>
        </p:nvSpPr>
        <p:spPr/>
        <p:txBody>
          <a:bodyPr/>
          <a:lstStyle/>
          <a:p>
            <a:fld id="{F5D1F510-C917-4B4E-B0A9-1BF7ED89073D}" type="slidenum">
              <a:rPr lang="es-DO" smtClean="0"/>
              <a:t>‹Nº›</a:t>
            </a:fld>
            <a:endParaRPr lang="es-DO"/>
          </a:p>
        </p:txBody>
      </p:sp>
    </p:spTree>
    <p:extLst>
      <p:ext uri="{BB962C8B-B14F-4D97-AF65-F5344CB8AC3E}">
        <p14:creationId xmlns:p14="http://schemas.microsoft.com/office/powerpoint/2010/main" val="208806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5B0C8-68D5-1347-9623-621D71660E92}"/>
              </a:ext>
            </a:extLst>
          </p:cNvPr>
          <p:cNvSpPr>
            <a:spLocks noGrp="1"/>
          </p:cNvSpPr>
          <p:nvPr>
            <p:ph type="title"/>
          </p:nvPr>
        </p:nvSpPr>
        <p:spPr/>
        <p:txBody>
          <a:bodyPr/>
          <a:lstStyle/>
          <a:p>
            <a:r>
              <a:rPr lang="es-ES"/>
              <a:t>Haga clic para modificar el estilo de título del patrón</a:t>
            </a:r>
            <a:endParaRPr lang="es-DO"/>
          </a:p>
        </p:txBody>
      </p:sp>
      <p:sp>
        <p:nvSpPr>
          <p:cNvPr id="3" name="Marcador de fecha 2">
            <a:extLst>
              <a:ext uri="{FF2B5EF4-FFF2-40B4-BE49-F238E27FC236}">
                <a16:creationId xmlns:a16="http://schemas.microsoft.com/office/drawing/2014/main" id="{070A1BAE-7147-8D47-9BA5-D935E9912624}"/>
              </a:ext>
            </a:extLst>
          </p:cNvPr>
          <p:cNvSpPr>
            <a:spLocks noGrp="1"/>
          </p:cNvSpPr>
          <p:nvPr>
            <p:ph type="dt" sz="half" idx="10"/>
          </p:nvPr>
        </p:nvSpPr>
        <p:spPr/>
        <p:txBody>
          <a:bodyPr/>
          <a:lstStyle/>
          <a:p>
            <a:fld id="{577ED652-97B0-344C-A8E9-640AB2A464F4}" type="datetime1">
              <a:rPr lang="es-DO" smtClean="0"/>
              <a:t>27/10/20</a:t>
            </a:fld>
            <a:endParaRPr lang="es-DO"/>
          </a:p>
        </p:txBody>
      </p:sp>
      <p:sp>
        <p:nvSpPr>
          <p:cNvPr id="4" name="Marcador de pie de página 3">
            <a:extLst>
              <a:ext uri="{FF2B5EF4-FFF2-40B4-BE49-F238E27FC236}">
                <a16:creationId xmlns:a16="http://schemas.microsoft.com/office/drawing/2014/main" id="{8356A317-E812-8249-861F-772BD1A441B7}"/>
              </a:ext>
            </a:extLst>
          </p:cNvPr>
          <p:cNvSpPr>
            <a:spLocks noGrp="1"/>
          </p:cNvSpPr>
          <p:nvPr>
            <p:ph type="ftr" sz="quarter" idx="11"/>
          </p:nvPr>
        </p:nvSpPr>
        <p:spPr/>
        <p:txBody>
          <a:bodyPr/>
          <a:lstStyle/>
          <a:p>
            <a:endParaRPr lang="es-DO"/>
          </a:p>
        </p:txBody>
      </p:sp>
      <p:sp>
        <p:nvSpPr>
          <p:cNvPr id="5" name="Marcador de número de diapositiva 4">
            <a:extLst>
              <a:ext uri="{FF2B5EF4-FFF2-40B4-BE49-F238E27FC236}">
                <a16:creationId xmlns:a16="http://schemas.microsoft.com/office/drawing/2014/main" id="{FD17299F-9C13-FD4D-8BFF-0AEAEEA5E253}"/>
              </a:ext>
            </a:extLst>
          </p:cNvPr>
          <p:cNvSpPr>
            <a:spLocks noGrp="1"/>
          </p:cNvSpPr>
          <p:nvPr>
            <p:ph type="sldNum" sz="quarter" idx="12"/>
          </p:nvPr>
        </p:nvSpPr>
        <p:spPr/>
        <p:txBody>
          <a:bodyPr/>
          <a:lstStyle/>
          <a:p>
            <a:fld id="{F5D1F510-C917-4B4E-B0A9-1BF7ED89073D}" type="slidenum">
              <a:rPr lang="es-DO" smtClean="0"/>
              <a:t>‹Nº›</a:t>
            </a:fld>
            <a:endParaRPr lang="es-DO"/>
          </a:p>
        </p:txBody>
      </p:sp>
    </p:spTree>
    <p:extLst>
      <p:ext uri="{BB962C8B-B14F-4D97-AF65-F5344CB8AC3E}">
        <p14:creationId xmlns:p14="http://schemas.microsoft.com/office/powerpoint/2010/main" val="1684371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49DCF93-B028-7648-90B5-0549909881AF}"/>
              </a:ext>
            </a:extLst>
          </p:cNvPr>
          <p:cNvSpPr>
            <a:spLocks noGrp="1"/>
          </p:cNvSpPr>
          <p:nvPr>
            <p:ph type="dt" sz="half" idx="10"/>
          </p:nvPr>
        </p:nvSpPr>
        <p:spPr/>
        <p:txBody>
          <a:bodyPr/>
          <a:lstStyle/>
          <a:p>
            <a:fld id="{D4994126-92C2-7340-B246-B2FE919379EE}" type="datetime1">
              <a:rPr lang="es-DO" smtClean="0"/>
              <a:t>27/10/20</a:t>
            </a:fld>
            <a:endParaRPr lang="es-DO"/>
          </a:p>
        </p:txBody>
      </p:sp>
      <p:sp>
        <p:nvSpPr>
          <p:cNvPr id="3" name="Marcador de pie de página 2">
            <a:extLst>
              <a:ext uri="{FF2B5EF4-FFF2-40B4-BE49-F238E27FC236}">
                <a16:creationId xmlns:a16="http://schemas.microsoft.com/office/drawing/2014/main" id="{B5045107-CC11-7D43-A391-2EBF2945EFC5}"/>
              </a:ext>
            </a:extLst>
          </p:cNvPr>
          <p:cNvSpPr>
            <a:spLocks noGrp="1"/>
          </p:cNvSpPr>
          <p:nvPr>
            <p:ph type="ftr" sz="quarter" idx="11"/>
          </p:nvPr>
        </p:nvSpPr>
        <p:spPr/>
        <p:txBody>
          <a:bodyPr/>
          <a:lstStyle/>
          <a:p>
            <a:endParaRPr lang="es-DO"/>
          </a:p>
        </p:txBody>
      </p:sp>
      <p:sp>
        <p:nvSpPr>
          <p:cNvPr id="4" name="Marcador de número de diapositiva 3">
            <a:extLst>
              <a:ext uri="{FF2B5EF4-FFF2-40B4-BE49-F238E27FC236}">
                <a16:creationId xmlns:a16="http://schemas.microsoft.com/office/drawing/2014/main" id="{23E0738D-C757-B848-96F2-73D4C8B8E18A}"/>
              </a:ext>
            </a:extLst>
          </p:cNvPr>
          <p:cNvSpPr>
            <a:spLocks noGrp="1"/>
          </p:cNvSpPr>
          <p:nvPr>
            <p:ph type="sldNum" sz="quarter" idx="12"/>
          </p:nvPr>
        </p:nvSpPr>
        <p:spPr/>
        <p:txBody>
          <a:bodyPr/>
          <a:lstStyle/>
          <a:p>
            <a:fld id="{F5D1F510-C917-4B4E-B0A9-1BF7ED89073D}" type="slidenum">
              <a:rPr lang="es-DO" smtClean="0"/>
              <a:t>‹Nº›</a:t>
            </a:fld>
            <a:endParaRPr lang="es-DO"/>
          </a:p>
        </p:txBody>
      </p:sp>
    </p:spTree>
    <p:extLst>
      <p:ext uri="{BB962C8B-B14F-4D97-AF65-F5344CB8AC3E}">
        <p14:creationId xmlns:p14="http://schemas.microsoft.com/office/powerpoint/2010/main" val="2554437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B0E186-1A02-624B-8894-D24FA3F13AA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DO"/>
          </a:p>
        </p:txBody>
      </p:sp>
      <p:sp>
        <p:nvSpPr>
          <p:cNvPr id="3" name="Marcador de contenido 2">
            <a:extLst>
              <a:ext uri="{FF2B5EF4-FFF2-40B4-BE49-F238E27FC236}">
                <a16:creationId xmlns:a16="http://schemas.microsoft.com/office/drawing/2014/main" id="{14E83E36-C43B-D147-9B19-E58A18921D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4" name="Marcador de texto 3">
            <a:extLst>
              <a:ext uri="{FF2B5EF4-FFF2-40B4-BE49-F238E27FC236}">
                <a16:creationId xmlns:a16="http://schemas.microsoft.com/office/drawing/2014/main" id="{B46856C2-032A-2A42-8155-DA6A798C7C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50774BC-55E2-4A4E-AE47-DA9248F1B08A}"/>
              </a:ext>
            </a:extLst>
          </p:cNvPr>
          <p:cNvSpPr>
            <a:spLocks noGrp="1"/>
          </p:cNvSpPr>
          <p:nvPr>
            <p:ph type="dt" sz="half" idx="10"/>
          </p:nvPr>
        </p:nvSpPr>
        <p:spPr/>
        <p:txBody>
          <a:bodyPr/>
          <a:lstStyle/>
          <a:p>
            <a:fld id="{3D475057-F8FA-CA48-A51C-E67E990A0169}" type="datetime1">
              <a:rPr lang="es-DO" smtClean="0"/>
              <a:t>27/10/20</a:t>
            </a:fld>
            <a:endParaRPr lang="es-DO"/>
          </a:p>
        </p:txBody>
      </p:sp>
      <p:sp>
        <p:nvSpPr>
          <p:cNvPr id="6" name="Marcador de pie de página 5">
            <a:extLst>
              <a:ext uri="{FF2B5EF4-FFF2-40B4-BE49-F238E27FC236}">
                <a16:creationId xmlns:a16="http://schemas.microsoft.com/office/drawing/2014/main" id="{9ABC2AB2-0A27-4C4F-B622-21C4AD8BD6DE}"/>
              </a:ext>
            </a:extLst>
          </p:cNvPr>
          <p:cNvSpPr>
            <a:spLocks noGrp="1"/>
          </p:cNvSpPr>
          <p:nvPr>
            <p:ph type="ftr" sz="quarter" idx="11"/>
          </p:nvPr>
        </p:nvSpPr>
        <p:spPr/>
        <p:txBody>
          <a:bodyPr/>
          <a:lstStyle/>
          <a:p>
            <a:endParaRPr lang="es-DO"/>
          </a:p>
        </p:txBody>
      </p:sp>
      <p:sp>
        <p:nvSpPr>
          <p:cNvPr id="7" name="Marcador de número de diapositiva 6">
            <a:extLst>
              <a:ext uri="{FF2B5EF4-FFF2-40B4-BE49-F238E27FC236}">
                <a16:creationId xmlns:a16="http://schemas.microsoft.com/office/drawing/2014/main" id="{A818E481-F1ED-3446-B85A-25CC2BE15C61}"/>
              </a:ext>
            </a:extLst>
          </p:cNvPr>
          <p:cNvSpPr>
            <a:spLocks noGrp="1"/>
          </p:cNvSpPr>
          <p:nvPr>
            <p:ph type="sldNum" sz="quarter" idx="12"/>
          </p:nvPr>
        </p:nvSpPr>
        <p:spPr/>
        <p:txBody>
          <a:bodyPr/>
          <a:lstStyle/>
          <a:p>
            <a:fld id="{F5D1F510-C917-4B4E-B0A9-1BF7ED89073D}" type="slidenum">
              <a:rPr lang="es-DO" smtClean="0"/>
              <a:t>‹Nº›</a:t>
            </a:fld>
            <a:endParaRPr lang="es-DO"/>
          </a:p>
        </p:txBody>
      </p:sp>
    </p:spTree>
    <p:extLst>
      <p:ext uri="{BB962C8B-B14F-4D97-AF65-F5344CB8AC3E}">
        <p14:creationId xmlns:p14="http://schemas.microsoft.com/office/powerpoint/2010/main" val="3530269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F44E12-3119-CF4C-B08D-34E8304B823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DO"/>
          </a:p>
        </p:txBody>
      </p:sp>
      <p:sp>
        <p:nvSpPr>
          <p:cNvPr id="3" name="Marcador de posición de imagen 2">
            <a:extLst>
              <a:ext uri="{FF2B5EF4-FFF2-40B4-BE49-F238E27FC236}">
                <a16:creationId xmlns:a16="http://schemas.microsoft.com/office/drawing/2014/main" id="{8E2605C3-F7B8-ED4B-9279-9C83F569D6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DO"/>
          </a:p>
        </p:txBody>
      </p:sp>
      <p:sp>
        <p:nvSpPr>
          <p:cNvPr id="4" name="Marcador de texto 3">
            <a:extLst>
              <a:ext uri="{FF2B5EF4-FFF2-40B4-BE49-F238E27FC236}">
                <a16:creationId xmlns:a16="http://schemas.microsoft.com/office/drawing/2014/main" id="{E09B7C79-306F-4440-A800-4D8AD9CC0C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6EAED04-9AE7-C341-B7E7-A209251D1EE7}"/>
              </a:ext>
            </a:extLst>
          </p:cNvPr>
          <p:cNvSpPr>
            <a:spLocks noGrp="1"/>
          </p:cNvSpPr>
          <p:nvPr>
            <p:ph type="dt" sz="half" idx="10"/>
          </p:nvPr>
        </p:nvSpPr>
        <p:spPr/>
        <p:txBody>
          <a:bodyPr/>
          <a:lstStyle/>
          <a:p>
            <a:fld id="{1E2F1068-0EA5-0B4E-BBDF-FC36875DA1E5}" type="datetime1">
              <a:rPr lang="es-DO" smtClean="0"/>
              <a:t>27/10/20</a:t>
            </a:fld>
            <a:endParaRPr lang="es-DO"/>
          </a:p>
        </p:txBody>
      </p:sp>
      <p:sp>
        <p:nvSpPr>
          <p:cNvPr id="6" name="Marcador de pie de página 5">
            <a:extLst>
              <a:ext uri="{FF2B5EF4-FFF2-40B4-BE49-F238E27FC236}">
                <a16:creationId xmlns:a16="http://schemas.microsoft.com/office/drawing/2014/main" id="{947E615F-45C7-8343-9606-2333369C61ED}"/>
              </a:ext>
            </a:extLst>
          </p:cNvPr>
          <p:cNvSpPr>
            <a:spLocks noGrp="1"/>
          </p:cNvSpPr>
          <p:nvPr>
            <p:ph type="ftr" sz="quarter" idx="11"/>
          </p:nvPr>
        </p:nvSpPr>
        <p:spPr/>
        <p:txBody>
          <a:bodyPr/>
          <a:lstStyle/>
          <a:p>
            <a:endParaRPr lang="es-DO"/>
          </a:p>
        </p:txBody>
      </p:sp>
      <p:sp>
        <p:nvSpPr>
          <p:cNvPr id="7" name="Marcador de número de diapositiva 6">
            <a:extLst>
              <a:ext uri="{FF2B5EF4-FFF2-40B4-BE49-F238E27FC236}">
                <a16:creationId xmlns:a16="http://schemas.microsoft.com/office/drawing/2014/main" id="{D4EA917E-2547-AF44-B468-38B3C29C0A1F}"/>
              </a:ext>
            </a:extLst>
          </p:cNvPr>
          <p:cNvSpPr>
            <a:spLocks noGrp="1"/>
          </p:cNvSpPr>
          <p:nvPr>
            <p:ph type="sldNum" sz="quarter" idx="12"/>
          </p:nvPr>
        </p:nvSpPr>
        <p:spPr/>
        <p:txBody>
          <a:bodyPr/>
          <a:lstStyle/>
          <a:p>
            <a:fld id="{F5D1F510-C917-4B4E-B0A9-1BF7ED89073D}" type="slidenum">
              <a:rPr lang="es-DO" smtClean="0"/>
              <a:t>‹Nº›</a:t>
            </a:fld>
            <a:endParaRPr lang="es-DO"/>
          </a:p>
        </p:txBody>
      </p:sp>
    </p:spTree>
    <p:extLst>
      <p:ext uri="{BB962C8B-B14F-4D97-AF65-F5344CB8AC3E}">
        <p14:creationId xmlns:p14="http://schemas.microsoft.com/office/powerpoint/2010/main" val="1668289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F38893F-DC58-3B4C-9E3C-C0AD9AB530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DO"/>
          </a:p>
        </p:txBody>
      </p:sp>
      <p:sp>
        <p:nvSpPr>
          <p:cNvPr id="3" name="Marcador de texto 2">
            <a:extLst>
              <a:ext uri="{FF2B5EF4-FFF2-40B4-BE49-F238E27FC236}">
                <a16:creationId xmlns:a16="http://schemas.microsoft.com/office/drawing/2014/main" id="{E0E62B9F-63E6-2E41-96EE-D131AF9298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4" name="Marcador de fecha 3">
            <a:extLst>
              <a:ext uri="{FF2B5EF4-FFF2-40B4-BE49-F238E27FC236}">
                <a16:creationId xmlns:a16="http://schemas.microsoft.com/office/drawing/2014/main" id="{9BCC01EF-3939-1C41-97C8-7EA7D385E6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5F4FF8-14ED-9340-83F6-A224A2D89D96}" type="datetime1">
              <a:rPr lang="es-DO" smtClean="0"/>
              <a:t>27/10/20</a:t>
            </a:fld>
            <a:endParaRPr lang="es-DO"/>
          </a:p>
        </p:txBody>
      </p:sp>
      <p:sp>
        <p:nvSpPr>
          <p:cNvPr id="5" name="Marcador de pie de página 4">
            <a:extLst>
              <a:ext uri="{FF2B5EF4-FFF2-40B4-BE49-F238E27FC236}">
                <a16:creationId xmlns:a16="http://schemas.microsoft.com/office/drawing/2014/main" id="{088C2D2F-B49A-EA49-B4B2-0FD2DE3E2F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DO"/>
          </a:p>
        </p:txBody>
      </p:sp>
      <p:sp>
        <p:nvSpPr>
          <p:cNvPr id="6" name="Marcador de número de diapositiva 5">
            <a:extLst>
              <a:ext uri="{FF2B5EF4-FFF2-40B4-BE49-F238E27FC236}">
                <a16:creationId xmlns:a16="http://schemas.microsoft.com/office/drawing/2014/main" id="{5D0C710D-0D73-2843-88D5-675DD61AA2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D1F510-C917-4B4E-B0A9-1BF7ED89073D}" type="slidenum">
              <a:rPr lang="es-DO" smtClean="0"/>
              <a:t>‹Nº›</a:t>
            </a:fld>
            <a:endParaRPr lang="es-DO"/>
          </a:p>
        </p:txBody>
      </p:sp>
    </p:spTree>
    <p:extLst>
      <p:ext uri="{BB962C8B-B14F-4D97-AF65-F5344CB8AC3E}">
        <p14:creationId xmlns:p14="http://schemas.microsoft.com/office/powerpoint/2010/main" val="47341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D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5.emf"/><Relationship Id="rId5" Type="http://schemas.openxmlformats.org/officeDocument/2006/relationships/package" Target="../embeddings/Hoja_de_c_lculo_de_Microsoft_Excel.xlsx"/><Relationship Id="rId4" Type="http://schemas.openxmlformats.org/officeDocument/2006/relationships/image" Target="../media/image5.tiff"/></Relationships>
</file>

<file path=ppt/slides/_rels/slide10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74.xml"/></Relationships>
</file>

<file path=ppt/slides/_rels/slide10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1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image" Target="../media/image5.tiff"/><Relationship Id="rId7" Type="http://schemas.openxmlformats.org/officeDocument/2006/relationships/image" Target="../media/image21.emf"/><Relationship Id="rId2" Type="http://schemas.openxmlformats.org/officeDocument/2006/relationships/image" Target="../media/image4.tiff"/><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14.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5.tiff"/><Relationship Id="rId7" Type="http://schemas.openxmlformats.org/officeDocument/2006/relationships/image" Target="../media/image25.emf"/><Relationship Id="rId2" Type="http://schemas.openxmlformats.org/officeDocument/2006/relationships/image" Target="../media/image4.tiff"/><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1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1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1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1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1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2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2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2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2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2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2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3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3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10.xml"/></Relationships>
</file>

<file path=ppt/slides/_rels/slide3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11.xml"/></Relationships>
</file>

<file path=ppt/slides/_rels/slide3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12.xml"/></Relationships>
</file>

<file path=ppt/slides/_rels/slide3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5" Type="http://schemas.openxmlformats.org/officeDocument/2006/relationships/chart" Target="../charts/chart14.xml"/><Relationship Id="rId4" Type="http://schemas.openxmlformats.org/officeDocument/2006/relationships/image" Target="../media/image30.emf"/></Relationships>
</file>

<file path=ppt/slides/_rels/slide3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15.xml"/></Relationships>
</file>

<file path=ppt/slides/_rels/slide3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16.xml"/></Relationships>
</file>

<file path=ppt/slides/_rels/slide3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17.xml"/></Relationships>
</file>

<file path=ppt/slides/_rels/slide3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18.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4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19.xml"/></Relationships>
</file>

<file path=ppt/slides/_rels/slide4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20.xml"/></Relationships>
</file>

<file path=ppt/slides/_rels/slide4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21.xml"/></Relationships>
</file>

<file path=ppt/slides/_rels/slide4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22.xml"/></Relationships>
</file>

<file path=ppt/slides/_rels/slide4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23.xml"/></Relationships>
</file>

<file path=ppt/slides/_rels/slide4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24.xml"/></Relationships>
</file>

<file path=ppt/slides/_rels/slide4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25.xml"/></Relationships>
</file>

<file path=ppt/slides/_rels/slide4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26.xml"/></Relationships>
</file>

<file path=ppt/slides/_rels/slide4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27.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28.xml"/></Relationships>
</file>

<file path=ppt/slides/_rels/slide5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29.xml"/></Relationships>
</file>

<file path=ppt/slides/_rels/slide5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30.xml"/></Relationships>
</file>

<file path=ppt/slides/_rels/slide5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31.xml"/></Relationships>
</file>

<file path=ppt/slides/_rels/slide5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32.xml"/></Relationships>
</file>

<file path=ppt/slides/_rels/slide5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33.xml"/></Relationships>
</file>

<file path=ppt/slides/_rels/slide5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34.xml"/></Relationships>
</file>

<file path=ppt/slides/_rels/slide5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35.xml"/></Relationships>
</file>

<file path=ppt/slides/_rels/slide5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36.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37.xml"/></Relationships>
</file>

<file path=ppt/slides/_rels/slide6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38.xml"/></Relationships>
</file>

<file path=ppt/slides/_rels/slide6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39.xml"/></Relationships>
</file>

<file path=ppt/slides/_rels/slide6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40.xml"/></Relationships>
</file>

<file path=ppt/slides/_rels/slide6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6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41.xml"/></Relationships>
</file>

<file path=ppt/slides/_rels/slide6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42.xml"/></Relationships>
</file>

<file path=ppt/slides/_rels/slide6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43.xml"/></Relationships>
</file>

<file path=ppt/slides/_rels/slide6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44.xml"/></Relationships>
</file>

<file path=ppt/slides/_rels/slide6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45.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46.xml"/></Relationships>
</file>

<file path=ppt/slides/_rels/slide7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47.xml"/></Relationships>
</file>

<file path=ppt/slides/_rels/slide7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48.xml"/></Relationships>
</file>

<file path=ppt/slides/_rels/slide7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49.xml"/></Relationships>
</file>

<file path=ppt/slides/_rels/slide7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50.xml"/></Relationships>
</file>

<file path=ppt/slides/_rels/slide7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51.xml"/></Relationships>
</file>

<file path=ppt/slides/_rels/slide7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52.xml"/></Relationships>
</file>

<file path=ppt/slides/_rels/slide7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53.xml"/></Relationships>
</file>

<file path=ppt/slides/_rels/slide7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54.xml"/></Relationships>
</file>

<file path=ppt/slides/_rels/slide7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55.xml"/></Relationships>
</file>

<file path=ppt/slides/_rels/slide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8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56.xml"/></Relationships>
</file>

<file path=ppt/slides/_rels/slide8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57.xml"/></Relationships>
</file>

<file path=ppt/slides/_rels/slide8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58.xml"/></Relationships>
</file>

<file path=ppt/slides/_rels/slide8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59.xml"/></Relationships>
</file>

<file path=ppt/slides/_rels/slide8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60.xml"/></Relationships>
</file>

<file path=ppt/slides/_rels/slide8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61.xml"/></Relationships>
</file>

<file path=ppt/slides/_rels/slide8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62.xml"/></Relationships>
</file>

<file path=ppt/slides/_rels/slide8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63.xml"/></Relationships>
</file>

<file path=ppt/slides/_rels/slide8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64.xml"/></Relationships>
</file>

<file path=ppt/slides/_rels/slide8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65.xml"/></Relationships>
</file>

<file path=ppt/slides/_rels/slide9.xml.rels><?xml version="1.0" encoding="UTF-8" standalone="yes"?>
<Relationships xmlns="http://schemas.openxmlformats.org/package/2006/relationships"><Relationship Id="rId3" Type="http://schemas.openxmlformats.org/officeDocument/2006/relationships/image" Target="../media/image5.tiff"/><Relationship Id="rId7" Type="http://schemas.openxmlformats.org/officeDocument/2006/relationships/image" Target="../media/image13.tiff"/><Relationship Id="rId2" Type="http://schemas.openxmlformats.org/officeDocument/2006/relationships/image" Target="../media/image4.tiff"/><Relationship Id="rId1" Type="http://schemas.openxmlformats.org/officeDocument/2006/relationships/slideLayout" Target="../slideLayouts/slideLayout2.xml"/><Relationship Id="rId6" Type="http://schemas.openxmlformats.org/officeDocument/2006/relationships/image" Target="../media/image12.tiff"/><Relationship Id="rId5" Type="http://schemas.openxmlformats.org/officeDocument/2006/relationships/image" Target="../media/image11.jpeg"/><Relationship Id="rId4" Type="http://schemas.openxmlformats.org/officeDocument/2006/relationships/image" Target="../media/image10.tiff"/></Relationships>
</file>

<file path=ppt/slides/_rels/slide9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66.xml"/></Relationships>
</file>

<file path=ppt/slides/_rels/slide9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67.xml"/></Relationships>
</file>

<file path=ppt/slides/_rels/slide9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68.xml"/></Relationships>
</file>

<file path=ppt/slides/_rels/slide9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69.xml"/></Relationships>
</file>

<file path=ppt/slides/_rels/slide9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9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70.xml"/></Relationships>
</file>

<file path=ppt/slides/_rels/slide9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71.xml"/></Relationships>
</file>

<file path=ppt/slides/_rels/slide9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72.xml"/></Relationships>
</file>

<file path=ppt/slides/_rels/slide9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hart" Target="../charts/chart73.xml"/></Relationships>
</file>

<file path=ppt/slides/_rels/slide9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D0C409-5BDF-5144-8AAA-D21EBB15C9A3}"/>
              </a:ext>
            </a:extLst>
          </p:cNvPr>
          <p:cNvSpPr>
            <a:spLocks noGrp="1"/>
          </p:cNvSpPr>
          <p:nvPr>
            <p:ph type="ctrTitle"/>
          </p:nvPr>
        </p:nvSpPr>
        <p:spPr>
          <a:xfrm>
            <a:off x="6230271" y="3794336"/>
            <a:ext cx="5242259" cy="1922251"/>
          </a:xfrm>
        </p:spPr>
        <p:txBody>
          <a:bodyPr anchor="t">
            <a:normAutofit/>
          </a:bodyPr>
          <a:lstStyle/>
          <a:p>
            <a:pPr algn="l"/>
            <a:r>
              <a:rPr lang="es-DO" sz="3000"/>
              <a:t>Evaluación del primer mes del proceso de docencia virtual UASD, semestre 2020-20</a:t>
            </a:r>
          </a:p>
        </p:txBody>
      </p:sp>
      <p:sp>
        <p:nvSpPr>
          <p:cNvPr id="3" name="Subtítulo 2">
            <a:extLst>
              <a:ext uri="{FF2B5EF4-FFF2-40B4-BE49-F238E27FC236}">
                <a16:creationId xmlns:a16="http://schemas.microsoft.com/office/drawing/2014/main" id="{071DDEF4-D7B5-2E47-95C0-35DCF94A94DE}"/>
              </a:ext>
            </a:extLst>
          </p:cNvPr>
          <p:cNvSpPr>
            <a:spLocks noGrp="1"/>
          </p:cNvSpPr>
          <p:nvPr>
            <p:ph type="subTitle" idx="1"/>
          </p:nvPr>
        </p:nvSpPr>
        <p:spPr>
          <a:xfrm>
            <a:off x="6230271" y="2793291"/>
            <a:ext cx="5161606" cy="972180"/>
          </a:xfrm>
        </p:spPr>
        <p:txBody>
          <a:bodyPr anchor="b">
            <a:normAutofit/>
          </a:bodyPr>
          <a:lstStyle/>
          <a:p>
            <a:pPr algn="l"/>
            <a:r>
              <a:rPr lang="es-DO" sz="2000" dirty="0"/>
              <a:t>Resultados Preliminares encuesta realizada a los docentes de la UASD, del 19 al 23 de octubre 2020</a:t>
            </a:r>
          </a:p>
        </p:txBody>
      </p:sp>
      <p:sp>
        <p:nvSpPr>
          <p:cNvPr id="14" name="Freeform: Shape 13">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magen 5">
            <a:extLst>
              <a:ext uri="{FF2B5EF4-FFF2-40B4-BE49-F238E27FC236}">
                <a16:creationId xmlns:a16="http://schemas.microsoft.com/office/drawing/2014/main" id="{C4A558C6-225F-7A46-8D0B-9076033F0A8B}"/>
              </a:ext>
            </a:extLst>
          </p:cNvPr>
          <p:cNvPicPr>
            <a:picLocks noChangeAspect="1"/>
          </p:cNvPicPr>
          <p:nvPr/>
        </p:nvPicPr>
        <p:blipFill rotWithShape="1">
          <a:blip r:embed="rId2"/>
          <a:srcRect r="1" b="13216"/>
          <a:stretch/>
        </p:blipFill>
        <p:spPr>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p:spPr>
      </p:pic>
      <p:sp>
        <p:nvSpPr>
          <p:cNvPr id="16" name="Freeform: Shape 15">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n 4">
            <a:extLst>
              <a:ext uri="{FF2B5EF4-FFF2-40B4-BE49-F238E27FC236}">
                <a16:creationId xmlns:a16="http://schemas.microsoft.com/office/drawing/2014/main" id="{A097977A-9582-054D-AA02-1B9DA911DB51}"/>
              </a:ext>
            </a:extLst>
          </p:cNvPr>
          <p:cNvPicPr>
            <a:picLocks noChangeAspect="1"/>
          </p:cNvPicPr>
          <p:nvPr/>
        </p:nvPicPr>
        <p:blipFill rotWithShape="1">
          <a:blip r:embed="rId3"/>
          <a:srcRect t="24964" r="3" b="11510"/>
          <a:stretch/>
        </p:blipFill>
        <p:spPr>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7" name="Marcador de número de diapositiva 6">
            <a:extLst>
              <a:ext uri="{FF2B5EF4-FFF2-40B4-BE49-F238E27FC236}">
                <a16:creationId xmlns:a16="http://schemas.microsoft.com/office/drawing/2014/main" id="{2AA700EC-67A0-0A48-A8D9-DD93F76B7177}"/>
              </a:ext>
            </a:extLst>
          </p:cNvPr>
          <p:cNvSpPr>
            <a:spLocks noGrp="1"/>
          </p:cNvSpPr>
          <p:nvPr>
            <p:ph type="sldNum" sz="quarter" idx="12"/>
          </p:nvPr>
        </p:nvSpPr>
        <p:spPr/>
        <p:txBody>
          <a:bodyPr/>
          <a:lstStyle/>
          <a:p>
            <a:fld id="{F5D1F510-C917-4B4E-B0A9-1BF7ED89073D}" type="slidenum">
              <a:rPr lang="es-DO" smtClean="0"/>
              <a:t>1</a:t>
            </a:fld>
            <a:endParaRPr lang="es-DO"/>
          </a:p>
        </p:txBody>
      </p:sp>
      <p:pic>
        <p:nvPicPr>
          <p:cNvPr id="7176" name="Picture 8" descr="Portátil (notebook) con la tapa abierta, vista isométrica trasera, aislado en el blanco Foto de archivo - 14310573">
            <a:extLst>
              <a:ext uri="{FF2B5EF4-FFF2-40B4-BE49-F238E27FC236}">
                <a16:creationId xmlns:a16="http://schemas.microsoft.com/office/drawing/2014/main" id="{764DF8ED-3927-5242-BBFD-27E5C4FD5A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23" y="3731047"/>
            <a:ext cx="1130894" cy="763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85784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0" y="-1"/>
            <a:ext cx="10515600" cy="371476"/>
          </a:xfrm>
          <a:solidFill>
            <a:schemeClr val="accent2">
              <a:lumMod val="40000"/>
              <a:lumOff val="60000"/>
            </a:schemeClr>
          </a:solidFill>
        </p:spPr>
        <p:txBody>
          <a:bodyPr>
            <a:noAutofit/>
          </a:bodyPr>
          <a:lstStyle/>
          <a:p>
            <a:r>
              <a:rPr lang="es-DO" sz="2400" b="1" dirty="0"/>
              <a:t>Evaluación del primer mes del proceso de docencia virtual UASD, Semestre 2020-20</a:t>
            </a:r>
          </a:p>
        </p:txBody>
      </p:sp>
      <p:sp>
        <p:nvSpPr>
          <p:cNvPr id="3" name="Marcador de contenido 2">
            <a:extLst>
              <a:ext uri="{FF2B5EF4-FFF2-40B4-BE49-F238E27FC236}">
                <a16:creationId xmlns:a16="http://schemas.microsoft.com/office/drawing/2014/main" id="{76225DBE-51CD-B141-AE7F-6A3FC8070379}"/>
              </a:ext>
            </a:extLst>
          </p:cNvPr>
          <p:cNvSpPr>
            <a:spLocks noGrp="1"/>
          </p:cNvSpPr>
          <p:nvPr>
            <p:ph idx="1"/>
          </p:nvPr>
        </p:nvSpPr>
        <p:spPr>
          <a:xfrm>
            <a:off x="209550" y="1179806"/>
            <a:ext cx="3705226" cy="534694"/>
          </a:xfrm>
          <a:solidFill>
            <a:schemeClr val="accent4">
              <a:lumMod val="60000"/>
              <a:lumOff val="40000"/>
            </a:schemeClr>
          </a:solidFill>
        </p:spPr>
        <p:txBody>
          <a:bodyPr>
            <a:normAutofit fontScale="92500"/>
          </a:bodyPr>
          <a:lstStyle/>
          <a:p>
            <a:pPr marL="0" indent="0" algn="ctr">
              <a:buNone/>
            </a:pPr>
            <a:r>
              <a:rPr lang="es-DO" sz="2600" b="1" dirty="0"/>
              <a:t>2.- Difusión de la Encuesta</a:t>
            </a:r>
          </a:p>
          <a:p>
            <a:pPr marL="0" indent="0" algn="ctr">
              <a:buNone/>
            </a:pPr>
            <a:endParaRPr lang="es-DO" sz="1800" b="1" dirty="0"/>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6610733" y="1102105"/>
            <a:ext cx="4771556" cy="4786538"/>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4910388"/>
            <a:ext cx="1600200" cy="1947612"/>
          </a:xfrm>
          <a:prstGeom prst="rect">
            <a:avLst/>
          </a:prstGeom>
        </p:spPr>
      </p:pic>
      <p:sp>
        <p:nvSpPr>
          <p:cNvPr id="7" name="Marcador de contenido 2">
            <a:extLst>
              <a:ext uri="{FF2B5EF4-FFF2-40B4-BE49-F238E27FC236}">
                <a16:creationId xmlns:a16="http://schemas.microsoft.com/office/drawing/2014/main" id="{A0052871-A09A-A34B-9EFD-7B759556F198}"/>
              </a:ext>
            </a:extLst>
          </p:cNvPr>
          <p:cNvSpPr txBox="1">
            <a:spLocks/>
          </p:cNvSpPr>
          <p:nvPr/>
        </p:nvSpPr>
        <p:spPr>
          <a:xfrm>
            <a:off x="0" y="491522"/>
            <a:ext cx="2247900" cy="6175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DO" dirty="0"/>
              <a:t>Metodología:</a:t>
            </a:r>
          </a:p>
          <a:p>
            <a:pPr marL="0" indent="0">
              <a:buFont typeface="Arial" panose="020B0604020202020204" pitchFamily="34" charset="0"/>
              <a:buNone/>
            </a:pPr>
            <a:endParaRPr lang="es-DO" dirty="0"/>
          </a:p>
        </p:txBody>
      </p:sp>
      <p:sp>
        <p:nvSpPr>
          <p:cNvPr id="5" name="Rectángulo 4">
            <a:extLst>
              <a:ext uri="{FF2B5EF4-FFF2-40B4-BE49-F238E27FC236}">
                <a16:creationId xmlns:a16="http://schemas.microsoft.com/office/drawing/2014/main" id="{D0D2EB28-9C07-904C-98A0-09ED608F355D}"/>
              </a:ext>
            </a:extLst>
          </p:cNvPr>
          <p:cNvSpPr/>
          <p:nvPr/>
        </p:nvSpPr>
        <p:spPr>
          <a:xfrm>
            <a:off x="730457" y="1877378"/>
            <a:ext cx="2465034" cy="461665"/>
          </a:xfrm>
          <a:prstGeom prst="rect">
            <a:avLst/>
          </a:prstGeom>
        </p:spPr>
        <p:txBody>
          <a:bodyPr wrap="none">
            <a:spAutoFit/>
          </a:bodyPr>
          <a:lstStyle/>
          <a:p>
            <a:pPr algn="ctr"/>
            <a:r>
              <a:rPr lang="es-DO" sz="2400" b="1" dirty="0"/>
              <a:t>Medios Utilizados</a:t>
            </a:r>
          </a:p>
        </p:txBody>
      </p:sp>
      <p:sp>
        <p:nvSpPr>
          <p:cNvPr id="9" name="Rectángulo 8">
            <a:extLst>
              <a:ext uri="{FF2B5EF4-FFF2-40B4-BE49-F238E27FC236}">
                <a16:creationId xmlns:a16="http://schemas.microsoft.com/office/drawing/2014/main" id="{EE1A3875-76D7-7749-9849-26246B6832EB}"/>
              </a:ext>
            </a:extLst>
          </p:cNvPr>
          <p:cNvSpPr/>
          <p:nvPr/>
        </p:nvSpPr>
        <p:spPr>
          <a:xfrm>
            <a:off x="326934" y="2527528"/>
            <a:ext cx="4775987" cy="369332"/>
          </a:xfrm>
          <a:prstGeom prst="rect">
            <a:avLst/>
          </a:prstGeom>
        </p:spPr>
        <p:txBody>
          <a:bodyPr wrap="none">
            <a:spAutoFit/>
          </a:bodyPr>
          <a:lstStyle/>
          <a:p>
            <a:r>
              <a:rPr lang="es-DO" b="1" u="sng" dirty="0">
                <a:latin typeface="Times New Roman" panose="02020603050405020304" pitchFamily="18" charset="0"/>
                <a:ea typeface="Times New Roman" panose="02020603050405020304" pitchFamily="18" charset="0"/>
              </a:rPr>
              <a:t>A.- Los 54 directores y directoras de escuelas</a:t>
            </a:r>
            <a:endParaRPr lang="es-DO" dirty="0">
              <a:latin typeface="Times New Roman" panose="02020603050405020304" pitchFamily="18" charset="0"/>
              <a:ea typeface="Times New Roman" panose="02020603050405020304" pitchFamily="18" charset="0"/>
            </a:endParaRPr>
          </a:p>
        </p:txBody>
      </p:sp>
      <p:sp>
        <p:nvSpPr>
          <p:cNvPr id="10" name="Rectángulo 9">
            <a:extLst>
              <a:ext uri="{FF2B5EF4-FFF2-40B4-BE49-F238E27FC236}">
                <a16:creationId xmlns:a16="http://schemas.microsoft.com/office/drawing/2014/main" id="{25E7676C-768C-9441-BBFA-241306F50B8C}"/>
              </a:ext>
            </a:extLst>
          </p:cNvPr>
          <p:cNvSpPr/>
          <p:nvPr/>
        </p:nvSpPr>
        <p:spPr>
          <a:xfrm>
            <a:off x="326934" y="3004419"/>
            <a:ext cx="4545155" cy="369332"/>
          </a:xfrm>
          <a:prstGeom prst="rect">
            <a:avLst/>
          </a:prstGeom>
        </p:spPr>
        <p:txBody>
          <a:bodyPr wrap="none">
            <a:spAutoFit/>
          </a:bodyPr>
          <a:lstStyle/>
          <a:p>
            <a:r>
              <a:rPr lang="es-DO" b="1" u="sng" dirty="0">
                <a:latin typeface="Times New Roman" panose="02020603050405020304" pitchFamily="18" charset="0"/>
                <a:ea typeface="Times New Roman" panose="02020603050405020304" pitchFamily="18" charset="0"/>
              </a:rPr>
              <a:t>B.- Los 18 directores y directoras de campus</a:t>
            </a:r>
            <a:endParaRPr lang="es-DO" dirty="0">
              <a:latin typeface="Times New Roman" panose="02020603050405020304" pitchFamily="18" charset="0"/>
              <a:ea typeface="Times New Roman" panose="02020603050405020304" pitchFamily="18" charset="0"/>
            </a:endParaRPr>
          </a:p>
        </p:txBody>
      </p:sp>
      <p:sp>
        <p:nvSpPr>
          <p:cNvPr id="11" name="Rectángulo 10">
            <a:extLst>
              <a:ext uri="{FF2B5EF4-FFF2-40B4-BE49-F238E27FC236}">
                <a16:creationId xmlns:a16="http://schemas.microsoft.com/office/drawing/2014/main" id="{C85F0E78-E134-D74B-93A7-5B7443B68CB2}"/>
              </a:ext>
            </a:extLst>
          </p:cNvPr>
          <p:cNvSpPr/>
          <p:nvPr/>
        </p:nvSpPr>
        <p:spPr>
          <a:xfrm>
            <a:off x="326934" y="3439711"/>
            <a:ext cx="4771556" cy="369332"/>
          </a:xfrm>
          <a:prstGeom prst="rect">
            <a:avLst/>
          </a:prstGeom>
        </p:spPr>
        <p:txBody>
          <a:bodyPr wrap="square">
            <a:spAutoFit/>
          </a:bodyPr>
          <a:lstStyle/>
          <a:p>
            <a:r>
              <a:rPr lang="es-DO" b="1" u="sng" dirty="0">
                <a:latin typeface="Times New Roman" panose="02020603050405020304" pitchFamily="18" charset="0"/>
                <a:ea typeface="Times New Roman" panose="02020603050405020304" pitchFamily="18" charset="0"/>
              </a:rPr>
              <a:t>C.- Los 9 decanos y decnas</a:t>
            </a:r>
            <a:endParaRPr lang="es-DO" dirty="0">
              <a:latin typeface="Times New Roman" panose="02020603050405020304" pitchFamily="18" charset="0"/>
              <a:ea typeface="Times New Roman" panose="02020603050405020304" pitchFamily="18" charset="0"/>
            </a:endParaRPr>
          </a:p>
        </p:txBody>
      </p:sp>
      <p:sp>
        <p:nvSpPr>
          <p:cNvPr id="12" name="Rectángulo 11">
            <a:extLst>
              <a:ext uri="{FF2B5EF4-FFF2-40B4-BE49-F238E27FC236}">
                <a16:creationId xmlns:a16="http://schemas.microsoft.com/office/drawing/2014/main" id="{53890DFB-968A-6F46-83C7-8B37CCAC5AC9}"/>
              </a:ext>
            </a:extLst>
          </p:cNvPr>
          <p:cNvSpPr/>
          <p:nvPr/>
        </p:nvSpPr>
        <p:spPr>
          <a:xfrm>
            <a:off x="326934" y="3938427"/>
            <a:ext cx="5325047" cy="369332"/>
          </a:xfrm>
          <a:prstGeom prst="rect">
            <a:avLst/>
          </a:prstGeom>
        </p:spPr>
        <p:txBody>
          <a:bodyPr wrap="none">
            <a:spAutoFit/>
          </a:bodyPr>
          <a:lstStyle/>
          <a:p>
            <a:r>
              <a:rPr lang="es-DO" b="1" u="sng" dirty="0">
                <a:latin typeface="Times New Roman" panose="02020603050405020304" pitchFamily="18" charset="0"/>
                <a:ea typeface="Times New Roman" panose="02020603050405020304" pitchFamily="18" charset="0"/>
              </a:rPr>
              <a:t>D.- Redes sociales de Facebook, Instagram y Twitter</a:t>
            </a:r>
            <a:endParaRPr lang="es-DO" dirty="0">
              <a:latin typeface="Times New Roman" panose="02020603050405020304" pitchFamily="18" charset="0"/>
              <a:ea typeface="Times New Roman" panose="02020603050405020304" pitchFamily="18" charset="0"/>
            </a:endParaRPr>
          </a:p>
        </p:txBody>
      </p:sp>
      <p:sp>
        <p:nvSpPr>
          <p:cNvPr id="13" name="Rectángulo 12">
            <a:extLst>
              <a:ext uri="{FF2B5EF4-FFF2-40B4-BE49-F238E27FC236}">
                <a16:creationId xmlns:a16="http://schemas.microsoft.com/office/drawing/2014/main" id="{DD365E7F-982D-2043-BDCE-B44CBB230C16}"/>
              </a:ext>
            </a:extLst>
          </p:cNvPr>
          <p:cNvSpPr/>
          <p:nvPr/>
        </p:nvSpPr>
        <p:spPr>
          <a:xfrm>
            <a:off x="326934" y="4436414"/>
            <a:ext cx="2546531" cy="369332"/>
          </a:xfrm>
          <a:prstGeom prst="rect">
            <a:avLst/>
          </a:prstGeom>
        </p:spPr>
        <p:txBody>
          <a:bodyPr wrap="none">
            <a:spAutoFit/>
          </a:bodyPr>
          <a:lstStyle/>
          <a:p>
            <a:r>
              <a:rPr lang="es-DO" b="1" u="sng" dirty="0">
                <a:latin typeface="Times New Roman" panose="02020603050405020304" pitchFamily="18" charset="0"/>
                <a:ea typeface="Times New Roman" panose="02020603050405020304" pitchFamily="18" charset="0"/>
              </a:rPr>
              <a:t>E.- Correos electrónicos</a:t>
            </a:r>
            <a:endParaRPr lang="es-DO" u="sng" dirty="0">
              <a:latin typeface="Times New Roman" panose="02020603050405020304" pitchFamily="18" charset="0"/>
              <a:ea typeface="Times New Roman" panose="02020603050405020304" pitchFamily="18" charset="0"/>
            </a:endParaRPr>
          </a:p>
        </p:txBody>
      </p:sp>
      <p:sp>
        <p:nvSpPr>
          <p:cNvPr id="14" name="Marcador de número de diapositiva 13">
            <a:extLst>
              <a:ext uri="{FF2B5EF4-FFF2-40B4-BE49-F238E27FC236}">
                <a16:creationId xmlns:a16="http://schemas.microsoft.com/office/drawing/2014/main" id="{41880E20-1DA6-8047-B575-6283F6D67AE1}"/>
              </a:ext>
            </a:extLst>
          </p:cNvPr>
          <p:cNvSpPr>
            <a:spLocks noGrp="1"/>
          </p:cNvSpPr>
          <p:nvPr>
            <p:ph type="sldNum" sz="quarter" idx="12"/>
          </p:nvPr>
        </p:nvSpPr>
        <p:spPr/>
        <p:txBody>
          <a:bodyPr/>
          <a:lstStyle/>
          <a:p>
            <a:fld id="{F5D1F510-C917-4B4E-B0A9-1BF7ED89073D}" type="slidenum">
              <a:rPr lang="es-DO" smtClean="0"/>
              <a:t>10</a:t>
            </a:fld>
            <a:endParaRPr lang="es-DO"/>
          </a:p>
        </p:txBody>
      </p:sp>
    </p:spTree>
    <p:extLst>
      <p:ext uri="{BB962C8B-B14F-4D97-AF65-F5344CB8AC3E}">
        <p14:creationId xmlns:p14="http://schemas.microsoft.com/office/powerpoint/2010/main" val="184303899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2771274" y="794128"/>
            <a:ext cx="6946700" cy="954107"/>
          </a:xfrm>
          <a:prstGeom prst="rect">
            <a:avLst/>
          </a:prstGeom>
          <a:solidFill>
            <a:schemeClr val="accent6">
              <a:lumMod val="60000"/>
              <a:lumOff val="40000"/>
            </a:schemeClr>
          </a:solidFill>
        </p:spPr>
        <p:txBody>
          <a:bodyPr wrap="square" rtlCol="0">
            <a:spAutoFit/>
          </a:bodyPr>
          <a:lstStyle/>
          <a:p>
            <a:pPr algn="ctr"/>
            <a:r>
              <a:rPr lang="es-DO" sz="2800" b="1" dirty="0"/>
              <a:t>Deseos de impartir docencia virtual y los grupos de edades</a:t>
            </a:r>
          </a:p>
        </p:txBody>
      </p:sp>
      <p:graphicFrame>
        <p:nvGraphicFramePr>
          <p:cNvPr id="7" name="Tabla 6">
            <a:extLst>
              <a:ext uri="{FF2B5EF4-FFF2-40B4-BE49-F238E27FC236}">
                <a16:creationId xmlns:a16="http://schemas.microsoft.com/office/drawing/2014/main" id="{AF195B6D-1718-2547-86C0-05D824096638}"/>
              </a:ext>
            </a:extLst>
          </p:cNvPr>
          <p:cNvGraphicFramePr>
            <a:graphicFrameLocks noGrp="1"/>
          </p:cNvGraphicFramePr>
          <p:nvPr>
            <p:extLst>
              <p:ext uri="{D42A27DB-BD31-4B8C-83A1-F6EECF244321}">
                <p14:modId xmlns:p14="http://schemas.microsoft.com/office/powerpoint/2010/main" val="3189091135"/>
              </p:ext>
            </p:extLst>
          </p:nvPr>
        </p:nvGraphicFramePr>
        <p:xfrm>
          <a:off x="267745" y="1870113"/>
          <a:ext cx="11273586" cy="4879646"/>
        </p:xfrm>
        <a:graphic>
          <a:graphicData uri="http://schemas.openxmlformats.org/drawingml/2006/table">
            <a:tbl>
              <a:tblPr/>
              <a:tblGrid>
                <a:gridCol w="697896">
                  <a:extLst>
                    <a:ext uri="{9D8B030D-6E8A-4147-A177-3AD203B41FA5}">
                      <a16:colId xmlns:a16="http://schemas.microsoft.com/office/drawing/2014/main" val="2451160831"/>
                    </a:ext>
                  </a:extLst>
                </a:gridCol>
                <a:gridCol w="454593">
                  <a:extLst>
                    <a:ext uri="{9D8B030D-6E8A-4147-A177-3AD203B41FA5}">
                      <a16:colId xmlns:a16="http://schemas.microsoft.com/office/drawing/2014/main" val="1895968490"/>
                    </a:ext>
                  </a:extLst>
                </a:gridCol>
                <a:gridCol w="456193">
                  <a:extLst>
                    <a:ext uri="{9D8B030D-6E8A-4147-A177-3AD203B41FA5}">
                      <a16:colId xmlns:a16="http://schemas.microsoft.com/office/drawing/2014/main" val="221683339"/>
                    </a:ext>
                  </a:extLst>
                </a:gridCol>
                <a:gridCol w="454593">
                  <a:extLst>
                    <a:ext uri="{9D8B030D-6E8A-4147-A177-3AD203B41FA5}">
                      <a16:colId xmlns:a16="http://schemas.microsoft.com/office/drawing/2014/main" val="575441422"/>
                    </a:ext>
                  </a:extLst>
                </a:gridCol>
                <a:gridCol w="456193">
                  <a:extLst>
                    <a:ext uri="{9D8B030D-6E8A-4147-A177-3AD203B41FA5}">
                      <a16:colId xmlns:a16="http://schemas.microsoft.com/office/drawing/2014/main" val="2320285410"/>
                    </a:ext>
                  </a:extLst>
                </a:gridCol>
                <a:gridCol w="448191">
                  <a:extLst>
                    <a:ext uri="{9D8B030D-6E8A-4147-A177-3AD203B41FA5}">
                      <a16:colId xmlns:a16="http://schemas.microsoft.com/office/drawing/2014/main" val="2241708860"/>
                    </a:ext>
                  </a:extLst>
                </a:gridCol>
                <a:gridCol w="446589">
                  <a:extLst>
                    <a:ext uri="{9D8B030D-6E8A-4147-A177-3AD203B41FA5}">
                      <a16:colId xmlns:a16="http://schemas.microsoft.com/office/drawing/2014/main" val="2613285088"/>
                    </a:ext>
                  </a:extLst>
                </a:gridCol>
                <a:gridCol w="416176">
                  <a:extLst>
                    <a:ext uri="{9D8B030D-6E8A-4147-A177-3AD203B41FA5}">
                      <a16:colId xmlns:a16="http://schemas.microsoft.com/office/drawing/2014/main" val="1296199257"/>
                    </a:ext>
                  </a:extLst>
                </a:gridCol>
                <a:gridCol w="417778">
                  <a:extLst>
                    <a:ext uri="{9D8B030D-6E8A-4147-A177-3AD203B41FA5}">
                      <a16:colId xmlns:a16="http://schemas.microsoft.com/office/drawing/2014/main" val="838979813"/>
                    </a:ext>
                  </a:extLst>
                </a:gridCol>
                <a:gridCol w="416176">
                  <a:extLst>
                    <a:ext uri="{9D8B030D-6E8A-4147-A177-3AD203B41FA5}">
                      <a16:colId xmlns:a16="http://schemas.microsoft.com/office/drawing/2014/main" val="3280904594"/>
                    </a:ext>
                  </a:extLst>
                </a:gridCol>
                <a:gridCol w="417778">
                  <a:extLst>
                    <a:ext uri="{9D8B030D-6E8A-4147-A177-3AD203B41FA5}">
                      <a16:colId xmlns:a16="http://schemas.microsoft.com/office/drawing/2014/main" val="896060665"/>
                    </a:ext>
                  </a:extLst>
                </a:gridCol>
                <a:gridCol w="416176">
                  <a:extLst>
                    <a:ext uri="{9D8B030D-6E8A-4147-A177-3AD203B41FA5}">
                      <a16:colId xmlns:a16="http://schemas.microsoft.com/office/drawing/2014/main" val="3434597860"/>
                    </a:ext>
                  </a:extLst>
                </a:gridCol>
                <a:gridCol w="417778">
                  <a:extLst>
                    <a:ext uri="{9D8B030D-6E8A-4147-A177-3AD203B41FA5}">
                      <a16:colId xmlns:a16="http://schemas.microsoft.com/office/drawing/2014/main" val="2407953424"/>
                    </a:ext>
                  </a:extLst>
                </a:gridCol>
                <a:gridCol w="416176">
                  <a:extLst>
                    <a:ext uri="{9D8B030D-6E8A-4147-A177-3AD203B41FA5}">
                      <a16:colId xmlns:a16="http://schemas.microsoft.com/office/drawing/2014/main" val="2740561915"/>
                    </a:ext>
                  </a:extLst>
                </a:gridCol>
                <a:gridCol w="417778">
                  <a:extLst>
                    <a:ext uri="{9D8B030D-6E8A-4147-A177-3AD203B41FA5}">
                      <a16:colId xmlns:a16="http://schemas.microsoft.com/office/drawing/2014/main" val="3412050650"/>
                    </a:ext>
                  </a:extLst>
                </a:gridCol>
                <a:gridCol w="416176">
                  <a:extLst>
                    <a:ext uri="{9D8B030D-6E8A-4147-A177-3AD203B41FA5}">
                      <a16:colId xmlns:a16="http://schemas.microsoft.com/office/drawing/2014/main" val="1364167284"/>
                    </a:ext>
                  </a:extLst>
                </a:gridCol>
                <a:gridCol w="417778">
                  <a:extLst>
                    <a:ext uri="{9D8B030D-6E8A-4147-A177-3AD203B41FA5}">
                      <a16:colId xmlns:a16="http://schemas.microsoft.com/office/drawing/2014/main" val="547971556"/>
                    </a:ext>
                  </a:extLst>
                </a:gridCol>
                <a:gridCol w="416176">
                  <a:extLst>
                    <a:ext uri="{9D8B030D-6E8A-4147-A177-3AD203B41FA5}">
                      <a16:colId xmlns:a16="http://schemas.microsoft.com/office/drawing/2014/main" val="3959118012"/>
                    </a:ext>
                  </a:extLst>
                </a:gridCol>
                <a:gridCol w="417778">
                  <a:extLst>
                    <a:ext uri="{9D8B030D-6E8A-4147-A177-3AD203B41FA5}">
                      <a16:colId xmlns:a16="http://schemas.microsoft.com/office/drawing/2014/main" val="3295551257"/>
                    </a:ext>
                  </a:extLst>
                </a:gridCol>
                <a:gridCol w="416176">
                  <a:extLst>
                    <a:ext uri="{9D8B030D-6E8A-4147-A177-3AD203B41FA5}">
                      <a16:colId xmlns:a16="http://schemas.microsoft.com/office/drawing/2014/main" val="3094853051"/>
                    </a:ext>
                  </a:extLst>
                </a:gridCol>
                <a:gridCol w="417778">
                  <a:extLst>
                    <a:ext uri="{9D8B030D-6E8A-4147-A177-3AD203B41FA5}">
                      <a16:colId xmlns:a16="http://schemas.microsoft.com/office/drawing/2014/main" val="2020447203"/>
                    </a:ext>
                  </a:extLst>
                </a:gridCol>
                <a:gridCol w="352150">
                  <a:extLst>
                    <a:ext uri="{9D8B030D-6E8A-4147-A177-3AD203B41FA5}">
                      <a16:colId xmlns:a16="http://schemas.microsoft.com/office/drawing/2014/main" val="1876795806"/>
                    </a:ext>
                  </a:extLst>
                </a:gridCol>
                <a:gridCol w="416176">
                  <a:extLst>
                    <a:ext uri="{9D8B030D-6E8A-4147-A177-3AD203B41FA5}">
                      <a16:colId xmlns:a16="http://schemas.microsoft.com/office/drawing/2014/main" val="3137008817"/>
                    </a:ext>
                  </a:extLst>
                </a:gridCol>
                <a:gridCol w="417778">
                  <a:extLst>
                    <a:ext uri="{9D8B030D-6E8A-4147-A177-3AD203B41FA5}">
                      <a16:colId xmlns:a16="http://schemas.microsoft.com/office/drawing/2014/main" val="756102697"/>
                    </a:ext>
                  </a:extLst>
                </a:gridCol>
                <a:gridCol w="417778">
                  <a:extLst>
                    <a:ext uri="{9D8B030D-6E8A-4147-A177-3AD203B41FA5}">
                      <a16:colId xmlns:a16="http://schemas.microsoft.com/office/drawing/2014/main" val="2973520740"/>
                    </a:ext>
                  </a:extLst>
                </a:gridCol>
                <a:gridCol w="417778">
                  <a:extLst>
                    <a:ext uri="{9D8B030D-6E8A-4147-A177-3AD203B41FA5}">
                      <a16:colId xmlns:a16="http://schemas.microsoft.com/office/drawing/2014/main" val="3908772543"/>
                    </a:ext>
                  </a:extLst>
                </a:gridCol>
              </a:tblGrid>
              <a:tr h="256537">
                <a:tc rowSpan="3">
                  <a:txBody>
                    <a:bodyPr/>
                    <a:lstStyle/>
                    <a:p>
                      <a:pPr algn="ctr" fontAlgn="ctr"/>
                      <a:r>
                        <a:rPr lang="es-DO" sz="1100" b="1" i="0" u="none" strike="noStrike">
                          <a:solidFill>
                            <a:srgbClr val="000000"/>
                          </a:solidFill>
                          <a:effectLst/>
                          <a:latin typeface="Calibri" panose="020F0502020204030204" pitchFamily="34" charset="0"/>
                        </a:rPr>
                        <a:t>GRUPOS DE EDAD</a:t>
                      </a:r>
                    </a:p>
                  </a:txBody>
                  <a:tcPr marL="5063" marR="5063" marT="50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22">
                  <a:txBody>
                    <a:bodyPr/>
                    <a:lstStyle/>
                    <a:p>
                      <a:pPr algn="ctr" fontAlgn="b"/>
                      <a:r>
                        <a:rPr lang="es-DO" sz="1500" b="1" i="0" u="none" strike="noStrike">
                          <a:solidFill>
                            <a:srgbClr val="000000"/>
                          </a:solidFill>
                          <a:effectLst/>
                          <a:latin typeface="Calibri" panose="020F0502020204030204" pitchFamily="34" charset="0"/>
                        </a:rPr>
                        <a:t>¿Cuántas asignaturas te gustaría impartir de manera virtual?</a:t>
                      </a:r>
                    </a:p>
                  </a:txBody>
                  <a:tcPr marL="5063" marR="5063" marT="506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rowSpan="2" gridSpan="3">
                  <a:txBody>
                    <a:bodyPr/>
                    <a:lstStyle/>
                    <a:p>
                      <a:pPr algn="ctr" fontAlgn="ctr"/>
                      <a:r>
                        <a:rPr lang="es-DO" sz="1200" b="1" i="0" u="none" strike="noStrike">
                          <a:solidFill>
                            <a:srgbClr val="000000"/>
                          </a:solidFill>
                          <a:effectLst/>
                          <a:latin typeface="Calibri" panose="020F0502020204030204" pitchFamily="34" charset="0"/>
                        </a:rPr>
                        <a:t>Total</a:t>
                      </a:r>
                    </a:p>
                  </a:txBody>
                  <a:tcPr marL="5063" marR="5063" marT="50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rowSpan="2" hMerge="1">
                  <a:txBody>
                    <a:bodyPr/>
                    <a:lstStyle/>
                    <a:p>
                      <a:endParaRPr lang="es-DO"/>
                    </a:p>
                  </a:txBody>
                  <a:tcPr/>
                </a:tc>
                <a:tc rowSpan="2" hMerge="1">
                  <a:txBody>
                    <a:bodyPr/>
                    <a:lstStyle/>
                    <a:p>
                      <a:endParaRPr lang="es-DO"/>
                    </a:p>
                  </a:txBody>
                  <a:tcPr/>
                </a:tc>
                <a:extLst>
                  <a:ext uri="{0D108BD9-81ED-4DB2-BD59-A6C34878D82A}">
                    <a16:rowId xmlns:a16="http://schemas.microsoft.com/office/drawing/2014/main" val="3556624821"/>
                  </a:ext>
                </a:extLst>
              </a:tr>
              <a:tr h="183289">
                <a:tc vMerge="1">
                  <a:txBody>
                    <a:bodyPr/>
                    <a:lstStyle/>
                    <a:p>
                      <a:endParaRPr lang="es-DO"/>
                    </a:p>
                  </a:txBody>
                  <a:tcPr/>
                </a:tc>
                <a:tc gridSpan="2">
                  <a:txBody>
                    <a:bodyPr/>
                    <a:lstStyle/>
                    <a:p>
                      <a:pPr algn="ctr" fontAlgn="ctr"/>
                      <a:r>
                        <a:rPr lang="es-DO" sz="1200" b="1" i="0" u="none" strike="noStrike">
                          <a:solidFill>
                            <a:srgbClr val="000000"/>
                          </a:solidFill>
                          <a:effectLst/>
                          <a:latin typeface="Calibri" panose="020F0502020204030204" pitchFamily="34" charset="0"/>
                        </a:rPr>
                        <a:t>0</a:t>
                      </a:r>
                    </a:p>
                  </a:txBody>
                  <a:tcPr marL="5063" marR="5063" marT="506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hMerge="1">
                  <a:txBody>
                    <a:bodyPr/>
                    <a:lstStyle/>
                    <a:p>
                      <a:endParaRPr lang="es-DO"/>
                    </a:p>
                  </a:txBody>
                  <a:tcPr/>
                </a:tc>
                <a:tc gridSpan="2">
                  <a:txBody>
                    <a:bodyPr/>
                    <a:lstStyle/>
                    <a:p>
                      <a:pPr algn="ctr" fontAlgn="ctr"/>
                      <a:r>
                        <a:rPr lang="es-DO" sz="1200" b="1" i="0" u="none" strike="noStrike">
                          <a:solidFill>
                            <a:srgbClr val="000000"/>
                          </a:solidFill>
                          <a:effectLst/>
                          <a:latin typeface="Calibri" panose="020F0502020204030204" pitchFamily="34" charset="0"/>
                        </a:rPr>
                        <a:t>1</a:t>
                      </a:r>
                    </a:p>
                  </a:txBody>
                  <a:tcPr marL="5063" marR="5063" marT="5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hMerge="1">
                  <a:txBody>
                    <a:bodyPr/>
                    <a:lstStyle/>
                    <a:p>
                      <a:endParaRPr lang="es-DO"/>
                    </a:p>
                  </a:txBody>
                  <a:tcPr/>
                </a:tc>
                <a:tc gridSpan="2">
                  <a:txBody>
                    <a:bodyPr/>
                    <a:lstStyle/>
                    <a:p>
                      <a:pPr algn="ctr" fontAlgn="ctr"/>
                      <a:r>
                        <a:rPr lang="es-DO" sz="1200" b="1" i="0" u="none" strike="noStrike">
                          <a:solidFill>
                            <a:srgbClr val="000000"/>
                          </a:solidFill>
                          <a:effectLst/>
                          <a:latin typeface="Calibri" panose="020F0502020204030204" pitchFamily="34" charset="0"/>
                        </a:rPr>
                        <a:t>2</a:t>
                      </a:r>
                    </a:p>
                  </a:txBody>
                  <a:tcPr marL="5063" marR="5063" marT="5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hMerge="1">
                  <a:txBody>
                    <a:bodyPr/>
                    <a:lstStyle/>
                    <a:p>
                      <a:endParaRPr lang="es-DO"/>
                    </a:p>
                  </a:txBody>
                  <a:tcPr/>
                </a:tc>
                <a:tc gridSpan="2">
                  <a:txBody>
                    <a:bodyPr/>
                    <a:lstStyle/>
                    <a:p>
                      <a:pPr algn="ctr" fontAlgn="ctr"/>
                      <a:r>
                        <a:rPr lang="es-DO" sz="1200" b="1" i="0" u="none" strike="noStrike">
                          <a:solidFill>
                            <a:srgbClr val="000000"/>
                          </a:solidFill>
                          <a:effectLst/>
                          <a:latin typeface="Calibri" panose="020F0502020204030204" pitchFamily="34" charset="0"/>
                        </a:rPr>
                        <a:t>3</a:t>
                      </a:r>
                    </a:p>
                  </a:txBody>
                  <a:tcPr marL="5063" marR="5063" marT="5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hMerge="1">
                  <a:txBody>
                    <a:bodyPr/>
                    <a:lstStyle/>
                    <a:p>
                      <a:endParaRPr lang="es-DO"/>
                    </a:p>
                  </a:txBody>
                  <a:tcPr/>
                </a:tc>
                <a:tc gridSpan="2">
                  <a:txBody>
                    <a:bodyPr/>
                    <a:lstStyle/>
                    <a:p>
                      <a:pPr algn="ctr" fontAlgn="ctr"/>
                      <a:r>
                        <a:rPr lang="es-DO" sz="1200" b="1" i="0" u="none" strike="noStrike">
                          <a:solidFill>
                            <a:srgbClr val="000000"/>
                          </a:solidFill>
                          <a:effectLst/>
                          <a:latin typeface="Calibri" panose="020F0502020204030204" pitchFamily="34" charset="0"/>
                        </a:rPr>
                        <a:t>4</a:t>
                      </a:r>
                    </a:p>
                  </a:txBody>
                  <a:tcPr marL="5063" marR="5063" marT="5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hMerge="1">
                  <a:txBody>
                    <a:bodyPr/>
                    <a:lstStyle/>
                    <a:p>
                      <a:endParaRPr lang="es-DO"/>
                    </a:p>
                  </a:txBody>
                  <a:tcPr/>
                </a:tc>
                <a:tc gridSpan="2">
                  <a:txBody>
                    <a:bodyPr/>
                    <a:lstStyle/>
                    <a:p>
                      <a:pPr algn="ctr" fontAlgn="ctr"/>
                      <a:r>
                        <a:rPr lang="es-DO" sz="1200" b="1" i="0" u="none" strike="noStrike">
                          <a:solidFill>
                            <a:srgbClr val="000000"/>
                          </a:solidFill>
                          <a:effectLst/>
                          <a:latin typeface="Calibri" panose="020F0502020204030204" pitchFamily="34" charset="0"/>
                        </a:rPr>
                        <a:t>5</a:t>
                      </a:r>
                    </a:p>
                  </a:txBody>
                  <a:tcPr marL="5063" marR="5063" marT="5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hMerge="1">
                  <a:txBody>
                    <a:bodyPr/>
                    <a:lstStyle/>
                    <a:p>
                      <a:endParaRPr lang="es-DO"/>
                    </a:p>
                  </a:txBody>
                  <a:tcPr/>
                </a:tc>
                <a:tc gridSpan="2">
                  <a:txBody>
                    <a:bodyPr/>
                    <a:lstStyle/>
                    <a:p>
                      <a:pPr algn="ctr" fontAlgn="ctr"/>
                      <a:r>
                        <a:rPr lang="es-DO" sz="1200" b="1" i="0" u="none" strike="noStrike">
                          <a:solidFill>
                            <a:srgbClr val="000000"/>
                          </a:solidFill>
                          <a:effectLst/>
                          <a:latin typeface="Calibri" panose="020F0502020204030204" pitchFamily="34" charset="0"/>
                        </a:rPr>
                        <a:t>6</a:t>
                      </a:r>
                    </a:p>
                  </a:txBody>
                  <a:tcPr marL="5063" marR="5063" marT="5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hMerge="1">
                  <a:txBody>
                    <a:bodyPr/>
                    <a:lstStyle/>
                    <a:p>
                      <a:endParaRPr lang="es-DO"/>
                    </a:p>
                  </a:txBody>
                  <a:tcPr/>
                </a:tc>
                <a:tc gridSpan="2">
                  <a:txBody>
                    <a:bodyPr/>
                    <a:lstStyle/>
                    <a:p>
                      <a:pPr algn="ctr" fontAlgn="ctr"/>
                      <a:r>
                        <a:rPr lang="es-DO" sz="1200" b="1" i="0" u="none" strike="noStrike">
                          <a:solidFill>
                            <a:srgbClr val="000000"/>
                          </a:solidFill>
                          <a:effectLst/>
                          <a:latin typeface="Calibri" panose="020F0502020204030204" pitchFamily="34" charset="0"/>
                        </a:rPr>
                        <a:t>7</a:t>
                      </a:r>
                    </a:p>
                  </a:txBody>
                  <a:tcPr marL="5063" marR="5063" marT="5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hMerge="1">
                  <a:txBody>
                    <a:bodyPr/>
                    <a:lstStyle/>
                    <a:p>
                      <a:endParaRPr lang="es-DO"/>
                    </a:p>
                  </a:txBody>
                  <a:tcPr/>
                </a:tc>
                <a:tc gridSpan="2">
                  <a:txBody>
                    <a:bodyPr/>
                    <a:lstStyle/>
                    <a:p>
                      <a:pPr algn="ctr" fontAlgn="ctr"/>
                      <a:r>
                        <a:rPr lang="es-DO" sz="1200" b="1" i="0" u="none" strike="noStrike">
                          <a:solidFill>
                            <a:srgbClr val="000000"/>
                          </a:solidFill>
                          <a:effectLst/>
                          <a:latin typeface="Calibri" panose="020F0502020204030204" pitchFamily="34" charset="0"/>
                        </a:rPr>
                        <a:t>8</a:t>
                      </a:r>
                    </a:p>
                  </a:txBody>
                  <a:tcPr marL="5063" marR="5063" marT="5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hMerge="1">
                  <a:txBody>
                    <a:bodyPr/>
                    <a:lstStyle/>
                    <a:p>
                      <a:endParaRPr lang="es-DO"/>
                    </a:p>
                  </a:txBody>
                  <a:tcPr/>
                </a:tc>
                <a:tc gridSpan="2">
                  <a:txBody>
                    <a:bodyPr/>
                    <a:lstStyle/>
                    <a:p>
                      <a:pPr algn="ctr" fontAlgn="ctr"/>
                      <a:r>
                        <a:rPr lang="es-DO" sz="1200" b="1" i="0" u="none" strike="noStrike">
                          <a:solidFill>
                            <a:srgbClr val="000000"/>
                          </a:solidFill>
                          <a:effectLst/>
                          <a:latin typeface="Calibri" panose="020F0502020204030204" pitchFamily="34" charset="0"/>
                        </a:rPr>
                        <a:t>9</a:t>
                      </a:r>
                    </a:p>
                  </a:txBody>
                  <a:tcPr marL="5063" marR="5063" marT="5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hMerge="1">
                  <a:txBody>
                    <a:bodyPr/>
                    <a:lstStyle/>
                    <a:p>
                      <a:endParaRPr lang="es-DO"/>
                    </a:p>
                  </a:txBody>
                  <a:tcPr/>
                </a:tc>
                <a:tc gridSpan="2">
                  <a:txBody>
                    <a:bodyPr/>
                    <a:lstStyle/>
                    <a:p>
                      <a:pPr algn="ctr" fontAlgn="ctr"/>
                      <a:r>
                        <a:rPr lang="es-DO" sz="1200" b="1" i="0" u="none" strike="noStrike">
                          <a:solidFill>
                            <a:srgbClr val="000000"/>
                          </a:solidFill>
                          <a:effectLst/>
                          <a:latin typeface="Calibri" panose="020F0502020204030204" pitchFamily="34" charset="0"/>
                        </a:rPr>
                        <a:t>10</a:t>
                      </a:r>
                    </a:p>
                  </a:txBody>
                  <a:tcPr marL="5063" marR="5063" marT="5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hMerge="1">
                  <a:txBody>
                    <a:bodyPr/>
                    <a:lstStyle/>
                    <a:p>
                      <a:endParaRPr lang="es-DO"/>
                    </a:p>
                  </a:txBody>
                  <a:tcPr/>
                </a:tc>
                <a:tc gridSpan="3" vMerge="1">
                  <a:txBody>
                    <a:bodyPr/>
                    <a:lstStyle/>
                    <a:p>
                      <a:endParaRPr lang="es-DO"/>
                    </a:p>
                  </a:txBody>
                  <a:tcPr/>
                </a:tc>
                <a:tc hMerge="1" vMerge="1">
                  <a:txBody>
                    <a:bodyPr/>
                    <a:lstStyle/>
                    <a:p>
                      <a:endParaRPr lang="es-DO"/>
                    </a:p>
                  </a:txBody>
                  <a:tcPr/>
                </a:tc>
                <a:tc hMerge="1" vMerge="1">
                  <a:txBody>
                    <a:bodyPr/>
                    <a:lstStyle/>
                    <a:p>
                      <a:endParaRPr lang="es-DO"/>
                    </a:p>
                  </a:txBody>
                  <a:tcPr/>
                </a:tc>
                <a:extLst>
                  <a:ext uri="{0D108BD9-81ED-4DB2-BD59-A6C34878D82A}">
                    <a16:rowId xmlns:a16="http://schemas.microsoft.com/office/drawing/2014/main" val="1410574116"/>
                  </a:ext>
                </a:extLst>
              </a:tr>
              <a:tr h="351050">
                <a:tc vMerge="1">
                  <a:txBody>
                    <a:bodyPr/>
                    <a:lstStyle/>
                    <a:p>
                      <a:endParaRPr lang="es-DO"/>
                    </a:p>
                  </a:txBody>
                  <a:tcPr/>
                </a:tc>
                <a:tc>
                  <a:txBody>
                    <a:bodyPr/>
                    <a:lstStyle/>
                    <a:p>
                      <a:pPr algn="ctr" fontAlgn="ctr"/>
                      <a:r>
                        <a:rPr lang="es-DO" sz="600" b="1" i="0" u="none" strike="noStrike">
                          <a:solidFill>
                            <a:srgbClr val="000000"/>
                          </a:solidFill>
                          <a:effectLst/>
                          <a:latin typeface="Calibri" panose="020F0502020204030204" pitchFamily="34" charset="0"/>
                        </a:rPr>
                        <a:t>Recuento</a:t>
                      </a:r>
                    </a:p>
                  </a:txBody>
                  <a:tcPr marL="5063" marR="5063" marT="506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600" b="1" i="0" u="none" strike="noStrike">
                          <a:solidFill>
                            <a:srgbClr val="000000"/>
                          </a:solidFill>
                          <a:effectLst/>
                          <a:latin typeface="Calibri" panose="020F0502020204030204" pitchFamily="34" charset="0"/>
                        </a:rPr>
                        <a:t>% del N de fila 0 Asig.</a:t>
                      </a:r>
                    </a:p>
                  </a:txBody>
                  <a:tcPr marL="5063" marR="5063" marT="5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600" b="1" i="0" u="none" strike="noStrike">
                          <a:solidFill>
                            <a:srgbClr val="000000"/>
                          </a:solidFill>
                          <a:effectLst/>
                          <a:latin typeface="Calibri" panose="020F0502020204030204" pitchFamily="34" charset="0"/>
                        </a:rPr>
                        <a:t>Recuento</a:t>
                      </a:r>
                    </a:p>
                  </a:txBody>
                  <a:tcPr marL="5063" marR="5063" marT="5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600" b="1" i="0" u="none" strike="noStrike">
                          <a:solidFill>
                            <a:srgbClr val="000000"/>
                          </a:solidFill>
                          <a:effectLst/>
                          <a:latin typeface="Calibri" panose="020F0502020204030204" pitchFamily="34" charset="0"/>
                        </a:rPr>
                        <a:t>% del N de fila 1 Asign.</a:t>
                      </a:r>
                    </a:p>
                  </a:txBody>
                  <a:tcPr marL="5063" marR="5063" marT="5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600" b="1" i="0" u="none" strike="noStrike">
                          <a:solidFill>
                            <a:srgbClr val="000000"/>
                          </a:solidFill>
                          <a:effectLst/>
                          <a:latin typeface="Calibri" panose="020F0502020204030204" pitchFamily="34" charset="0"/>
                        </a:rPr>
                        <a:t>Recuento</a:t>
                      </a:r>
                    </a:p>
                  </a:txBody>
                  <a:tcPr marL="5063" marR="5063" marT="5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600" b="1" i="0" u="none" strike="noStrike">
                          <a:solidFill>
                            <a:srgbClr val="000000"/>
                          </a:solidFill>
                          <a:effectLst/>
                          <a:latin typeface="Calibri" panose="020F0502020204030204" pitchFamily="34" charset="0"/>
                        </a:rPr>
                        <a:t>% del N de fila 2 asign</a:t>
                      </a:r>
                    </a:p>
                  </a:txBody>
                  <a:tcPr marL="5063" marR="5063" marT="5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600" b="1" i="0" u="none" strike="noStrike">
                          <a:solidFill>
                            <a:srgbClr val="000000"/>
                          </a:solidFill>
                          <a:effectLst/>
                          <a:latin typeface="Calibri" panose="020F0502020204030204" pitchFamily="34" charset="0"/>
                        </a:rPr>
                        <a:t>Recuento</a:t>
                      </a:r>
                    </a:p>
                  </a:txBody>
                  <a:tcPr marL="5063" marR="5063" marT="5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600" b="1" i="0" u="none" strike="noStrike">
                          <a:solidFill>
                            <a:srgbClr val="000000"/>
                          </a:solidFill>
                          <a:effectLst/>
                          <a:latin typeface="Calibri" panose="020F0502020204030204" pitchFamily="34" charset="0"/>
                        </a:rPr>
                        <a:t>% del N de fila 3 asign.</a:t>
                      </a:r>
                    </a:p>
                  </a:txBody>
                  <a:tcPr marL="5063" marR="5063" marT="5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600" b="1" i="0" u="none" strike="noStrike">
                          <a:solidFill>
                            <a:srgbClr val="000000"/>
                          </a:solidFill>
                          <a:effectLst/>
                          <a:latin typeface="Calibri" panose="020F0502020204030204" pitchFamily="34" charset="0"/>
                        </a:rPr>
                        <a:t>Recuento</a:t>
                      </a:r>
                    </a:p>
                  </a:txBody>
                  <a:tcPr marL="5063" marR="5063" marT="5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600" b="1" i="0" u="none" strike="noStrike">
                          <a:solidFill>
                            <a:srgbClr val="000000"/>
                          </a:solidFill>
                          <a:effectLst/>
                          <a:latin typeface="Calibri" panose="020F0502020204030204" pitchFamily="34" charset="0"/>
                        </a:rPr>
                        <a:t>% del N de fila</a:t>
                      </a:r>
                    </a:p>
                  </a:txBody>
                  <a:tcPr marL="5063" marR="5063" marT="5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600" b="1" i="0" u="none" strike="noStrike">
                          <a:solidFill>
                            <a:srgbClr val="000000"/>
                          </a:solidFill>
                          <a:effectLst/>
                          <a:latin typeface="Calibri" panose="020F0502020204030204" pitchFamily="34" charset="0"/>
                        </a:rPr>
                        <a:t>Recuento</a:t>
                      </a:r>
                    </a:p>
                  </a:txBody>
                  <a:tcPr marL="5063" marR="5063" marT="5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600" b="1" i="0" u="none" strike="noStrike">
                          <a:solidFill>
                            <a:srgbClr val="000000"/>
                          </a:solidFill>
                          <a:effectLst/>
                          <a:latin typeface="Calibri" panose="020F0502020204030204" pitchFamily="34" charset="0"/>
                        </a:rPr>
                        <a:t>% del N de fila</a:t>
                      </a:r>
                    </a:p>
                  </a:txBody>
                  <a:tcPr marL="5063" marR="5063" marT="5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600" b="1" i="0" u="none" strike="noStrike">
                          <a:solidFill>
                            <a:srgbClr val="000000"/>
                          </a:solidFill>
                          <a:effectLst/>
                          <a:latin typeface="Calibri" panose="020F0502020204030204" pitchFamily="34" charset="0"/>
                        </a:rPr>
                        <a:t>Recuento</a:t>
                      </a:r>
                    </a:p>
                  </a:txBody>
                  <a:tcPr marL="5063" marR="5063" marT="5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600" b="1" i="0" u="none" strike="noStrike">
                          <a:solidFill>
                            <a:srgbClr val="000000"/>
                          </a:solidFill>
                          <a:effectLst/>
                          <a:latin typeface="Calibri" panose="020F0502020204030204" pitchFamily="34" charset="0"/>
                        </a:rPr>
                        <a:t>% del N de fila</a:t>
                      </a:r>
                    </a:p>
                  </a:txBody>
                  <a:tcPr marL="5063" marR="5063" marT="5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600" b="1" i="0" u="none" strike="noStrike">
                          <a:solidFill>
                            <a:srgbClr val="000000"/>
                          </a:solidFill>
                          <a:effectLst/>
                          <a:latin typeface="Calibri" panose="020F0502020204030204" pitchFamily="34" charset="0"/>
                        </a:rPr>
                        <a:t>Recuento</a:t>
                      </a:r>
                    </a:p>
                  </a:txBody>
                  <a:tcPr marL="5063" marR="5063" marT="5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600" b="1" i="0" u="none" strike="noStrike">
                          <a:solidFill>
                            <a:srgbClr val="000000"/>
                          </a:solidFill>
                          <a:effectLst/>
                          <a:latin typeface="Calibri" panose="020F0502020204030204" pitchFamily="34" charset="0"/>
                        </a:rPr>
                        <a:t>% del N de fila</a:t>
                      </a:r>
                    </a:p>
                  </a:txBody>
                  <a:tcPr marL="5063" marR="5063" marT="5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600" b="1" i="0" u="none" strike="noStrike">
                          <a:solidFill>
                            <a:srgbClr val="000000"/>
                          </a:solidFill>
                          <a:effectLst/>
                          <a:latin typeface="Calibri" panose="020F0502020204030204" pitchFamily="34" charset="0"/>
                        </a:rPr>
                        <a:t>Recuento</a:t>
                      </a:r>
                    </a:p>
                  </a:txBody>
                  <a:tcPr marL="5063" marR="5063" marT="5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600" b="1" i="0" u="none" strike="noStrike">
                          <a:solidFill>
                            <a:srgbClr val="000000"/>
                          </a:solidFill>
                          <a:effectLst/>
                          <a:latin typeface="Calibri" panose="020F0502020204030204" pitchFamily="34" charset="0"/>
                        </a:rPr>
                        <a:t>% del N de fila</a:t>
                      </a:r>
                    </a:p>
                  </a:txBody>
                  <a:tcPr marL="5063" marR="5063" marT="5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600" b="1" i="0" u="none" strike="noStrike">
                          <a:solidFill>
                            <a:srgbClr val="000000"/>
                          </a:solidFill>
                          <a:effectLst/>
                          <a:latin typeface="Calibri" panose="020F0502020204030204" pitchFamily="34" charset="0"/>
                        </a:rPr>
                        <a:t>Recuento</a:t>
                      </a:r>
                    </a:p>
                  </a:txBody>
                  <a:tcPr marL="5063" marR="5063" marT="5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600" b="1" i="0" u="none" strike="noStrike">
                          <a:solidFill>
                            <a:srgbClr val="000000"/>
                          </a:solidFill>
                          <a:effectLst/>
                          <a:latin typeface="Calibri" panose="020F0502020204030204" pitchFamily="34" charset="0"/>
                        </a:rPr>
                        <a:t>% del N de fila</a:t>
                      </a:r>
                    </a:p>
                  </a:txBody>
                  <a:tcPr marL="5063" marR="5063" marT="5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600" b="1" i="0" u="none" strike="noStrike">
                          <a:solidFill>
                            <a:srgbClr val="000000"/>
                          </a:solidFill>
                          <a:effectLst/>
                          <a:latin typeface="Calibri" panose="020F0502020204030204" pitchFamily="34" charset="0"/>
                        </a:rPr>
                        <a:t>Recuento</a:t>
                      </a:r>
                    </a:p>
                  </a:txBody>
                  <a:tcPr marL="5063" marR="5063" marT="5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600" b="1" i="0" u="none" strike="noStrike">
                          <a:solidFill>
                            <a:srgbClr val="000000"/>
                          </a:solidFill>
                          <a:effectLst/>
                          <a:latin typeface="Calibri" panose="020F0502020204030204" pitchFamily="34" charset="0"/>
                        </a:rPr>
                        <a:t>% del N de fila</a:t>
                      </a:r>
                    </a:p>
                  </a:txBody>
                  <a:tcPr marL="5063" marR="5063" marT="506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600" b="1" i="0" u="none" strike="noStrike">
                          <a:solidFill>
                            <a:srgbClr val="000000"/>
                          </a:solidFill>
                          <a:effectLst/>
                          <a:latin typeface="Calibri" panose="020F0502020204030204" pitchFamily="34" charset="0"/>
                        </a:rPr>
                        <a:t>Recuento</a:t>
                      </a:r>
                    </a:p>
                  </a:txBody>
                  <a:tcPr marL="5063" marR="5063" marT="506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DO" sz="600" b="1" i="0" u="none" strike="noStrike">
                          <a:solidFill>
                            <a:srgbClr val="000000"/>
                          </a:solidFill>
                          <a:effectLst/>
                          <a:latin typeface="Calibri" panose="020F0502020204030204" pitchFamily="34" charset="0"/>
                        </a:rPr>
                        <a:t>% del N de fila</a:t>
                      </a:r>
                    </a:p>
                  </a:txBody>
                  <a:tcPr marL="5063" marR="5063" marT="5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DO" sz="600" b="1" i="0" u="none" strike="noStrike">
                          <a:solidFill>
                            <a:srgbClr val="000000"/>
                          </a:solidFill>
                          <a:effectLst/>
                          <a:latin typeface="Calibri" panose="020F0502020204030204" pitchFamily="34" charset="0"/>
                        </a:rPr>
                        <a:t>% de N columnas</a:t>
                      </a:r>
                    </a:p>
                  </a:txBody>
                  <a:tcPr marL="5063" marR="5063" marT="506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83547979"/>
                  </a:ext>
                </a:extLst>
              </a:tr>
              <a:tr h="296705">
                <a:tc>
                  <a:txBody>
                    <a:bodyPr/>
                    <a:lstStyle/>
                    <a:p>
                      <a:pPr algn="ctr" fontAlgn="ctr"/>
                      <a:r>
                        <a:rPr lang="es-DO" sz="1000" b="1" i="0" u="none" strike="noStrike">
                          <a:solidFill>
                            <a:srgbClr val="000000"/>
                          </a:solidFill>
                          <a:effectLst/>
                          <a:latin typeface="Calibri" panose="020F0502020204030204" pitchFamily="34" charset="0"/>
                        </a:rPr>
                        <a:t>25-29</a:t>
                      </a:r>
                    </a:p>
                  </a:txBody>
                  <a:tcPr marL="5063" marR="5063" marT="50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100" b="0" i="0" u="none" strike="noStrike" dirty="0">
                          <a:solidFill>
                            <a:srgbClr val="000000"/>
                          </a:solidFill>
                          <a:effectLst/>
                          <a:latin typeface="Calibri" panose="020F0502020204030204" pitchFamily="34" charset="0"/>
                        </a:rPr>
                        <a:t>1</a:t>
                      </a:r>
                    </a:p>
                  </a:txBody>
                  <a:tcPr marL="5063" marR="5063" marT="50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25.0%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dirty="0">
                          <a:solidFill>
                            <a:srgbClr val="000000"/>
                          </a:solidFill>
                          <a:effectLst/>
                          <a:latin typeface="Calibri" panose="020F0502020204030204" pitchFamily="34" charset="0"/>
                        </a:rPr>
                        <a:t>1</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25.0%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dirty="0">
                          <a:solidFill>
                            <a:srgbClr val="000000"/>
                          </a:solidFill>
                          <a:effectLst/>
                          <a:latin typeface="Calibri" panose="020F0502020204030204" pitchFamily="34" charset="0"/>
                        </a:rPr>
                        <a:t>0.0%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50.0%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dirty="0">
                          <a:solidFill>
                            <a:srgbClr val="000000"/>
                          </a:solidFill>
                          <a:effectLst/>
                          <a:latin typeface="Calibri" panose="020F0502020204030204" pitchFamily="34" charset="0"/>
                        </a:rPr>
                        <a:t>0.0%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dirty="0">
                          <a:solidFill>
                            <a:srgbClr val="000000"/>
                          </a:solidFill>
                          <a:effectLst/>
                          <a:latin typeface="Calibri" panose="020F0502020204030204" pitchFamily="34" charset="0"/>
                        </a:rPr>
                        <a:t>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4</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100" b="0" i="0" u="none" strike="noStrike">
                          <a:solidFill>
                            <a:srgbClr val="000000"/>
                          </a:solidFill>
                          <a:effectLst/>
                          <a:latin typeface="Calibri" panose="020F0502020204030204" pitchFamily="34" charset="0"/>
                        </a:rPr>
                        <a:t>100.0%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000" b="0" i="0" u="none" strike="noStrike">
                          <a:solidFill>
                            <a:srgbClr val="000000"/>
                          </a:solidFill>
                          <a:effectLst/>
                          <a:latin typeface="Calibri" panose="020F0502020204030204" pitchFamily="34" charset="0"/>
                        </a:rPr>
                        <a:t>71.0%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510897697"/>
                  </a:ext>
                </a:extLst>
              </a:tr>
              <a:tr h="296705">
                <a:tc>
                  <a:txBody>
                    <a:bodyPr/>
                    <a:lstStyle/>
                    <a:p>
                      <a:pPr algn="ctr" fontAlgn="ctr"/>
                      <a:r>
                        <a:rPr lang="es-DO" sz="1000" b="1" i="0" u="none" strike="noStrike">
                          <a:solidFill>
                            <a:srgbClr val="000000"/>
                          </a:solidFill>
                          <a:effectLst/>
                          <a:latin typeface="Calibri" panose="020F0502020204030204" pitchFamily="34" charset="0"/>
                        </a:rPr>
                        <a:t>30-34</a:t>
                      </a:r>
                    </a:p>
                  </a:txBody>
                  <a:tcPr marL="5063" marR="5063" marT="50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100" b="0" i="0" u="none" strike="noStrike">
                          <a:solidFill>
                            <a:srgbClr val="000000"/>
                          </a:solidFill>
                          <a:effectLst/>
                          <a:latin typeface="Calibri" panose="020F0502020204030204" pitchFamily="34" charset="0"/>
                        </a:rPr>
                        <a:t>2</a:t>
                      </a:r>
                    </a:p>
                  </a:txBody>
                  <a:tcPr marL="5063" marR="5063" marT="50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8.7%</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8.7%</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3</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13.0%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5</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21.7%</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3</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13.0%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8.7%</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5</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21.7%</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4.3%</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dirty="0">
                          <a:solidFill>
                            <a:srgbClr val="000000"/>
                          </a:solidFill>
                          <a:effectLst/>
                          <a:latin typeface="Calibri" panose="020F0502020204030204" pitchFamily="34" charset="0"/>
                        </a:rPr>
                        <a:t>0.0%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dirty="0">
                          <a:solidFill>
                            <a:srgbClr val="000000"/>
                          </a:solidFill>
                          <a:effectLst/>
                          <a:latin typeface="Calibri" panose="020F0502020204030204" pitchFamily="34" charset="0"/>
                        </a:rPr>
                        <a:t>23</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100" b="0" i="0" u="none" strike="noStrike" dirty="0">
                          <a:solidFill>
                            <a:srgbClr val="000000"/>
                          </a:solidFill>
                          <a:effectLst/>
                          <a:latin typeface="Calibri" panose="020F0502020204030204" pitchFamily="34" charset="0"/>
                        </a:rPr>
                        <a:t>100.0%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000" b="0" i="0" u="none" strike="noStrike" dirty="0">
                          <a:solidFill>
                            <a:srgbClr val="000000"/>
                          </a:solidFill>
                          <a:effectLst/>
                          <a:latin typeface="Calibri" panose="020F0502020204030204" pitchFamily="34" charset="0"/>
                        </a:rPr>
                        <a:t>409%</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750284289"/>
                  </a:ext>
                </a:extLst>
              </a:tr>
              <a:tr h="296705">
                <a:tc>
                  <a:txBody>
                    <a:bodyPr/>
                    <a:lstStyle/>
                    <a:p>
                      <a:pPr algn="ctr" fontAlgn="ctr"/>
                      <a:r>
                        <a:rPr lang="es-DO" sz="1000" b="1" i="0" u="none" strike="noStrike">
                          <a:solidFill>
                            <a:srgbClr val="000000"/>
                          </a:solidFill>
                          <a:effectLst/>
                          <a:latin typeface="Calibri" panose="020F0502020204030204" pitchFamily="34" charset="0"/>
                        </a:rPr>
                        <a:t>35-39</a:t>
                      </a:r>
                    </a:p>
                  </a:txBody>
                  <a:tcPr marL="5063" marR="5063" marT="50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100" b="0" i="0" u="none" strike="noStrike">
                          <a:solidFill>
                            <a:srgbClr val="000000"/>
                          </a:solidFill>
                          <a:effectLst/>
                          <a:latin typeface="Calibri" panose="020F0502020204030204" pitchFamily="34" charset="0"/>
                        </a:rPr>
                        <a:t>7</a:t>
                      </a:r>
                    </a:p>
                  </a:txBody>
                  <a:tcPr marL="5063" marR="5063" marT="50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12.1%</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8</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13.8%</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11</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19.0%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7</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12.1%</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8</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13.8%</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7</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12.1%</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3</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5.2%</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3.4%</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1.7%</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1.7%</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3</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5.2%</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58</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100" b="0" i="0" u="none" strike="noStrike">
                          <a:solidFill>
                            <a:srgbClr val="000000"/>
                          </a:solidFill>
                          <a:effectLst/>
                          <a:latin typeface="Calibri" panose="020F0502020204030204" pitchFamily="34" charset="0"/>
                        </a:rPr>
                        <a:t>100.0%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000" b="0" i="0" u="none" strike="noStrike" dirty="0">
                          <a:solidFill>
                            <a:srgbClr val="000000"/>
                          </a:solidFill>
                          <a:effectLst/>
                          <a:latin typeface="Calibri" panose="020F0502020204030204" pitchFamily="34" charset="0"/>
                        </a:rPr>
                        <a:t>1030%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789166022"/>
                  </a:ext>
                </a:extLst>
              </a:tr>
              <a:tr h="296705">
                <a:tc>
                  <a:txBody>
                    <a:bodyPr/>
                    <a:lstStyle/>
                    <a:p>
                      <a:pPr algn="ctr" fontAlgn="ctr"/>
                      <a:r>
                        <a:rPr lang="es-DO" sz="1000" b="1" i="0" u="none" strike="noStrike">
                          <a:solidFill>
                            <a:srgbClr val="000000"/>
                          </a:solidFill>
                          <a:effectLst/>
                          <a:latin typeface="Calibri" panose="020F0502020204030204" pitchFamily="34" charset="0"/>
                        </a:rPr>
                        <a:t>40-44</a:t>
                      </a:r>
                    </a:p>
                  </a:txBody>
                  <a:tcPr marL="5063" marR="5063" marT="50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100" b="0" i="0" u="none" strike="noStrike">
                          <a:solidFill>
                            <a:srgbClr val="000000"/>
                          </a:solidFill>
                          <a:effectLst/>
                          <a:latin typeface="Calibri" panose="020F0502020204030204" pitchFamily="34" charset="0"/>
                        </a:rPr>
                        <a:t>11</a:t>
                      </a:r>
                    </a:p>
                  </a:txBody>
                  <a:tcPr marL="5063" marR="5063" marT="50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13.9%</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9</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11.4%</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13</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16.5%</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25.3%</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12.7%</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5</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6.3%</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7</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8.9%</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2.5%</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1.3%</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1.3%</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79</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100" b="0" i="0" u="none" strike="noStrike">
                          <a:solidFill>
                            <a:srgbClr val="000000"/>
                          </a:solidFill>
                          <a:effectLst/>
                          <a:latin typeface="Calibri" panose="020F0502020204030204" pitchFamily="34" charset="0"/>
                        </a:rPr>
                        <a:t>100.0%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000" b="0" i="0" u="none" strike="noStrike" dirty="0">
                          <a:solidFill>
                            <a:srgbClr val="000000"/>
                          </a:solidFill>
                          <a:effectLst/>
                          <a:latin typeface="Calibri" panose="020F0502020204030204" pitchFamily="34" charset="0"/>
                        </a:rPr>
                        <a:t>1403%</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797065227"/>
                  </a:ext>
                </a:extLst>
              </a:tr>
              <a:tr h="296705">
                <a:tc>
                  <a:txBody>
                    <a:bodyPr/>
                    <a:lstStyle/>
                    <a:p>
                      <a:pPr algn="ctr" fontAlgn="ctr"/>
                      <a:r>
                        <a:rPr lang="es-DO" sz="1000" b="1" i="0" u="none" strike="noStrike">
                          <a:solidFill>
                            <a:srgbClr val="000000"/>
                          </a:solidFill>
                          <a:effectLst/>
                          <a:latin typeface="Calibri" panose="020F0502020204030204" pitchFamily="34" charset="0"/>
                        </a:rPr>
                        <a:t>45-49</a:t>
                      </a:r>
                    </a:p>
                  </a:txBody>
                  <a:tcPr marL="5063" marR="5063" marT="50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100" b="0" i="0" u="none" strike="noStrike">
                          <a:solidFill>
                            <a:srgbClr val="000000"/>
                          </a:solidFill>
                          <a:effectLst/>
                          <a:latin typeface="Calibri" panose="020F0502020204030204" pitchFamily="34" charset="0"/>
                        </a:rPr>
                        <a:t>3</a:t>
                      </a:r>
                    </a:p>
                  </a:txBody>
                  <a:tcPr marL="5063" marR="5063" marT="50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4.2%</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11</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15.3%</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16</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22.2%</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14</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19.4%</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8</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11.1%</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8</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11.1%</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7</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9.7%</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1.4%</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1.4%</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3</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4.2%</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72</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100" b="0" i="0" u="none" strike="noStrike">
                          <a:solidFill>
                            <a:srgbClr val="000000"/>
                          </a:solidFill>
                          <a:effectLst/>
                          <a:latin typeface="Calibri" panose="020F0502020204030204" pitchFamily="34" charset="0"/>
                        </a:rPr>
                        <a:t>100.0%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000" b="0" i="0" u="none" strike="noStrike">
                          <a:solidFill>
                            <a:srgbClr val="000000"/>
                          </a:solidFill>
                          <a:effectLst/>
                          <a:latin typeface="Calibri" panose="020F0502020204030204" pitchFamily="34" charset="0"/>
                        </a:rPr>
                        <a:t>1279%</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107851828"/>
                  </a:ext>
                </a:extLst>
              </a:tr>
              <a:tr h="296705">
                <a:tc>
                  <a:txBody>
                    <a:bodyPr/>
                    <a:lstStyle/>
                    <a:p>
                      <a:pPr algn="ctr" fontAlgn="ctr"/>
                      <a:r>
                        <a:rPr lang="es-DO" sz="1000" b="1" i="0" u="none" strike="noStrike">
                          <a:solidFill>
                            <a:srgbClr val="000000"/>
                          </a:solidFill>
                          <a:effectLst/>
                          <a:latin typeface="Calibri" panose="020F0502020204030204" pitchFamily="34" charset="0"/>
                        </a:rPr>
                        <a:t>50-54</a:t>
                      </a:r>
                    </a:p>
                  </a:txBody>
                  <a:tcPr marL="5063" marR="5063" marT="50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100" b="0" i="0" u="none" strike="noStrike">
                          <a:solidFill>
                            <a:srgbClr val="000000"/>
                          </a:solidFill>
                          <a:effectLst/>
                          <a:latin typeface="Calibri" panose="020F0502020204030204" pitchFamily="34" charset="0"/>
                        </a:rPr>
                        <a:t>8</a:t>
                      </a:r>
                    </a:p>
                  </a:txBody>
                  <a:tcPr marL="5063" marR="5063" marT="50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9.3%</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11</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12.8%</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17</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19.8%</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16</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18.6%</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6</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7.0%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11</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12.8%</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4</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4.7%</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2.3%</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1.2%</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1.2%</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9</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10.5%</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86</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100" b="0" i="0" u="none" strike="noStrike">
                          <a:solidFill>
                            <a:srgbClr val="000000"/>
                          </a:solidFill>
                          <a:effectLst/>
                          <a:latin typeface="Calibri" panose="020F0502020204030204" pitchFamily="34" charset="0"/>
                        </a:rPr>
                        <a:t>100.0%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000" b="0" i="0" u="none" strike="noStrike" dirty="0">
                          <a:solidFill>
                            <a:srgbClr val="000000"/>
                          </a:solidFill>
                          <a:effectLst/>
                          <a:latin typeface="Calibri" panose="020F0502020204030204" pitchFamily="34" charset="0"/>
                        </a:rPr>
                        <a:t>1528%</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295436062"/>
                  </a:ext>
                </a:extLst>
              </a:tr>
              <a:tr h="296705">
                <a:tc>
                  <a:txBody>
                    <a:bodyPr/>
                    <a:lstStyle/>
                    <a:p>
                      <a:pPr algn="ctr" fontAlgn="ctr"/>
                      <a:r>
                        <a:rPr lang="es-DO" sz="1000" b="1" i="0" u="none" strike="noStrike">
                          <a:solidFill>
                            <a:srgbClr val="000000"/>
                          </a:solidFill>
                          <a:effectLst/>
                          <a:latin typeface="Calibri" panose="020F0502020204030204" pitchFamily="34" charset="0"/>
                        </a:rPr>
                        <a:t>55-59</a:t>
                      </a:r>
                    </a:p>
                  </a:txBody>
                  <a:tcPr marL="5063" marR="5063" marT="50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100" b="0" i="0" u="none" strike="noStrike">
                          <a:solidFill>
                            <a:srgbClr val="000000"/>
                          </a:solidFill>
                          <a:effectLst/>
                          <a:latin typeface="Calibri" panose="020F0502020204030204" pitchFamily="34" charset="0"/>
                        </a:rPr>
                        <a:t>12</a:t>
                      </a:r>
                    </a:p>
                  </a:txBody>
                  <a:tcPr marL="5063" marR="5063" marT="50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12.5%</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10.4%</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27</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28.1%</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16</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16.7%</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8</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8.3%</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11</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11.5%</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3</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3.1%</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4</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4.2%</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2.1%</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3</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3.1%</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96</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100" b="0" i="0" u="none" strike="noStrike">
                          <a:solidFill>
                            <a:srgbClr val="000000"/>
                          </a:solidFill>
                          <a:effectLst/>
                          <a:latin typeface="Calibri" panose="020F0502020204030204" pitchFamily="34" charset="0"/>
                        </a:rPr>
                        <a:t>100.0%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000" b="0" i="0" u="none" strike="noStrike">
                          <a:solidFill>
                            <a:srgbClr val="000000"/>
                          </a:solidFill>
                          <a:effectLst/>
                          <a:latin typeface="Calibri" panose="020F0502020204030204" pitchFamily="34" charset="0"/>
                        </a:rPr>
                        <a:t>1705%</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203059132"/>
                  </a:ext>
                </a:extLst>
              </a:tr>
              <a:tr h="296705">
                <a:tc>
                  <a:txBody>
                    <a:bodyPr/>
                    <a:lstStyle/>
                    <a:p>
                      <a:pPr algn="ctr" fontAlgn="ctr"/>
                      <a:r>
                        <a:rPr lang="es-DO" sz="1000" b="1" i="0" u="none" strike="noStrike">
                          <a:solidFill>
                            <a:srgbClr val="000000"/>
                          </a:solidFill>
                          <a:effectLst/>
                          <a:latin typeface="Calibri" panose="020F0502020204030204" pitchFamily="34" charset="0"/>
                        </a:rPr>
                        <a:t>60-64</a:t>
                      </a:r>
                    </a:p>
                  </a:txBody>
                  <a:tcPr marL="5063" marR="5063" marT="50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100" b="0" i="0" u="none" strike="noStrike">
                          <a:solidFill>
                            <a:srgbClr val="000000"/>
                          </a:solidFill>
                          <a:effectLst/>
                          <a:latin typeface="Calibri" panose="020F0502020204030204" pitchFamily="34" charset="0"/>
                        </a:rPr>
                        <a:t>14</a:t>
                      </a:r>
                    </a:p>
                  </a:txBody>
                  <a:tcPr marL="5063" marR="5063" marT="50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19.4%</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3</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4.2%</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27.8%</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13</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18.1%</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5</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6.9%</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9</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12.5%</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3</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4.2%</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1.4%</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1.4%</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1.4%</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2.8%</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72</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100" b="0" i="0" u="none" strike="noStrike">
                          <a:solidFill>
                            <a:srgbClr val="000000"/>
                          </a:solidFill>
                          <a:effectLst/>
                          <a:latin typeface="Calibri" panose="020F0502020204030204" pitchFamily="34" charset="0"/>
                        </a:rPr>
                        <a:t>100.0%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000" b="0" i="0" u="none" strike="noStrike" dirty="0">
                          <a:solidFill>
                            <a:srgbClr val="000000"/>
                          </a:solidFill>
                          <a:effectLst/>
                          <a:latin typeface="Calibri" panose="020F0502020204030204" pitchFamily="34" charset="0"/>
                        </a:rPr>
                        <a:t>1279%</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267104557"/>
                  </a:ext>
                </a:extLst>
              </a:tr>
              <a:tr h="296705">
                <a:tc>
                  <a:txBody>
                    <a:bodyPr/>
                    <a:lstStyle/>
                    <a:p>
                      <a:pPr algn="ctr" fontAlgn="ctr"/>
                      <a:r>
                        <a:rPr lang="es-DO" sz="1000" b="1" i="0" u="none" strike="noStrike">
                          <a:solidFill>
                            <a:srgbClr val="000000"/>
                          </a:solidFill>
                          <a:effectLst/>
                          <a:latin typeface="Calibri" panose="020F0502020204030204" pitchFamily="34" charset="0"/>
                        </a:rPr>
                        <a:t>65-69</a:t>
                      </a:r>
                    </a:p>
                  </a:txBody>
                  <a:tcPr marL="5063" marR="5063" marT="50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100" b="0" i="0" u="none" strike="noStrike">
                          <a:solidFill>
                            <a:srgbClr val="000000"/>
                          </a:solidFill>
                          <a:effectLst/>
                          <a:latin typeface="Calibri" panose="020F0502020204030204" pitchFamily="34" charset="0"/>
                        </a:rPr>
                        <a:t>11</a:t>
                      </a:r>
                    </a:p>
                  </a:txBody>
                  <a:tcPr marL="5063" marR="5063" marT="50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21.2%</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5</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9.6%</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17</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32.7%</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4</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7.7%</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5</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9.6%</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3</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5.8%</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3.8%</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1.9%</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1.9%</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3</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5.8%</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52</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100" b="0" i="0" u="none" strike="noStrike">
                          <a:solidFill>
                            <a:srgbClr val="000000"/>
                          </a:solidFill>
                          <a:effectLst/>
                          <a:latin typeface="Calibri" panose="020F0502020204030204" pitchFamily="34" charset="0"/>
                        </a:rPr>
                        <a:t>100.0%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000" b="0" i="0" u="none" strike="noStrike" dirty="0">
                          <a:solidFill>
                            <a:srgbClr val="000000"/>
                          </a:solidFill>
                          <a:effectLst/>
                          <a:latin typeface="Calibri" panose="020F0502020204030204" pitchFamily="34" charset="0"/>
                        </a:rPr>
                        <a:t>924%</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215263698"/>
                  </a:ext>
                </a:extLst>
              </a:tr>
              <a:tr h="296705">
                <a:tc>
                  <a:txBody>
                    <a:bodyPr/>
                    <a:lstStyle/>
                    <a:p>
                      <a:pPr algn="ctr" fontAlgn="ctr"/>
                      <a:r>
                        <a:rPr lang="es-DO" sz="1000" b="1" i="0" u="none" strike="noStrike">
                          <a:solidFill>
                            <a:srgbClr val="000000"/>
                          </a:solidFill>
                          <a:effectLst/>
                          <a:latin typeface="Calibri" panose="020F0502020204030204" pitchFamily="34" charset="0"/>
                        </a:rPr>
                        <a:t>70-74</a:t>
                      </a:r>
                    </a:p>
                  </a:txBody>
                  <a:tcPr marL="5063" marR="5063" marT="50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100" b="0" i="0" u="none" strike="noStrike">
                          <a:solidFill>
                            <a:srgbClr val="000000"/>
                          </a:solidFill>
                          <a:effectLst/>
                          <a:latin typeface="Calibri" panose="020F0502020204030204" pitchFamily="34" charset="0"/>
                        </a:rPr>
                        <a:t>3</a:t>
                      </a:r>
                    </a:p>
                  </a:txBody>
                  <a:tcPr marL="5063" marR="5063" marT="50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20.0%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4</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26.7%</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6</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40.0%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6.7%</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6.7%</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15</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100" b="0" i="0" u="none" strike="noStrike" dirty="0">
                          <a:solidFill>
                            <a:srgbClr val="000000"/>
                          </a:solidFill>
                          <a:effectLst/>
                          <a:latin typeface="Calibri" panose="020F0502020204030204" pitchFamily="34" charset="0"/>
                        </a:rPr>
                        <a:t>100.0%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000" b="0" i="0" u="none" strike="noStrike">
                          <a:solidFill>
                            <a:srgbClr val="000000"/>
                          </a:solidFill>
                          <a:effectLst/>
                          <a:latin typeface="Calibri" panose="020F0502020204030204" pitchFamily="34" charset="0"/>
                        </a:rPr>
                        <a:t>266%</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944181065"/>
                  </a:ext>
                </a:extLst>
              </a:tr>
              <a:tr h="296705">
                <a:tc>
                  <a:txBody>
                    <a:bodyPr/>
                    <a:lstStyle/>
                    <a:p>
                      <a:pPr algn="ctr" fontAlgn="ctr"/>
                      <a:r>
                        <a:rPr lang="es-DO" sz="1000" b="1" i="0" u="none" strike="noStrike">
                          <a:solidFill>
                            <a:srgbClr val="000000"/>
                          </a:solidFill>
                          <a:effectLst/>
                          <a:latin typeface="Calibri" panose="020F0502020204030204" pitchFamily="34" charset="0"/>
                        </a:rPr>
                        <a:t>75-79</a:t>
                      </a:r>
                    </a:p>
                  </a:txBody>
                  <a:tcPr marL="5063" marR="5063" marT="50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5063" marR="5063" marT="50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3</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50.0%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16.7%</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33.3%</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6</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100" b="0" i="0" u="none" strike="noStrike" dirty="0">
                          <a:solidFill>
                            <a:srgbClr val="000000"/>
                          </a:solidFill>
                          <a:effectLst/>
                          <a:latin typeface="Calibri" panose="020F0502020204030204" pitchFamily="34" charset="0"/>
                        </a:rPr>
                        <a:t>100.0%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000" b="0" i="0" u="none" strike="noStrike">
                          <a:solidFill>
                            <a:srgbClr val="000000"/>
                          </a:solidFill>
                          <a:effectLst/>
                          <a:latin typeface="Calibri" panose="020F0502020204030204" pitchFamily="34" charset="0"/>
                        </a:rPr>
                        <a:t>107%</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179097343"/>
                  </a:ext>
                </a:extLst>
              </a:tr>
              <a:tr h="296705">
                <a:tc>
                  <a:txBody>
                    <a:bodyPr/>
                    <a:lstStyle/>
                    <a:p>
                      <a:pPr algn="ctr" fontAlgn="ctr"/>
                      <a:r>
                        <a:rPr lang="es-DO" sz="1000" b="1" i="0" u="none" strike="noStrike">
                          <a:solidFill>
                            <a:srgbClr val="000000"/>
                          </a:solidFill>
                          <a:effectLst/>
                          <a:latin typeface="Calibri" panose="020F0502020204030204" pitchFamily="34" charset="0"/>
                        </a:rPr>
                        <a:t>Total</a:t>
                      </a:r>
                    </a:p>
                  </a:txBody>
                  <a:tcPr marL="5063" marR="5063" marT="50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72</a:t>
                      </a:r>
                    </a:p>
                  </a:txBody>
                  <a:tcPr marL="5063" marR="5063" marT="50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12.8%</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dirty="0">
                          <a:solidFill>
                            <a:srgbClr val="000000"/>
                          </a:solidFill>
                          <a:effectLst/>
                          <a:latin typeface="Calibri" panose="020F0502020204030204" pitchFamily="34" charset="0"/>
                        </a:rPr>
                        <a:t>67</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11.9%</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131</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23.3%</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98</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17.4%</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54</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9.6%</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58</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10.3%</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34</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6.0%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11</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2.0%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8</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1.4%</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6</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1.1%</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24</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4.3%</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563</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dirty="0">
                          <a:solidFill>
                            <a:srgbClr val="000000"/>
                          </a:solidFill>
                          <a:effectLst/>
                          <a:latin typeface="Calibri" panose="020F0502020204030204" pitchFamily="34" charset="0"/>
                        </a:rPr>
                        <a:t>100.0%</a:t>
                      </a:r>
                    </a:p>
                  </a:txBody>
                  <a:tcPr marL="5063" marR="5063" marT="5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DO" sz="1000" b="1" i="0" u="none" strike="noStrike" dirty="0">
                          <a:solidFill>
                            <a:srgbClr val="000000"/>
                          </a:solidFill>
                          <a:effectLst/>
                          <a:latin typeface="Calibri" panose="020F0502020204030204" pitchFamily="34" charset="0"/>
                        </a:rPr>
                        <a:t> </a:t>
                      </a:r>
                    </a:p>
                  </a:txBody>
                  <a:tcPr marL="5063" marR="5063" marT="506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447881491"/>
                  </a:ext>
                </a:extLst>
              </a:tr>
            </a:tbl>
          </a:graphicData>
        </a:graphic>
      </p:graphicFrame>
      <p:sp>
        <p:nvSpPr>
          <p:cNvPr id="5" name="Marcador de número de diapositiva 4">
            <a:extLst>
              <a:ext uri="{FF2B5EF4-FFF2-40B4-BE49-F238E27FC236}">
                <a16:creationId xmlns:a16="http://schemas.microsoft.com/office/drawing/2014/main" id="{20FB934F-858E-624B-8648-0B60E98EF361}"/>
              </a:ext>
            </a:extLst>
          </p:cNvPr>
          <p:cNvSpPr>
            <a:spLocks noGrp="1"/>
          </p:cNvSpPr>
          <p:nvPr>
            <p:ph type="sldNum" sz="quarter" idx="12"/>
          </p:nvPr>
        </p:nvSpPr>
        <p:spPr/>
        <p:txBody>
          <a:bodyPr/>
          <a:lstStyle/>
          <a:p>
            <a:fld id="{F5D1F510-C917-4B4E-B0A9-1BF7ED89073D}" type="slidenum">
              <a:rPr lang="es-DO" smtClean="0"/>
              <a:t>100</a:t>
            </a:fld>
            <a:endParaRPr lang="es-DO"/>
          </a:p>
        </p:txBody>
      </p:sp>
    </p:spTree>
    <p:extLst>
      <p:ext uri="{BB962C8B-B14F-4D97-AF65-F5344CB8AC3E}">
        <p14:creationId xmlns:p14="http://schemas.microsoft.com/office/powerpoint/2010/main" val="129539242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1750594" y="741776"/>
            <a:ext cx="8398042" cy="892552"/>
          </a:xfrm>
          <a:prstGeom prst="rect">
            <a:avLst/>
          </a:prstGeom>
          <a:solidFill>
            <a:schemeClr val="accent6">
              <a:lumMod val="60000"/>
              <a:lumOff val="40000"/>
            </a:schemeClr>
          </a:solidFill>
        </p:spPr>
        <p:txBody>
          <a:bodyPr wrap="square" rtlCol="0">
            <a:spAutoFit/>
          </a:bodyPr>
          <a:lstStyle/>
          <a:p>
            <a:pPr algn="ctr"/>
            <a:r>
              <a:rPr lang="es-DO" sz="2600" b="1" dirty="0"/>
              <a:t>Correlación entre asignaturas impartidas presencialmente y las deseadas virtualmente</a:t>
            </a:r>
          </a:p>
        </p:txBody>
      </p:sp>
      <p:graphicFrame>
        <p:nvGraphicFramePr>
          <p:cNvPr id="5" name="Tabla 4">
            <a:extLst>
              <a:ext uri="{FF2B5EF4-FFF2-40B4-BE49-F238E27FC236}">
                <a16:creationId xmlns:a16="http://schemas.microsoft.com/office/drawing/2014/main" id="{BCC331A8-FAC5-7648-B2E0-83FC45B9CDE0}"/>
              </a:ext>
            </a:extLst>
          </p:cNvPr>
          <p:cNvGraphicFramePr>
            <a:graphicFrameLocks noGrp="1"/>
          </p:cNvGraphicFramePr>
          <p:nvPr>
            <p:extLst>
              <p:ext uri="{D42A27DB-BD31-4B8C-83A1-F6EECF244321}">
                <p14:modId xmlns:p14="http://schemas.microsoft.com/office/powerpoint/2010/main" val="1195323931"/>
              </p:ext>
            </p:extLst>
          </p:nvPr>
        </p:nvGraphicFramePr>
        <p:xfrm>
          <a:off x="397041" y="1765410"/>
          <a:ext cx="11105149" cy="5129312"/>
        </p:xfrm>
        <a:graphic>
          <a:graphicData uri="http://schemas.openxmlformats.org/drawingml/2006/table">
            <a:tbl>
              <a:tblPr/>
              <a:tblGrid>
                <a:gridCol w="713925">
                  <a:extLst>
                    <a:ext uri="{9D8B030D-6E8A-4147-A177-3AD203B41FA5}">
                      <a16:colId xmlns:a16="http://schemas.microsoft.com/office/drawing/2014/main" val="4090922812"/>
                    </a:ext>
                  </a:extLst>
                </a:gridCol>
                <a:gridCol w="465034">
                  <a:extLst>
                    <a:ext uri="{9D8B030D-6E8A-4147-A177-3AD203B41FA5}">
                      <a16:colId xmlns:a16="http://schemas.microsoft.com/office/drawing/2014/main" val="2995202929"/>
                    </a:ext>
                  </a:extLst>
                </a:gridCol>
                <a:gridCol w="466672">
                  <a:extLst>
                    <a:ext uri="{9D8B030D-6E8A-4147-A177-3AD203B41FA5}">
                      <a16:colId xmlns:a16="http://schemas.microsoft.com/office/drawing/2014/main" val="3940597304"/>
                    </a:ext>
                  </a:extLst>
                </a:gridCol>
                <a:gridCol w="465034">
                  <a:extLst>
                    <a:ext uri="{9D8B030D-6E8A-4147-A177-3AD203B41FA5}">
                      <a16:colId xmlns:a16="http://schemas.microsoft.com/office/drawing/2014/main" val="832364225"/>
                    </a:ext>
                  </a:extLst>
                </a:gridCol>
                <a:gridCol w="466672">
                  <a:extLst>
                    <a:ext uri="{9D8B030D-6E8A-4147-A177-3AD203B41FA5}">
                      <a16:colId xmlns:a16="http://schemas.microsoft.com/office/drawing/2014/main" val="710440260"/>
                    </a:ext>
                  </a:extLst>
                </a:gridCol>
                <a:gridCol w="458483">
                  <a:extLst>
                    <a:ext uri="{9D8B030D-6E8A-4147-A177-3AD203B41FA5}">
                      <a16:colId xmlns:a16="http://schemas.microsoft.com/office/drawing/2014/main" val="316713170"/>
                    </a:ext>
                  </a:extLst>
                </a:gridCol>
                <a:gridCol w="456846">
                  <a:extLst>
                    <a:ext uri="{9D8B030D-6E8A-4147-A177-3AD203B41FA5}">
                      <a16:colId xmlns:a16="http://schemas.microsoft.com/office/drawing/2014/main" val="2342672632"/>
                    </a:ext>
                  </a:extLst>
                </a:gridCol>
                <a:gridCol w="425736">
                  <a:extLst>
                    <a:ext uri="{9D8B030D-6E8A-4147-A177-3AD203B41FA5}">
                      <a16:colId xmlns:a16="http://schemas.microsoft.com/office/drawing/2014/main" val="2896414569"/>
                    </a:ext>
                  </a:extLst>
                </a:gridCol>
                <a:gridCol w="427373">
                  <a:extLst>
                    <a:ext uri="{9D8B030D-6E8A-4147-A177-3AD203B41FA5}">
                      <a16:colId xmlns:a16="http://schemas.microsoft.com/office/drawing/2014/main" val="2204291420"/>
                    </a:ext>
                  </a:extLst>
                </a:gridCol>
                <a:gridCol w="425736">
                  <a:extLst>
                    <a:ext uri="{9D8B030D-6E8A-4147-A177-3AD203B41FA5}">
                      <a16:colId xmlns:a16="http://schemas.microsoft.com/office/drawing/2014/main" val="1669135181"/>
                    </a:ext>
                  </a:extLst>
                </a:gridCol>
                <a:gridCol w="427373">
                  <a:extLst>
                    <a:ext uri="{9D8B030D-6E8A-4147-A177-3AD203B41FA5}">
                      <a16:colId xmlns:a16="http://schemas.microsoft.com/office/drawing/2014/main" val="2308792444"/>
                    </a:ext>
                  </a:extLst>
                </a:gridCol>
                <a:gridCol w="425736">
                  <a:extLst>
                    <a:ext uri="{9D8B030D-6E8A-4147-A177-3AD203B41FA5}">
                      <a16:colId xmlns:a16="http://schemas.microsoft.com/office/drawing/2014/main" val="3325386465"/>
                    </a:ext>
                  </a:extLst>
                </a:gridCol>
                <a:gridCol w="427373">
                  <a:extLst>
                    <a:ext uri="{9D8B030D-6E8A-4147-A177-3AD203B41FA5}">
                      <a16:colId xmlns:a16="http://schemas.microsoft.com/office/drawing/2014/main" val="623350282"/>
                    </a:ext>
                  </a:extLst>
                </a:gridCol>
                <a:gridCol w="425736">
                  <a:extLst>
                    <a:ext uri="{9D8B030D-6E8A-4147-A177-3AD203B41FA5}">
                      <a16:colId xmlns:a16="http://schemas.microsoft.com/office/drawing/2014/main" val="1634902938"/>
                    </a:ext>
                  </a:extLst>
                </a:gridCol>
                <a:gridCol w="427373">
                  <a:extLst>
                    <a:ext uri="{9D8B030D-6E8A-4147-A177-3AD203B41FA5}">
                      <a16:colId xmlns:a16="http://schemas.microsoft.com/office/drawing/2014/main" val="3257885339"/>
                    </a:ext>
                  </a:extLst>
                </a:gridCol>
                <a:gridCol w="425736">
                  <a:extLst>
                    <a:ext uri="{9D8B030D-6E8A-4147-A177-3AD203B41FA5}">
                      <a16:colId xmlns:a16="http://schemas.microsoft.com/office/drawing/2014/main" val="3926695330"/>
                    </a:ext>
                  </a:extLst>
                </a:gridCol>
                <a:gridCol w="427373">
                  <a:extLst>
                    <a:ext uri="{9D8B030D-6E8A-4147-A177-3AD203B41FA5}">
                      <a16:colId xmlns:a16="http://schemas.microsoft.com/office/drawing/2014/main" val="1088687216"/>
                    </a:ext>
                  </a:extLst>
                </a:gridCol>
                <a:gridCol w="425736">
                  <a:extLst>
                    <a:ext uri="{9D8B030D-6E8A-4147-A177-3AD203B41FA5}">
                      <a16:colId xmlns:a16="http://schemas.microsoft.com/office/drawing/2014/main" val="2676277691"/>
                    </a:ext>
                  </a:extLst>
                </a:gridCol>
                <a:gridCol w="427373">
                  <a:extLst>
                    <a:ext uri="{9D8B030D-6E8A-4147-A177-3AD203B41FA5}">
                      <a16:colId xmlns:a16="http://schemas.microsoft.com/office/drawing/2014/main" val="4171328517"/>
                    </a:ext>
                  </a:extLst>
                </a:gridCol>
                <a:gridCol w="425736">
                  <a:extLst>
                    <a:ext uri="{9D8B030D-6E8A-4147-A177-3AD203B41FA5}">
                      <a16:colId xmlns:a16="http://schemas.microsoft.com/office/drawing/2014/main" val="780068040"/>
                    </a:ext>
                  </a:extLst>
                </a:gridCol>
                <a:gridCol w="427373">
                  <a:extLst>
                    <a:ext uri="{9D8B030D-6E8A-4147-A177-3AD203B41FA5}">
                      <a16:colId xmlns:a16="http://schemas.microsoft.com/office/drawing/2014/main" val="3015887545"/>
                    </a:ext>
                  </a:extLst>
                </a:gridCol>
                <a:gridCol w="360238">
                  <a:extLst>
                    <a:ext uri="{9D8B030D-6E8A-4147-A177-3AD203B41FA5}">
                      <a16:colId xmlns:a16="http://schemas.microsoft.com/office/drawing/2014/main" val="379731299"/>
                    </a:ext>
                  </a:extLst>
                </a:gridCol>
                <a:gridCol w="425736">
                  <a:extLst>
                    <a:ext uri="{9D8B030D-6E8A-4147-A177-3AD203B41FA5}">
                      <a16:colId xmlns:a16="http://schemas.microsoft.com/office/drawing/2014/main" val="437547253"/>
                    </a:ext>
                  </a:extLst>
                </a:gridCol>
                <a:gridCol w="427373">
                  <a:extLst>
                    <a:ext uri="{9D8B030D-6E8A-4147-A177-3AD203B41FA5}">
                      <a16:colId xmlns:a16="http://schemas.microsoft.com/office/drawing/2014/main" val="3539926622"/>
                    </a:ext>
                  </a:extLst>
                </a:gridCol>
                <a:gridCol w="427373">
                  <a:extLst>
                    <a:ext uri="{9D8B030D-6E8A-4147-A177-3AD203B41FA5}">
                      <a16:colId xmlns:a16="http://schemas.microsoft.com/office/drawing/2014/main" val="3375820232"/>
                    </a:ext>
                  </a:extLst>
                </a:gridCol>
              </a:tblGrid>
              <a:tr h="388705">
                <a:tc rowSpan="3">
                  <a:txBody>
                    <a:bodyPr/>
                    <a:lstStyle/>
                    <a:p>
                      <a:pPr algn="ctr" fontAlgn="ctr"/>
                      <a:r>
                        <a:rPr lang="es-DO" sz="1000" b="1" i="0" u="none" strike="noStrike">
                          <a:solidFill>
                            <a:srgbClr val="000000"/>
                          </a:solidFill>
                          <a:effectLst/>
                          <a:latin typeface="Calibri" panose="020F0502020204030204" pitchFamily="34" charset="0"/>
                        </a:rPr>
                        <a:t>Cantidad de asignaturas diferentes que imparte</a:t>
                      </a:r>
                    </a:p>
                  </a:txBody>
                  <a:tcPr marL="4627" marR="4627" marT="46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22">
                  <a:txBody>
                    <a:bodyPr/>
                    <a:lstStyle/>
                    <a:p>
                      <a:pPr algn="ctr" fontAlgn="ctr"/>
                      <a:r>
                        <a:rPr lang="es-DO" sz="1400" b="1" i="0" u="none" strike="noStrike">
                          <a:solidFill>
                            <a:srgbClr val="000000"/>
                          </a:solidFill>
                          <a:effectLst/>
                          <a:latin typeface="Calibri" panose="020F0502020204030204" pitchFamily="34" charset="0"/>
                        </a:rPr>
                        <a:t> ¿Cuántas asignaturas te gustaría impartir de manera virtual. cuando regresemos a la presencialidad?</a:t>
                      </a:r>
                    </a:p>
                  </a:txBody>
                  <a:tcPr marL="4627" marR="4627" marT="46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a:txBody>
                    <a:bodyPr/>
                    <a:lstStyle/>
                    <a:p>
                      <a:pPr algn="l" fontAlgn="b"/>
                      <a:endParaRPr lang="es-DO" sz="600" b="0" i="0" u="none" strike="noStrike">
                        <a:solidFill>
                          <a:srgbClr val="000000"/>
                        </a:solidFill>
                        <a:effectLst/>
                        <a:latin typeface="Calibri" panose="020F0502020204030204" pitchFamily="34" charset="0"/>
                      </a:endParaRPr>
                    </a:p>
                  </a:txBody>
                  <a:tcPr marL="4627" marR="4627" marT="4627"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DO" sz="600" b="0" i="0" u="none" strike="noStrike">
                        <a:solidFill>
                          <a:srgbClr val="000000"/>
                        </a:solidFill>
                        <a:effectLst/>
                        <a:latin typeface="Calibri" panose="020F0502020204030204" pitchFamily="34" charset="0"/>
                      </a:endParaRPr>
                    </a:p>
                  </a:txBody>
                  <a:tcPr marL="4627" marR="4627" marT="4627"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1152711"/>
                  </a:ext>
                </a:extLst>
              </a:tr>
              <a:tr h="215947">
                <a:tc vMerge="1">
                  <a:txBody>
                    <a:bodyPr/>
                    <a:lstStyle/>
                    <a:p>
                      <a:endParaRPr lang="es-DO"/>
                    </a:p>
                  </a:txBody>
                  <a:tcPr/>
                </a:tc>
                <a:tc gridSpan="2">
                  <a:txBody>
                    <a:bodyPr/>
                    <a:lstStyle/>
                    <a:p>
                      <a:pPr algn="ctr" fontAlgn="ctr"/>
                      <a:r>
                        <a:rPr lang="es-DO" sz="1100" b="1" i="0" u="none" strike="noStrike">
                          <a:solidFill>
                            <a:srgbClr val="000000"/>
                          </a:solidFill>
                          <a:effectLst/>
                          <a:latin typeface="Calibri" panose="020F0502020204030204" pitchFamily="34" charset="0"/>
                        </a:rPr>
                        <a:t>0</a:t>
                      </a:r>
                    </a:p>
                  </a:txBody>
                  <a:tcPr marL="4627" marR="4627" marT="462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hMerge="1">
                  <a:txBody>
                    <a:bodyPr/>
                    <a:lstStyle/>
                    <a:p>
                      <a:endParaRPr lang="es-DO"/>
                    </a:p>
                  </a:txBody>
                  <a:tcPr/>
                </a:tc>
                <a:tc gridSpan="2">
                  <a:txBody>
                    <a:bodyPr/>
                    <a:lstStyle/>
                    <a:p>
                      <a:pPr algn="ctr" fontAlgn="ctr"/>
                      <a:r>
                        <a:rPr lang="es-DO" sz="1100" b="1" i="0" u="none" strike="noStrike">
                          <a:solidFill>
                            <a:srgbClr val="000000"/>
                          </a:solidFill>
                          <a:effectLst/>
                          <a:latin typeface="Calibri" panose="020F0502020204030204" pitchFamily="34" charset="0"/>
                        </a:rPr>
                        <a:t>1</a:t>
                      </a:r>
                    </a:p>
                  </a:txBody>
                  <a:tcPr marL="4627" marR="4627" marT="4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hMerge="1">
                  <a:txBody>
                    <a:bodyPr/>
                    <a:lstStyle/>
                    <a:p>
                      <a:endParaRPr lang="es-DO"/>
                    </a:p>
                  </a:txBody>
                  <a:tcPr/>
                </a:tc>
                <a:tc gridSpan="2">
                  <a:txBody>
                    <a:bodyPr/>
                    <a:lstStyle/>
                    <a:p>
                      <a:pPr algn="ctr" fontAlgn="ctr"/>
                      <a:r>
                        <a:rPr lang="es-DO" sz="1100" b="1" i="0" u="none" strike="noStrike">
                          <a:solidFill>
                            <a:srgbClr val="000000"/>
                          </a:solidFill>
                          <a:effectLst/>
                          <a:latin typeface="Calibri" panose="020F0502020204030204" pitchFamily="34" charset="0"/>
                        </a:rPr>
                        <a:t>2</a:t>
                      </a:r>
                    </a:p>
                  </a:txBody>
                  <a:tcPr marL="4627" marR="4627" marT="4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hMerge="1">
                  <a:txBody>
                    <a:bodyPr/>
                    <a:lstStyle/>
                    <a:p>
                      <a:endParaRPr lang="es-DO"/>
                    </a:p>
                  </a:txBody>
                  <a:tcPr/>
                </a:tc>
                <a:tc gridSpan="2">
                  <a:txBody>
                    <a:bodyPr/>
                    <a:lstStyle/>
                    <a:p>
                      <a:pPr algn="ctr" fontAlgn="ctr"/>
                      <a:r>
                        <a:rPr lang="es-DO" sz="1100" b="1" i="0" u="none" strike="noStrike">
                          <a:solidFill>
                            <a:srgbClr val="000000"/>
                          </a:solidFill>
                          <a:effectLst/>
                          <a:latin typeface="Calibri" panose="020F0502020204030204" pitchFamily="34" charset="0"/>
                        </a:rPr>
                        <a:t>3</a:t>
                      </a:r>
                    </a:p>
                  </a:txBody>
                  <a:tcPr marL="4627" marR="4627" marT="4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hMerge="1">
                  <a:txBody>
                    <a:bodyPr/>
                    <a:lstStyle/>
                    <a:p>
                      <a:endParaRPr lang="es-DO"/>
                    </a:p>
                  </a:txBody>
                  <a:tcPr/>
                </a:tc>
                <a:tc gridSpan="2">
                  <a:txBody>
                    <a:bodyPr/>
                    <a:lstStyle/>
                    <a:p>
                      <a:pPr algn="ctr" fontAlgn="ctr"/>
                      <a:r>
                        <a:rPr lang="es-DO" sz="1100" b="1" i="0" u="none" strike="noStrike">
                          <a:solidFill>
                            <a:srgbClr val="000000"/>
                          </a:solidFill>
                          <a:effectLst/>
                          <a:latin typeface="Calibri" panose="020F0502020204030204" pitchFamily="34" charset="0"/>
                        </a:rPr>
                        <a:t>4</a:t>
                      </a:r>
                    </a:p>
                  </a:txBody>
                  <a:tcPr marL="4627" marR="4627" marT="4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hMerge="1">
                  <a:txBody>
                    <a:bodyPr/>
                    <a:lstStyle/>
                    <a:p>
                      <a:endParaRPr lang="es-DO"/>
                    </a:p>
                  </a:txBody>
                  <a:tcPr/>
                </a:tc>
                <a:tc gridSpan="2">
                  <a:txBody>
                    <a:bodyPr/>
                    <a:lstStyle/>
                    <a:p>
                      <a:pPr algn="ctr" fontAlgn="ctr"/>
                      <a:r>
                        <a:rPr lang="es-DO" sz="1100" b="1" i="0" u="none" strike="noStrike">
                          <a:solidFill>
                            <a:srgbClr val="000000"/>
                          </a:solidFill>
                          <a:effectLst/>
                          <a:latin typeface="Calibri" panose="020F0502020204030204" pitchFamily="34" charset="0"/>
                        </a:rPr>
                        <a:t>5</a:t>
                      </a:r>
                    </a:p>
                  </a:txBody>
                  <a:tcPr marL="4627" marR="4627" marT="4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hMerge="1">
                  <a:txBody>
                    <a:bodyPr/>
                    <a:lstStyle/>
                    <a:p>
                      <a:endParaRPr lang="es-DO"/>
                    </a:p>
                  </a:txBody>
                  <a:tcPr/>
                </a:tc>
                <a:tc gridSpan="2">
                  <a:txBody>
                    <a:bodyPr/>
                    <a:lstStyle/>
                    <a:p>
                      <a:pPr algn="ctr" fontAlgn="ctr"/>
                      <a:r>
                        <a:rPr lang="es-DO" sz="1100" b="1" i="0" u="none" strike="noStrike">
                          <a:solidFill>
                            <a:srgbClr val="000000"/>
                          </a:solidFill>
                          <a:effectLst/>
                          <a:latin typeface="Calibri" panose="020F0502020204030204" pitchFamily="34" charset="0"/>
                        </a:rPr>
                        <a:t>6</a:t>
                      </a:r>
                    </a:p>
                  </a:txBody>
                  <a:tcPr marL="4627" marR="4627" marT="4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hMerge="1">
                  <a:txBody>
                    <a:bodyPr/>
                    <a:lstStyle/>
                    <a:p>
                      <a:endParaRPr lang="es-DO"/>
                    </a:p>
                  </a:txBody>
                  <a:tcPr/>
                </a:tc>
                <a:tc gridSpan="2">
                  <a:txBody>
                    <a:bodyPr/>
                    <a:lstStyle/>
                    <a:p>
                      <a:pPr algn="ctr" fontAlgn="ctr"/>
                      <a:r>
                        <a:rPr lang="es-DO" sz="1100" b="1" i="0" u="none" strike="noStrike">
                          <a:solidFill>
                            <a:srgbClr val="000000"/>
                          </a:solidFill>
                          <a:effectLst/>
                          <a:latin typeface="Calibri" panose="020F0502020204030204" pitchFamily="34" charset="0"/>
                        </a:rPr>
                        <a:t>7</a:t>
                      </a:r>
                    </a:p>
                  </a:txBody>
                  <a:tcPr marL="4627" marR="4627" marT="4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hMerge="1">
                  <a:txBody>
                    <a:bodyPr/>
                    <a:lstStyle/>
                    <a:p>
                      <a:endParaRPr lang="es-DO"/>
                    </a:p>
                  </a:txBody>
                  <a:tcPr/>
                </a:tc>
                <a:tc gridSpan="2">
                  <a:txBody>
                    <a:bodyPr/>
                    <a:lstStyle/>
                    <a:p>
                      <a:pPr algn="ctr" fontAlgn="ctr"/>
                      <a:r>
                        <a:rPr lang="es-DO" sz="1100" b="1" i="0" u="none" strike="noStrike">
                          <a:solidFill>
                            <a:srgbClr val="000000"/>
                          </a:solidFill>
                          <a:effectLst/>
                          <a:latin typeface="Calibri" panose="020F0502020204030204" pitchFamily="34" charset="0"/>
                        </a:rPr>
                        <a:t>8</a:t>
                      </a:r>
                    </a:p>
                  </a:txBody>
                  <a:tcPr marL="4627" marR="4627" marT="4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hMerge="1">
                  <a:txBody>
                    <a:bodyPr/>
                    <a:lstStyle/>
                    <a:p>
                      <a:endParaRPr lang="es-DO"/>
                    </a:p>
                  </a:txBody>
                  <a:tcPr/>
                </a:tc>
                <a:tc gridSpan="2">
                  <a:txBody>
                    <a:bodyPr/>
                    <a:lstStyle/>
                    <a:p>
                      <a:pPr algn="ctr" fontAlgn="ctr"/>
                      <a:r>
                        <a:rPr lang="es-DO" sz="1100" b="1" i="0" u="none" strike="noStrike">
                          <a:solidFill>
                            <a:srgbClr val="000000"/>
                          </a:solidFill>
                          <a:effectLst/>
                          <a:latin typeface="Calibri" panose="020F0502020204030204" pitchFamily="34" charset="0"/>
                        </a:rPr>
                        <a:t>9</a:t>
                      </a:r>
                    </a:p>
                  </a:txBody>
                  <a:tcPr marL="4627" marR="4627" marT="4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hMerge="1">
                  <a:txBody>
                    <a:bodyPr/>
                    <a:lstStyle/>
                    <a:p>
                      <a:endParaRPr lang="es-DO"/>
                    </a:p>
                  </a:txBody>
                  <a:tcPr/>
                </a:tc>
                <a:tc gridSpan="2">
                  <a:txBody>
                    <a:bodyPr/>
                    <a:lstStyle/>
                    <a:p>
                      <a:pPr algn="ctr" fontAlgn="ctr"/>
                      <a:r>
                        <a:rPr lang="es-DO" sz="1100" b="1" i="0" u="none" strike="noStrike">
                          <a:solidFill>
                            <a:srgbClr val="000000"/>
                          </a:solidFill>
                          <a:effectLst/>
                          <a:latin typeface="Calibri" panose="020F0502020204030204" pitchFamily="34" charset="0"/>
                        </a:rPr>
                        <a:t>10</a:t>
                      </a:r>
                    </a:p>
                  </a:txBody>
                  <a:tcPr marL="4627" marR="4627" marT="4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hMerge="1">
                  <a:txBody>
                    <a:bodyPr/>
                    <a:lstStyle/>
                    <a:p>
                      <a:endParaRPr lang="es-DO"/>
                    </a:p>
                  </a:txBody>
                  <a:tcPr/>
                </a:tc>
                <a:tc gridSpan="2">
                  <a:txBody>
                    <a:bodyPr/>
                    <a:lstStyle/>
                    <a:p>
                      <a:pPr algn="ctr" fontAlgn="ctr"/>
                      <a:r>
                        <a:rPr lang="es-DO" sz="1100" b="1" i="0" u="none" strike="noStrike">
                          <a:solidFill>
                            <a:srgbClr val="000000"/>
                          </a:solidFill>
                          <a:effectLst/>
                          <a:latin typeface="Calibri" panose="020F0502020204030204" pitchFamily="34" charset="0"/>
                        </a:rPr>
                        <a:t>Total</a:t>
                      </a:r>
                    </a:p>
                  </a:txBody>
                  <a:tcPr marL="4627" marR="4627" marT="462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es-DO"/>
                    </a:p>
                  </a:txBody>
                  <a:tcPr/>
                </a:tc>
                <a:extLst>
                  <a:ext uri="{0D108BD9-81ED-4DB2-BD59-A6C34878D82A}">
                    <a16:rowId xmlns:a16="http://schemas.microsoft.com/office/drawing/2014/main" val="3790284688"/>
                  </a:ext>
                </a:extLst>
              </a:tr>
              <a:tr h="436522">
                <a:tc vMerge="1">
                  <a:txBody>
                    <a:bodyPr/>
                    <a:lstStyle/>
                    <a:p>
                      <a:endParaRPr lang="es-DO"/>
                    </a:p>
                  </a:txBody>
                  <a:tcPr/>
                </a:tc>
                <a:tc>
                  <a:txBody>
                    <a:bodyPr/>
                    <a:lstStyle/>
                    <a:p>
                      <a:pPr algn="ctr" fontAlgn="ctr"/>
                      <a:r>
                        <a:rPr lang="es-DO" sz="600" b="1" i="0" u="none" strike="noStrike">
                          <a:solidFill>
                            <a:srgbClr val="000000"/>
                          </a:solidFill>
                          <a:effectLst/>
                          <a:latin typeface="Calibri" panose="020F0502020204030204" pitchFamily="34" charset="0"/>
                        </a:rPr>
                        <a:t>Recuento</a:t>
                      </a:r>
                    </a:p>
                  </a:txBody>
                  <a:tcPr marL="4627" marR="4627" marT="462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600" b="1" i="0" u="none" strike="noStrike">
                          <a:solidFill>
                            <a:srgbClr val="000000"/>
                          </a:solidFill>
                          <a:effectLst/>
                          <a:latin typeface="Calibri" panose="020F0502020204030204" pitchFamily="34" charset="0"/>
                        </a:rPr>
                        <a:t>% de N columnas</a:t>
                      </a:r>
                    </a:p>
                  </a:txBody>
                  <a:tcPr marL="4627" marR="4627" marT="4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600" b="1" i="0" u="none" strike="noStrike">
                          <a:solidFill>
                            <a:srgbClr val="000000"/>
                          </a:solidFill>
                          <a:effectLst/>
                          <a:latin typeface="Calibri" panose="020F0502020204030204" pitchFamily="34" charset="0"/>
                        </a:rPr>
                        <a:t>Recuento</a:t>
                      </a:r>
                    </a:p>
                  </a:txBody>
                  <a:tcPr marL="4627" marR="4627" marT="4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600" b="1" i="0" u="none" strike="noStrike">
                          <a:solidFill>
                            <a:srgbClr val="000000"/>
                          </a:solidFill>
                          <a:effectLst/>
                          <a:latin typeface="Calibri" panose="020F0502020204030204" pitchFamily="34" charset="0"/>
                        </a:rPr>
                        <a:t>% de N columnas</a:t>
                      </a:r>
                    </a:p>
                  </a:txBody>
                  <a:tcPr marL="4627" marR="4627" marT="4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600" b="1" i="0" u="none" strike="noStrike">
                          <a:solidFill>
                            <a:srgbClr val="000000"/>
                          </a:solidFill>
                          <a:effectLst/>
                          <a:latin typeface="Calibri" panose="020F0502020204030204" pitchFamily="34" charset="0"/>
                        </a:rPr>
                        <a:t>Recuento</a:t>
                      </a:r>
                    </a:p>
                  </a:txBody>
                  <a:tcPr marL="4627" marR="4627" marT="4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600" b="1" i="0" u="none" strike="noStrike">
                          <a:solidFill>
                            <a:srgbClr val="000000"/>
                          </a:solidFill>
                          <a:effectLst/>
                          <a:latin typeface="Calibri" panose="020F0502020204030204" pitchFamily="34" charset="0"/>
                        </a:rPr>
                        <a:t>% de N columnas</a:t>
                      </a:r>
                    </a:p>
                  </a:txBody>
                  <a:tcPr marL="4627" marR="4627" marT="4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600" b="1" i="0" u="none" strike="noStrike">
                          <a:solidFill>
                            <a:srgbClr val="000000"/>
                          </a:solidFill>
                          <a:effectLst/>
                          <a:latin typeface="Calibri" panose="020F0502020204030204" pitchFamily="34" charset="0"/>
                        </a:rPr>
                        <a:t>Recuento</a:t>
                      </a:r>
                    </a:p>
                  </a:txBody>
                  <a:tcPr marL="4627" marR="4627" marT="4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600" b="1" i="0" u="none" strike="noStrike">
                          <a:solidFill>
                            <a:srgbClr val="000000"/>
                          </a:solidFill>
                          <a:effectLst/>
                          <a:latin typeface="Calibri" panose="020F0502020204030204" pitchFamily="34" charset="0"/>
                        </a:rPr>
                        <a:t>% de N columnas</a:t>
                      </a:r>
                    </a:p>
                  </a:txBody>
                  <a:tcPr marL="4627" marR="4627" marT="4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600" b="1" i="0" u="none" strike="noStrike">
                          <a:solidFill>
                            <a:srgbClr val="000000"/>
                          </a:solidFill>
                          <a:effectLst/>
                          <a:latin typeface="Calibri" panose="020F0502020204030204" pitchFamily="34" charset="0"/>
                        </a:rPr>
                        <a:t>Recuento</a:t>
                      </a:r>
                    </a:p>
                  </a:txBody>
                  <a:tcPr marL="4627" marR="4627" marT="4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600" b="1" i="0" u="none" strike="noStrike">
                          <a:solidFill>
                            <a:srgbClr val="000000"/>
                          </a:solidFill>
                          <a:effectLst/>
                          <a:latin typeface="Calibri" panose="020F0502020204030204" pitchFamily="34" charset="0"/>
                        </a:rPr>
                        <a:t>% de N columnas</a:t>
                      </a:r>
                    </a:p>
                  </a:txBody>
                  <a:tcPr marL="4627" marR="4627" marT="4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600" b="1" i="0" u="none" strike="noStrike">
                          <a:solidFill>
                            <a:srgbClr val="000000"/>
                          </a:solidFill>
                          <a:effectLst/>
                          <a:latin typeface="Calibri" panose="020F0502020204030204" pitchFamily="34" charset="0"/>
                        </a:rPr>
                        <a:t>Recuento</a:t>
                      </a:r>
                    </a:p>
                  </a:txBody>
                  <a:tcPr marL="4627" marR="4627" marT="4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600" b="1" i="0" u="none" strike="noStrike">
                          <a:solidFill>
                            <a:srgbClr val="000000"/>
                          </a:solidFill>
                          <a:effectLst/>
                          <a:latin typeface="Calibri" panose="020F0502020204030204" pitchFamily="34" charset="0"/>
                        </a:rPr>
                        <a:t>% de N columnas</a:t>
                      </a:r>
                    </a:p>
                  </a:txBody>
                  <a:tcPr marL="4627" marR="4627" marT="4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600" b="1" i="0" u="none" strike="noStrike">
                          <a:solidFill>
                            <a:srgbClr val="000000"/>
                          </a:solidFill>
                          <a:effectLst/>
                          <a:latin typeface="Calibri" panose="020F0502020204030204" pitchFamily="34" charset="0"/>
                        </a:rPr>
                        <a:t>Recuento</a:t>
                      </a:r>
                    </a:p>
                  </a:txBody>
                  <a:tcPr marL="4627" marR="4627" marT="4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600" b="1" i="0" u="none" strike="noStrike">
                          <a:solidFill>
                            <a:srgbClr val="000000"/>
                          </a:solidFill>
                          <a:effectLst/>
                          <a:latin typeface="Calibri" panose="020F0502020204030204" pitchFamily="34" charset="0"/>
                        </a:rPr>
                        <a:t>% de N columnas</a:t>
                      </a:r>
                    </a:p>
                  </a:txBody>
                  <a:tcPr marL="4627" marR="4627" marT="4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600" b="1" i="0" u="none" strike="noStrike">
                          <a:solidFill>
                            <a:srgbClr val="000000"/>
                          </a:solidFill>
                          <a:effectLst/>
                          <a:latin typeface="Calibri" panose="020F0502020204030204" pitchFamily="34" charset="0"/>
                        </a:rPr>
                        <a:t>Recuento</a:t>
                      </a:r>
                    </a:p>
                  </a:txBody>
                  <a:tcPr marL="4627" marR="4627" marT="4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600" b="1" i="0" u="none" strike="noStrike">
                          <a:solidFill>
                            <a:srgbClr val="000000"/>
                          </a:solidFill>
                          <a:effectLst/>
                          <a:latin typeface="Calibri" panose="020F0502020204030204" pitchFamily="34" charset="0"/>
                        </a:rPr>
                        <a:t>% de N columnas</a:t>
                      </a:r>
                    </a:p>
                  </a:txBody>
                  <a:tcPr marL="4627" marR="4627" marT="4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600" b="1" i="0" u="none" strike="noStrike">
                          <a:solidFill>
                            <a:srgbClr val="000000"/>
                          </a:solidFill>
                          <a:effectLst/>
                          <a:latin typeface="Calibri" panose="020F0502020204030204" pitchFamily="34" charset="0"/>
                        </a:rPr>
                        <a:t>Recuento</a:t>
                      </a:r>
                    </a:p>
                  </a:txBody>
                  <a:tcPr marL="4627" marR="4627" marT="4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600" b="1" i="0" u="none" strike="noStrike">
                          <a:solidFill>
                            <a:srgbClr val="000000"/>
                          </a:solidFill>
                          <a:effectLst/>
                          <a:latin typeface="Calibri" panose="020F0502020204030204" pitchFamily="34" charset="0"/>
                        </a:rPr>
                        <a:t>% de N columnas</a:t>
                      </a:r>
                    </a:p>
                  </a:txBody>
                  <a:tcPr marL="4627" marR="4627" marT="4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600" b="1" i="0" u="none" strike="noStrike">
                          <a:solidFill>
                            <a:srgbClr val="000000"/>
                          </a:solidFill>
                          <a:effectLst/>
                          <a:latin typeface="Calibri" panose="020F0502020204030204" pitchFamily="34" charset="0"/>
                        </a:rPr>
                        <a:t>Recuento</a:t>
                      </a:r>
                    </a:p>
                  </a:txBody>
                  <a:tcPr marL="4627" marR="4627" marT="4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600" b="1" i="0" u="none" strike="noStrike">
                          <a:solidFill>
                            <a:srgbClr val="000000"/>
                          </a:solidFill>
                          <a:effectLst/>
                          <a:latin typeface="Calibri" panose="020F0502020204030204" pitchFamily="34" charset="0"/>
                        </a:rPr>
                        <a:t>% de N columnas</a:t>
                      </a:r>
                    </a:p>
                  </a:txBody>
                  <a:tcPr marL="4627" marR="4627" marT="4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600" b="1" i="0" u="none" strike="noStrike">
                          <a:solidFill>
                            <a:srgbClr val="000000"/>
                          </a:solidFill>
                          <a:effectLst/>
                          <a:latin typeface="Calibri" panose="020F0502020204030204" pitchFamily="34" charset="0"/>
                        </a:rPr>
                        <a:t>Recuento</a:t>
                      </a:r>
                    </a:p>
                  </a:txBody>
                  <a:tcPr marL="4627" marR="4627" marT="4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600" b="1" i="0" u="none" strike="noStrike">
                          <a:solidFill>
                            <a:srgbClr val="000000"/>
                          </a:solidFill>
                          <a:effectLst/>
                          <a:latin typeface="Calibri" panose="020F0502020204030204" pitchFamily="34" charset="0"/>
                        </a:rPr>
                        <a:t>% de N columnas</a:t>
                      </a:r>
                    </a:p>
                  </a:txBody>
                  <a:tcPr marL="4627" marR="4627" marT="4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600" b="1" i="0" u="none" strike="noStrike">
                          <a:solidFill>
                            <a:srgbClr val="000000"/>
                          </a:solidFill>
                          <a:effectLst/>
                          <a:latin typeface="Calibri" panose="020F0502020204030204" pitchFamily="34" charset="0"/>
                        </a:rPr>
                        <a:t>Recuento</a:t>
                      </a:r>
                    </a:p>
                  </a:txBody>
                  <a:tcPr marL="4627" marR="4627" marT="46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DO" sz="600" b="1" i="0" u="none" strike="noStrike">
                          <a:solidFill>
                            <a:srgbClr val="000000"/>
                          </a:solidFill>
                          <a:effectLst/>
                          <a:latin typeface="Calibri" panose="020F0502020204030204" pitchFamily="34" charset="0"/>
                        </a:rPr>
                        <a:t>% de N columnas</a:t>
                      </a:r>
                    </a:p>
                  </a:txBody>
                  <a:tcPr marL="4627" marR="4627" marT="462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968260724"/>
                  </a:ext>
                </a:extLst>
              </a:tr>
              <a:tr h="271168">
                <a:tc>
                  <a:txBody>
                    <a:bodyPr/>
                    <a:lstStyle/>
                    <a:p>
                      <a:pPr algn="ctr" fontAlgn="ctr"/>
                      <a:r>
                        <a:rPr lang="es-DO" sz="1100" b="1" i="0" u="none" strike="noStrike" dirty="0">
                          <a:solidFill>
                            <a:srgbClr val="000000"/>
                          </a:solidFill>
                          <a:effectLst/>
                          <a:latin typeface="Calibri" panose="020F0502020204030204" pitchFamily="34" charset="0"/>
                        </a:rPr>
                        <a:t>1</a:t>
                      </a:r>
                    </a:p>
                  </a:txBody>
                  <a:tcPr marL="4627" marR="4627" marT="46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100" b="0" i="0" u="none" strike="noStrike">
                          <a:solidFill>
                            <a:srgbClr val="000000"/>
                          </a:solidFill>
                          <a:effectLst/>
                          <a:latin typeface="Calibri" panose="020F0502020204030204" pitchFamily="34" charset="0"/>
                        </a:rPr>
                        <a:t>5</a:t>
                      </a:r>
                    </a:p>
                  </a:txBody>
                  <a:tcPr marL="4627" marR="4627" marT="4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dirty="0">
                          <a:solidFill>
                            <a:srgbClr val="000000"/>
                          </a:solidFill>
                          <a:effectLst/>
                          <a:latin typeface="Calibri" panose="020F0502020204030204" pitchFamily="34" charset="0"/>
                        </a:rPr>
                        <a:t>6.90%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13</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19.40%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9</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6.90%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7</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7.10%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3.70%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3</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5.20%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2.90%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9.10%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12.50%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8.30%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44</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100" b="0" i="0" u="none" strike="noStrike">
                          <a:solidFill>
                            <a:srgbClr val="000000"/>
                          </a:solidFill>
                          <a:effectLst/>
                          <a:latin typeface="Calibri" panose="020F0502020204030204" pitchFamily="34" charset="0"/>
                        </a:rPr>
                        <a:t>7.80%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49818284"/>
                  </a:ext>
                </a:extLst>
              </a:tr>
              <a:tr h="271168">
                <a:tc>
                  <a:txBody>
                    <a:bodyPr/>
                    <a:lstStyle/>
                    <a:p>
                      <a:pPr algn="ctr" fontAlgn="ctr"/>
                      <a:r>
                        <a:rPr lang="es-DO" sz="1100" b="1" i="0" u="none" strike="noStrike">
                          <a:solidFill>
                            <a:srgbClr val="000000"/>
                          </a:solidFill>
                          <a:effectLst/>
                          <a:latin typeface="Calibri" panose="020F0502020204030204" pitchFamily="34" charset="0"/>
                        </a:rPr>
                        <a:t>2</a:t>
                      </a:r>
                    </a:p>
                  </a:txBody>
                  <a:tcPr marL="4627" marR="4627" marT="46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100" b="0" i="0" u="none" strike="noStrike">
                          <a:solidFill>
                            <a:srgbClr val="000000"/>
                          </a:solidFill>
                          <a:effectLst/>
                          <a:latin typeface="Calibri" panose="020F0502020204030204" pitchFamily="34" charset="0"/>
                        </a:rPr>
                        <a:t>17</a:t>
                      </a:r>
                    </a:p>
                  </a:txBody>
                  <a:tcPr marL="4627" marR="4627" marT="4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23.60%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16</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23.90%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39</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29.80%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12</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12.20%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6</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11.10%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8</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13.80%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3</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8.80%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18.20%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12.50%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16.70%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7</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DO" sz="1100" b="0" i="0" u="none" strike="noStrike">
                          <a:solidFill>
                            <a:srgbClr val="000000"/>
                          </a:solidFill>
                          <a:effectLst/>
                          <a:latin typeface="Calibri" panose="020F0502020204030204" pitchFamily="34" charset="0"/>
                        </a:rPr>
                        <a:t>#####</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112</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100" b="0" i="0" u="none" strike="noStrike">
                          <a:solidFill>
                            <a:srgbClr val="000000"/>
                          </a:solidFill>
                          <a:effectLst/>
                          <a:latin typeface="Calibri" panose="020F0502020204030204" pitchFamily="34" charset="0"/>
                        </a:rPr>
                        <a:t>19.90%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446187353"/>
                  </a:ext>
                </a:extLst>
              </a:tr>
              <a:tr h="271168">
                <a:tc>
                  <a:txBody>
                    <a:bodyPr/>
                    <a:lstStyle/>
                    <a:p>
                      <a:pPr algn="ctr" fontAlgn="ctr"/>
                      <a:r>
                        <a:rPr lang="es-DO" sz="1100" b="1" i="0" u="none" strike="noStrike">
                          <a:solidFill>
                            <a:srgbClr val="000000"/>
                          </a:solidFill>
                          <a:effectLst/>
                          <a:latin typeface="Calibri" panose="020F0502020204030204" pitchFamily="34" charset="0"/>
                        </a:rPr>
                        <a:t>3</a:t>
                      </a:r>
                    </a:p>
                  </a:txBody>
                  <a:tcPr marL="4627" marR="4627" marT="46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100" b="0" i="0" u="none" strike="noStrike">
                          <a:solidFill>
                            <a:srgbClr val="000000"/>
                          </a:solidFill>
                          <a:effectLst/>
                          <a:latin typeface="Calibri" panose="020F0502020204030204" pitchFamily="34" charset="0"/>
                        </a:rPr>
                        <a:t>13</a:t>
                      </a:r>
                    </a:p>
                  </a:txBody>
                  <a:tcPr marL="4627" marR="4627" marT="4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18.10%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14</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20.90%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24</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18.30%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25</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25.50%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dirty="0">
                          <a:solidFill>
                            <a:srgbClr val="000000"/>
                          </a:solidFill>
                          <a:effectLst/>
                          <a:latin typeface="Calibri" panose="020F0502020204030204" pitchFamily="34" charset="0"/>
                        </a:rPr>
                        <a:t>5</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9.30%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6</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10.30%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9</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26.50%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9.10%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12.50%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16.70%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8.30%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101</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100" b="0" i="0" u="none" strike="noStrike">
                          <a:solidFill>
                            <a:srgbClr val="000000"/>
                          </a:solidFill>
                          <a:effectLst/>
                          <a:latin typeface="Calibri" panose="020F0502020204030204" pitchFamily="34" charset="0"/>
                        </a:rPr>
                        <a:t>17.90%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89759261"/>
                  </a:ext>
                </a:extLst>
              </a:tr>
              <a:tr h="271168">
                <a:tc>
                  <a:txBody>
                    <a:bodyPr/>
                    <a:lstStyle/>
                    <a:p>
                      <a:pPr algn="ctr" fontAlgn="ctr"/>
                      <a:r>
                        <a:rPr lang="es-DO" sz="1100" b="1" i="0" u="none" strike="noStrike">
                          <a:solidFill>
                            <a:srgbClr val="000000"/>
                          </a:solidFill>
                          <a:effectLst/>
                          <a:latin typeface="Calibri" panose="020F0502020204030204" pitchFamily="34" charset="0"/>
                        </a:rPr>
                        <a:t>4</a:t>
                      </a:r>
                    </a:p>
                  </a:txBody>
                  <a:tcPr marL="4627" marR="4627" marT="46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100" b="0" i="0" u="none" strike="noStrike">
                          <a:solidFill>
                            <a:srgbClr val="000000"/>
                          </a:solidFill>
                          <a:effectLst/>
                          <a:latin typeface="Calibri" panose="020F0502020204030204" pitchFamily="34" charset="0"/>
                        </a:rPr>
                        <a:t>13</a:t>
                      </a:r>
                    </a:p>
                  </a:txBody>
                  <a:tcPr marL="4627" marR="4627" marT="4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18.10%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11</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16.40%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22</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16.80%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11</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11.20%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16</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29.60%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8</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13.80%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3</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8.80%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dirty="0">
                          <a:solidFill>
                            <a:srgbClr val="000000"/>
                          </a:solidFill>
                          <a:effectLst/>
                          <a:latin typeface="Calibri" panose="020F0502020204030204" pitchFamily="34" charset="0"/>
                        </a:rPr>
                        <a:t>1</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9.10%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dirty="0">
                          <a:solidFill>
                            <a:srgbClr val="000000"/>
                          </a:solidFill>
                          <a:effectLst/>
                          <a:latin typeface="Calibri" panose="020F0502020204030204" pitchFamily="34" charset="0"/>
                        </a:rPr>
                        <a:t>2</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25.00%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3</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DO" sz="1100" b="0" i="0" u="none" strike="noStrike">
                          <a:solidFill>
                            <a:srgbClr val="000000"/>
                          </a:solidFill>
                          <a:effectLst/>
                          <a:latin typeface="Calibri" panose="020F0502020204030204" pitchFamily="34" charset="0"/>
                        </a:rPr>
                        <a:t>#####</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90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100" b="0" i="0" u="none" strike="noStrike">
                          <a:solidFill>
                            <a:srgbClr val="000000"/>
                          </a:solidFill>
                          <a:effectLst/>
                          <a:latin typeface="Calibri" panose="020F0502020204030204" pitchFamily="34" charset="0"/>
                        </a:rPr>
                        <a:t>16.00%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8723051"/>
                  </a:ext>
                </a:extLst>
              </a:tr>
              <a:tr h="271168">
                <a:tc>
                  <a:txBody>
                    <a:bodyPr/>
                    <a:lstStyle/>
                    <a:p>
                      <a:pPr algn="ctr" fontAlgn="ctr"/>
                      <a:r>
                        <a:rPr lang="es-DO" sz="1100" b="1" i="0" u="none" strike="noStrike">
                          <a:solidFill>
                            <a:srgbClr val="000000"/>
                          </a:solidFill>
                          <a:effectLst/>
                          <a:latin typeface="Calibri" panose="020F0502020204030204" pitchFamily="34" charset="0"/>
                        </a:rPr>
                        <a:t>5</a:t>
                      </a:r>
                    </a:p>
                  </a:txBody>
                  <a:tcPr marL="4627" marR="4627" marT="46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100" b="0" i="0" u="none" strike="noStrike">
                          <a:solidFill>
                            <a:srgbClr val="000000"/>
                          </a:solidFill>
                          <a:effectLst/>
                          <a:latin typeface="Calibri" panose="020F0502020204030204" pitchFamily="34" charset="0"/>
                        </a:rPr>
                        <a:t>12</a:t>
                      </a:r>
                    </a:p>
                  </a:txBody>
                  <a:tcPr marL="4627" marR="4627" marT="4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16.70%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6</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9.00%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14</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10.70%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16</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16.30%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3</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5.60%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13</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22.40%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3</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8.80%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3</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27.30%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dirty="0">
                          <a:solidFill>
                            <a:srgbClr val="000000"/>
                          </a:solidFill>
                          <a:effectLst/>
                          <a:latin typeface="Calibri" panose="020F0502020204030204" pitchFamily="34" charset="0"/>
                        </a:rPr>
                        <a:t>2</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dirty="0">
                          <a:solidFill>
                            <a:srgbClr val="000000"/>
                          </a:solidFill>
                          <a:effectLst/>
                          <a:latin typeface="Calibri" panose="020F0502020204030204" pitchFamily="34" charset="0"/>
                        </a:rPr>
                        <a:t>33.30%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4.20%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73</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100" b="0" i="0" u="none" strike="noStrike">
                          <a:solidFill>
                            <a:srgbClr val="000000"/>
                          </a:solidFill>
                          <a:effectLst/>
                          <a:latin typeface="Calibri" panose="020F0502020204030204" pitchFamily="34" charset="0"/>
                        </a:rPr>
                        <a:t>13.00%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905536929"/>
                  </a:ext>
                </a:extLst>
              </a:tr>
              <a:tr h="271168">
                <a:tc>
                  <a:txBody>
                    <a:bodyPr/>
                    <a:lstStyle/>
                    <a:p>
                      <a:pPr algn="ctr" fontAlgn="ctr"/>
                      <a:r>
                        <a:rPr lang="es-DO" sz="1100" b="1" i="0" u="none" strike="noStrike">
                          <a:solidFill>
                            <a:srgbClr val="000000"/>
                          </a:solidFill>
                          <a:effectLst/>
                          <a:latin typeface="Calibri" panose="020F0502020204030204" pitchFamily="34" charset="0"/>
                        </a:rPr>
                        <a:t>6</a:t>
                      </a:r>
                    </a:p>
                  </a:txBody>
                  <a:tcPr marL="4627" marR="4627" marT="46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100" b="0" i="0" u="none" strike="noStrike">
                          <a:solidFill>
                            <a:srgbClr val="000000"/>
                          </a:solidFill>
                          <a:effectLst/>
                          <a:latin typeface="Calibri" panose="020F0502020204030204" pitchFamily="34" charset="0"/>
                        </a:rPr>
                        <a:t>4</a:t>
                      </a:r>
                    </a:p>
                  </a:txBody>
                  <a:tcPr marL="4627" marR="4627" marT="4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5.60%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4</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6.00%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6</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4.60%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12</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12.20%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9</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16.70%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3.40%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9</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26.50%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16.70%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dirty="0">
                          <a:solidFill>
                            <a:srgbClr val="000000"/>
                          </a:solidFill>
                          <a:effectLst/>
                          <a:latin typeface="Calibri" panose="020F0502020204030204" pitchFamily="34" charset="0"/>
                        </a:rPr>
                        <a:t>4</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DO" sz="1100" b="0" i="0" u="none" strike="noStrike" dirty="0">
                          <a:solidFill>
                            <a:srgbClr val="000000"/>
                          </a:solidFill>
                          <a:effectLst/>
                          <a:latin typeface="Calibri" panose="020F0502020204030204" pitchFamily="34" charset="0"/>
                        </a:rPr>
                        <a:t>#####</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51</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100" b="0" i="0" u="none" strike="noStrike">
                          <a:solidFill>
                            <a:srgbClr val="000000"/>
                          </a:solidFill>
                          <a:effectLst/>
                          <a:latin typeface="Calibri" panose="020F0502020204030204" pitchFamily="34" charset="0"/>
                        </a:rPr>
                        <a:t>9.10%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041176609"/>
                  </a:ext>
                </a:extLst>
              </a:tr>
              <a:tr h="271168">
                <a:tc>
                  <a:txBody>
                    <a:bodyPr/>
                    <a:lstStyle/>
                    <a:p>
                      <a:pPr algn="ctr" fontAlgn="ctr"/>
                      <a:r>
                        <a:rPr lang="es-DO" sz="1100" b="1" i="0" u="none" strike="noStrike">
                          <a:solidFill>
                            <a:srgbClr val="000000"/>
                          </a:solidFill>
                          <a:effectLst/>
                          <a:latin typeface="Calibri" panose="020F0502020204030204" pitchFamily="34" charset="0"/>
                        </a:rPr>
                        <a:t>7</a:t>
                      </a:r>
                    </a:p>
                  </a:txBody>
                  <a:tcPr marL="4627" marR="4627" marT="46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100" b="0" i="0" u="none" strike="noStrike">
                          <a:solidFill>
                            <a:srgbClr val="000000"/>
                          </a:solidFill>
                          <a:effectLst/>
                          <a:latin typeface="Calibri" panose="020F0502020204030204" pitchFamily="34" charset="0"/>
                        </a:rPr>
                        <a:t>5</a:t>
                      </a:r>
                    </a:p>
                  </a:txBody>
                  <a:tcPr marL="4627" marR="4627" marT="4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6.90%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3.00%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7</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5.30%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5</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5.10%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5</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9.30%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4</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6.90%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3</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8.80%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18.20%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12.50%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dirty="0">
                          <a:solidFill>
                            <a:srgbClr val="000000"/>
                          </a:solidFill>
                          <a:effectLst/>
                          <a:latin typeface="Calibri" panose="020F0502020204030204" pitchFamily="34" charset="0"/>
                        </a:rPr>
                        <a:t>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dirty="0">
                          <a:solidFill>
                            <a:srgbClr val="000000"/>
                          </a:solidFill>
                          <a:effectLst/>
                          <a:latin typeface="Calibri" panose="020F0502020204030204" pitchFamily="34" charset="0"/>
                        </a:rPr>
                        <a:t>34</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100" b="0" i="0" u="none" strike="noStrike">
                          <a:solidFill>
                            <a:srgbClr val="000000"/>
                          </a:solidFill>
                          <a:effectLst/>
                          <a:latin typeface="Calibri" panose="020F0502020204030204" pitchFamily="34" charset="0"/>
                        </a:rPr>
                        <a:t>6.00%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803832966"/>
                  </a:ext>
                </a:extLst>
              </a:tr>
              <a:tr h="271168">
                <a:tc>
                  <a:txBody>
                    <a:bodyPr/>
                    <a:lstStyle/>
                    <a:p>
                      <a:pPr algn="ctr" fontAlgn="ctr"/>
                      <a:r>
                        <a:rPr lang="es-DO" sz="1100" b="1" i="0" u="none" strike="noStrike">
                          <a:solidFill>
                            <a:srgbClr val="000000"/>
                          </a:solidFill>
                          <a:effectLst/>
                          <a:latin typeface="Calibri" panose="020F0502020204030204" pitchFamily="34" charset="0"/>
                        </a:rPr>
                        <a:t>8</a:t>
                      </a:r>
                    </a:p>
                  </a:txBody>
                  <a:tcPr marL="4627" marR="4627" marT="46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100" b="0" i="0" u="none" strike="noStrike">
                          <a:solidFill>
                            <a:srgbClr val="000000"/>
                          </a:solidFill>
                          <a:effectLst/>
                          <a:latin typeface="Calibri" panose="020F0502020204030204" pitchFamily="34" charset="0"/>
                        </a:rPr>
                        <a:t>1</a:t>
                      </a:r>
                    </a:p>
                  </a:txBody>
                  <a:tcPr marL="4627" marR="4627" marT="4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1.40%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3</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2.30%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3</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5.60%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4</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6.90%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12.50%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14</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100" b="0" i="0" u="none" strike="noStrike">
                          <a:solidFill>
                            <a:srgbClr val="000000"/>
                          </a:solidFill>
                          <a:effectLst/>
                          <a:latin typeface="Calibri" panose="020F0502020204030204" pitchFamily="34" charset="0"/>
                        </a:rPr>
                        <a:t>2.50%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770255922"/>
                  </a:ext>
                </a:extLst>
              </a:tr>
              <a:tr h="271168">
                <a:tc>
                  <a:txBody>
                    <a:bodyPr/>
                    <a:lstStyle/>
                    <a:p>
                      <a:pPr algn="ctr" fontAlgn="ctr"/>
                      <a:r>
                        <a:rPr lang="es-DO" sz="1100" b="1" i="0" u="none" strike="noStrike">
                          <a:solidFill>
                            <a:srgbClr val="000000"/>
                          </a:solidFill>
                          <a:effectLst/>
                          <a:latin typeface="Calibri" panose="020F0502020204030204" pitchFamily="34" charset="0"/>
                        </a:rPr>
                        <a:t>9</a:t>
                      </a:r>
                    </a:p>
                  </a:txBody>
                  <a:tcPr marL="4627" marR="4627" marT="46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100" b="0" i="0" u="none" strike="noStrike">
                          <a:solidFill>
                            <a:srgbClr val="000000"/>
                          </a:solidFill>
                          <a:effectLst/>
                          <a:latin typeface="Calibri" panose="020F0502020204030204" pitchFamily="34" charset="0"/>
                        </a:rPr>
                        <a:t>1</a:t>
                      </a:r>
                    </a:p>
                  </a:txBody>
                  <a:tcPr marL="4627" marR="4627" marT="4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1.40%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1.50%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5</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5.10%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3.70%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3.40%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12.50%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16.70%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4</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DO" sz="1100" b="0" i="0" u="none" strike="noStrike">
                          <a:solidFill>
                            <a:srgbClr val="000000"/>
                          </a:solidFill>
                          <a:effectLst/>
                          <a:latin typeface="Calibri" panose="020F0502020204030204" pitchFamily="34" charset="0"/>
                        </a:rPr>
                        <a:t>#####</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18</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100" b="0" i="0" u="none" strike="noStrike" dirty="0">
                          <a:solidFill>
                            <a:srgbClr val="000000"/>
                          </a:solidFill>
                          <a:effectLst/>
                          <a:latin typeface="Calibri" panose="020F0502020204030204" pitchFamily="34" charset="0"/>
                        </a:rPr>
                        <a:t>3.20%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711354750"/>
                  </a:ext>
                </a:extLst>
              </a:tr>
              <a:tr h="148078">
                <a:tc>
                  <a:txBody>
                    <a:bodyPr/>
                    <a:lstStyle/>
                    <a:p>
                      <a:pPr algn="ctr" fontAlgn="ctr"/>
                      <a:r>
                        <a:rPr lang="es-DO" sz="1100" b="1" i="0" u="none" strike="noStrike">
                          <a:solidFill>
                            <a:srgbClr val="000000"/>
                          </a:solidFill>
                          <a:effectLst/>
                          <a:latin typeface="Calibri" panose="020F0502020204030204" pitchFamily="34" charset="0"/>
                        </a:rPr>
                        <a:t>10</a:t>
                      </a:r>
                    </a:p>
                  </a:txBody>
                  <a:tcPr marL="4627" marR="4627" marT="46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100" b="0" i="0" u="none" strike="noStrike">
                          <a:solidFill>
                            <a:srgbClr val="000000"/>
                          </a:solidFill>
                          <a:effectLst/>
                          <a:latin typeface="Calibri" panose="020F0502020204030204" pitchFamily="34" charset="0"/>
                        </a:rPr>
                        <a:t>1</a:t>
                      </a:r>
                    </a:p>
                  </a:txBody>
                  <a:tcPr marL="4627" marR="4627" marT="4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1.40%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1.50%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1.50%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3</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5.60%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4</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6.90%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2.90%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4.20%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14</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100" b="0" i="0" u="none" strike="noStrike">
                          <a:solidFill>
                            <a:srgbClr val="000000"/>
                          </a:solidFill>
                          <a:effectLst/>
                          <a:latin typeface="Calibri" panose="020F0502020204030204" pitchFamily="34" charset="0"/>
                        </a:rPr>
                        <a:t>2.50%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677184370"/>
                  </a:ext>
                </a:extLst>
              </a:tr>
              <a:tr h="148078">
                <a:tc>
                  <a:txBody>
                    <a:bodyPr/>
                    <a:lstStyle/>
                    <a:p>
                      <a:pPr algn="ctr" fontAlgn="ctr"/>
                      <a:r>
                        <a:rPr lang="es-DO" sz="1100" b="1" i="0" u="none" strike="noStrike">
                          <a:solidFill>
                            <a:srgbClr val="000000"/>
                          </a:solidFill>
                          <a:effectLst/>
                          <a:latin typeface="Calibri" panose="020F0502020204030204" pitchFamily="34" charset="0"/>
                        </a:rPr>
                        <a:t>11</a:t>
                      </a:r>
                    </a:p>
                  </a:txBody>
                  <a:tcPr marL="4627" marR="4627" marT="46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4627" marR="4627" marT="4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1.70%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2.90%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9.10%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3</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100" b="0" i="0" u="none" strike="noStrike" dirty="0">
                          <a:solidFill>
                            <a:srgbClr val="000000"/>
                          </a:solidFill>
                          <a:effectLst/>
                          <a:latin typeface="Calibri" panose="020F0502020204030204" pitchFamily="34" charset="0"/>
                        </a:rPr>
                        <a:t>0.50%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089189173"/>
                  </a:ext>
                </a:extLst>
              </a:tr>
              <a:tr h="148078">
                <a:tc>
                  <a:txBody>
                    <a:bodyPr/>
                    <a:lstStyle/>
                    <a:p>
                      <a:pPr algn="ctr" fontAlgn="ctr"/>
                      <a:r>
                        <a:rPr lang="es-DO" sz="1100" b="1" i="0" u="none" strike="noStrike">
                          <a:solidFill>
                            <a:srgbClr val="000000"/>
                          </a:solidFill>
                          <a:effectLst/>
                          <a:latin typeface="Calibri" panose="020F0502020204030204" pitchFamily="34" charset="0"/>
                        </a:rPr>
                        <a:t>12</a:t>
                      </a:r>
                    </a:p>
                  </a:txBody>
                  <a:tcPr marL="4627" marR="4627" marT="46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4627" marR="4627" marT="4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0.80%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3</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5.20%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2.90%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6</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100" b="0" i="0" u="none" strike="noStrike" dirty="0">
                          <a:solidFill>
                            <a:srgbClr val="000000"/>
                          </a:solidFill>
                          <a:effectLst/>
                          <a:latin typeface="Calibri" panose="020F0502020204030204" pitchFamily="34" charset="0"/>
                        </a:rPr>
                        <a:t>1.10%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301818798"/>
                  </a:ext>
                </a:extLst>
              </a:tr>
              <a:tr h="154248">
                <a:tc>
                  <a:txBody>
                    <a:bodyPr/>
                    <a:lstStyle/>
                    <a:p>
                      <a:pPr algn="ctr" fontAlgn="ctr"/>
                      <a:r>
                        <a:rPr lang="es-DO" sz="1100" b="1" i="0" u="none" strike="noStrike">
                          <a:solidFill>
                            <a:srgbClr val="000000"/>
                          </a:solidFill>
                          <a:effectLst/>
                          <a:latin typeface="Calibri" panose="020F0502020204030204" pitchFamily="34" charset="0"/>
                        </a:rPr>
                        <a:t>13</a:t>
                      </a:r>
                    </a:p>
                  </a:txBody>
                  <a:tcPr marL="4627" marR="4627" marT="46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4627" marR="4627" marT="4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2</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1.50%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1.00%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100" b="0" i="0" u="none" strike="noStrike">
                          <a:solidFill>
                            <a:srgbClr val="000000"/>
                          </a:solidFill>
                          <a:effectLst/>
                          <a:latin typeface="Calibri" panose="020F0502020204030204" pitchFamily="34" charset="0"/>
                        </a:rPr>
                        <a:t>3</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100" b="0" i="0" u="none" strike="noStrike" dirty="0">
                          <a:solidFill>
                            <a:srgbClr val="000000"/>
                          </a:solidFill>
                          <a:effectLst/>
                          <a:latin typeface="Calibri" panose="020F0502020204030204" pitchFamily="34" charset="0"/>
                        </a:rPr>
                        <a:t>0.50%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60045234"/>
                  </a:ext>
                </a:extLst>
              </a:tr>
              <a:tr h="271168">
                <a:tc>
                  <a:txBody>
                    <a:bodyPr/>
                    <a:lstStyle/>
                    <a:p>
                      <a:pPr algn="ctr" fontAlgn="ctr"/>
                      <a:r>
                        <a:rPr lang="es-DO" sz="1100" b="1" i="0" u="none" strike="noStrike">
                          <a:solidFill>
                            <a:srgbClr val="000000"/>
                          </a:solidFill>
                          <a:effectLst/>
                          <a:latin typeface="Calibri" panose="020F0502020204030204" pitchFamily="34" charset="0"/>
                        </a:rPr>
                        <a:t>Total</a:t>
                      </a:r>
                    </a:p>
                  </a:txBody>
                  <a:tcPr marL="4627" marR="4627" marT="46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72</a:t>
                      </a:r>
                    </a:p>
                  </a:txBody>
                  <a:tcPr marL="4627" marR="4627" marT="4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100.0%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67</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100.00%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131</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100.0%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98</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100.0%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54</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100.0%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58</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100.0%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34</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100.0%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11</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100.0%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8</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100.0%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6</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100.0%</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24</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s-DO" sz="1100" b="1" i="0" u="none" strike="noStrike">
                          <a:solidFill>
                            <a:srgbClr val="000000"/>
                          </a:solidFill>
                          <a:effectLst/>
                          <a:latin typeface="Calibri" panose="020F0502020204030204" pitchFamily="34" charset="0"/>
                        </a:rPr>
                        <a:t>#####</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563</a:t>
                      </a:r>
                    </a:p>
                  </a:txBody>
                  <a:tcPr marL="4627" marR="4627" marT="4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dirty="0">
                          <a:solidFill>
                            <a:srgbClr val="000000"/>
                          </a:solidFill>
                          <a:effectLst/>
                          <a:latin typeface="Calibri" panose="020F0502020204030204" pitchFamily="34" charset="0"/>
                        </a:rPr>
                        <a:t>100.0%</a:t>
                      </a:r>
                    </a:p>
                  </a:txBody>
                  <a:tcPr marL="4627" marR="4627" marT="4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76526342"/>
                  </a:ext>
                </a:extLst>
              </a:tr>
            </a:tbl>
          </a:graphicData>
        </a:graphic>
      </p:graphicFrame>
      <p:sp>
        <p:nvSpPr>
          <p:cNvPr id="7" name="Marcador de número de diapositiva 6">
            <a:extLst>
              <a:ext uri="{FF2B5EF4-FFF2-40B4-BE49-F238E27FC236}">
                <a16:creationId xmlns:a16="http://schemas.microsoft.com/office/drawing/2014/main" id="{C95B2AC6-BFB0-6343-AE56-389F6E3BF5AF}"/>
              </a:ext>
            </a:extLst>
          </p:cNvPr>
          <p:cNvSpPr>
            <a:spLocks noGrp="1"/>
          </p:cNvSpPr>
          <p:nvPr>
            <p:ph type="sldNum" sz="quarter" idx="12"/>
          </p:nvPr>
        </p:nvSpPr>
        <p:spPr/>
        <p:txBody>
          <a:bodyPr/>
          <a:lstStyle/>
          <a:p>
            <a:fld id="{F5D1F510-C917-4B4E-B0A9-1BF7ED89073D}" type="slidenum">
              <a:rPr lang="es-DO" smtClean="0"/>
              <a:t>101</a:t>
            </a:fld>
            <a:endParaRPr lang="es-DO"/>
          </a:p>
        </p:txBody>
      </p:sp>
    </p:spTree>
    <p:extLst>
      <p:ext uri="{BB962C8B-B14F-4D97-AF65-F5344CB8AC3E}">
        <p14:creationId xmlns:p14="http://schemas.microsoft.com/office/powerpoint/2010/main" val="404199028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3"/>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4"/>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2474026" y="897387"/>
            <a:ext cx="7243948" cy="1138773"/>
          </a:xfrm>
          <a:prstGeom prst="rect">
            <a:avLst/>
          </a:prstGeom>
          <a:solidFill>
            <a:schemeClr val="accent6">
              <a:lumMod val="60000"/>
              <a:lumOff val="40000"/>
            </a:schemeClr>
          </a:solidFill>
        </p:spPr>
        <p:txBody>
          <a:bodyPr wrap="square" rtlCol="0">
            <a:spAutoFit/>
          </a:bodyPr>
          <a:lstStyle/>
          <a:p>
            <a:pPr algn="ctr"/>
            <a:r>
              <a:rPr lang="es-DO" sz="2800" b="1" dirty="0"/>
              <a:t>Sugerencias y recomendaciones para la mejora de la docencia virtual</a:t>
            </a:r>
            <a:r>
              <a:rPr lang="es-DO" sz="4000" b="1" dirty="0"/>
              <a:t> </a:t>
            </a:r>
          </a:p>
        </p:txBody>
      </p:sp>
      <p:graphicFrame>
        <p:nvGraphicFramePr>
          <p:cNvPr id="3" name="Objeto 2">
            <a:extLst>
              <a:ext uri="{FF2B5EF4-FFF2-40B4-BE49-F238E27FC236}">
                <a16:creationId xmlns:a16="http://schemas.microsoft.com/office/drawing/2014/main" id="{49FFD560-35BE-4148-A059-1A7473B17B8E}"/>
              </a:ext>
            </a:extLst>
          </p:cNvPr>
          <p:cNvGraphicFramePr>
            <a:graphicFrameLocks noChangeAspect="1"/>
          </p:cNvGraphicFramePr>
          <p:nvPr>
            <p:extLst>
              <p:ext uri="{D42A27DB-BD31-4B8C-83A1-F6EECF244321}">
                <p14:modId xmlns:p14="http://schemas.microsoft.com/office/powerpoint/2010/main" val="3806060884"/>
              </p:ext>
            </p:extLst>
          </p:nvPr>
        </p:nvGraphicFramePr>
        <p:xfrm>
          <a:off x="1993900" y="419100"/>
          <a:ext cx="8204200" cy="6019800"/>
        </p:xfrm>
        <a:graphic>
          <a:graphicData uri="http://schemas.openxmlformats.org/presentationml/2006/ole">
            <mc:AlternateContent xmlns:mc="http://schemas.openxmlformats.org/markup-compatibility/2006">
              <mc:Choice xmlns:v="urn:schemas-microsoft-com:vml" Requires="v">
                <p:oleObj spid="_x0000_s5131" name="Hoja de cálculo" r:id="rId5" imgW="8204200" imgH="6019800" progId="Excel.Sheet.12">
                  <p:embed/>
                </p:oleObj>
              </mc:Choice>
              <mc:Fallback>
                <p:oleObj name="Hoja de cálculo" r:id="rId5" imgW="8204200" imgH="6019800" progId="Excel.Sheet.12">
                  <p:embed/>
                  <p:pic>
                    <p:nvPicPr>
                      <p:cNvPr id="0" name=""/>
                      <p:cNvPicPr/>
                      <p:nvPr/>
                    </p:nvPicPr>
                    <p:blipFill>
                      <a:blip r:embed="rId6"/>
                      <a:stretch>
                        <a:fillRect/>
                      </a:stretch>
                    </p:blipFill>
                    <p:spPr>
                      <a:xfrm>
                        <a:off x="1993900" y="419100"/>
                        <a:ext cx="8204200" cy="6019800"/>
                      </a:xfrm>
                      <a:prstGeom prst="rect">
                        <a:avLst/>
                      </a:prstGeom>
                    </p:spPr>
                  </p:pic>
                </p:oleObj>
              </mc:Fallback>
            </mc:AlternateContent>
          </a:graphicData>
        </a:graphic>
      </p:graphicFrame>
      <p:sp>
        <p:nvSpPr>
          <p:cNvPr id="7" name="Marcador de número de diapositiva 6">
            <a:extLst>
              <a:ext uri="{FF2B5EF4-FFF2-40B4-BE49-F238E27FC236}">
                <a16:creationId xmlns:a16="http://schemas.microsoft.com/office/drawing/2014/main" id="{BE8BFEBE-CAA2-D048-9A0F-9BB874AE17CF}"/>
              </a:ext>
            </a:extLst>
          </p:cNvPr>
          <p:cNvSpPr>
            <a:spLocks noGrp="1"/>
          </p:cNvSpPr>
          <p:nvPr>
            <p:ph type="sldNum" sz="quarter" idx="12"/>
          </p:nvPr>
        </p:nvSpPr>
        <p:spPr/>
        <p:txBody>
          <a:bodyPr/>
          <a:lstStyle/>
          <a:p>
            <a:fld id="{F5D1F510-C917-4B4E-B0A9-1BF7ED89073D}" type="slidenum">
              <a:rPr lang="es-DO" smtClean="0"/>
              <a:t>102</a:t>
            </a:fld>
            <a:endParaRPr lang="es-DO"/>
          </a:p>
        </p:txBody>
      </p:sp>
    </p:spTree>
    <p:extLst>
      <p:ext uri="{BB962C8B-B14F-4D97-AF65-F5344CB8AC3E}">
        <p14:creationId xmlns:p14="http://schemas.microsoft.com/office/powerpoint/2010/main" val="55060626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3489158" y="897387"/>
            <a:ext cx="5245768" cy="523220"/>
          </a:xfrm>
          <a:prstGeom prst="rect">
            <a:avLst/>
          </a:prstGeom>
          <a:solidFill>
            <a:schemeClr val="accent6">
              <a:lumMod val="60000"/>
              <a:lumOff val="40000"/>
            </a:schemeClr>
          </a:solidFill>
        </p:spPr>
        <p:txBody>
          <a:bodyPr wrap="square" rtlCol="0">
            <a:spAutoFit/>
          </a:bodyPr>
          <a:lstStyle/>
          <a:p>
            <a:pPr algn="ctr"/>
            <a:r>
              <a:rPr lang="es-DO" sz="2800" b="1" dirty="0"/>
              <a:t>Conclusiones y Recomendaciones</a:t>
            </a:r>
          </a:p>
        </p:txBody>
      </p:sp>
      <p:graphicFrame>
        <p:nvGraphicFramePr>
          <p:cNvPr id="3" name="Tabla 2">
            <a:extLst>
              <a:ext uri="{FF2B5EF4-FFF2-40B4-BE49-F238E27FC236}">
                <a16:creationId xmlns:a16="http://schemas.microsoft.com/office/drawing/2014/main" id="{FF5F80E2-AE3A-9847-9BEB-7363DCE7EE25}"/>
              </a:ext>
            </a:extLst>
          </p:cNvPr>
          <p:cNvGraphicFramePr>
            <a:graphicFrameLocks noGrp="1"/>
          </p:cNvGraphicFramePr>
          <p:nvPr>
            <p:extLst>
              <p:ext uri="{D42A27DB-BD31-4B8C-83A1-F6EECF244321}">
                <p14:modId xmlns:p14="http://schemas.microsoft.com/office/powerpoint/2010/main" val="2980962623"/>
              </p:ext>
            </p:extLst>
          </p:nvPr>
        </p:nvGraphicFramePr>
        <p:xfrm>
          <a:off x="122188" y="2013282"/>
          <a:ext cx="5570887" cy="4505415"/>
        </p:xfrm>
        <a:graphic>
          <a:graphicData uri="http://schemas.openxmlformats.org/drawingml/2006/table">
            <a:tbl>
              <a:tblPr/>
              <a:tblGrid>
                <a:gridCol w="3099251">
                  <a:extLst>
                    <a:ext uri="{9D8B030D-6E8A-4147-A177-3AD203B41FA5}">
                      <a16:colId xmlns:a16="http://schemas.microsoft.com/office/drawing/2014/main" val="1557607431"/>
                    </a:ext>
                  </a:extLst>
                </a:gridCol>
                <a:gridCol w="465858">
                  <a:extLst>
                    <a:ext uri="{9D8B030D-6E8A-4147-A177-3AD203B41FA5}">
                      <a16:colId xmlns:a16="http://schemas.microsoft.com/office/drawing/2014/main" val="3471226786"/>
                    </a:ext>
                  </a:extLst>
                </a:gridCol>
                <a:gridCol w="537031">
                  <a:extLst>
                    <a:ext uri="{9D8B030D-6E8A-4147-A177-3AD203B41FA5}">
                      <a16:colId xmlns:a16="http://schemas.microsoft.com/office/drawing/2014/main" val="1623936549"/>
                    </a:ext>
                  </a:extLst>
                </a:gridCol>
                <a:gridCol w="562912">
                  <a:extLst>
                    <a:ext uri="{9D8B030D-6E8A-4147-A177-3AD203B41FA5}">
                      <a16:colId xmlns:a16="http://schemas.microsoft.com/office/drawing/2014/main" val="3662902084"/>
                    </a:ext>
                  </a:extLst>
                </a:gridCol>
                <a:gridCol w="905835">
                  <a:extLst>
                    <a:ext uri="{9D8B030D-6E8A-4147-A177-3AD203B41FA5}">
                      <a16:colId xmlns:a16="http://schemas.microsoft.com/office/drawing/2014/main" val="2271903255"/>
                    </a:ext>
                  </a:extLst>
                </a:gridCol>
              </a:tblGrid>
              <a:tr h="421055">
                <a:tc gridSpan="5">
                  <a:txBody>
                    <a:bodyPr/>
                    <a:lstStyle/>
                    <a:p>
                      <a:pPr algn="ctr" fontAlgn="ctr"/>
                      <a:r>
                        <a:rPr lang="es-DO" sz="14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6478" marR="6478" marT="64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1194186172"/>
                  </a:ext>
                </a:extLst>
              </a:tr>
              <a:tr h="213767">
                <a:tc gridSpan="5">
                  <a:txBody>
                    <a:bodyPr/>
                    <a:lstStyle/>
                    <a:p>
                      <a:pPr algn="ctr" fontAlgn="ctr"/>
                      <a:r>
                        <a:rPr lang="es-DO" sz="1400" b="1" i="0" u="none" strike="noStrike">
                          <a:solidFill>
                            <a:srgbClr val="000000"/>
                          </a:solidFill>
                          <a:effectLst/>
                          <a:latin typeface="Arial" panose="020B0604020202020204" pitchFamily="34" charset="0"/>
                        </a:rPr>
                        <a:t>Cantidad y % de Dificultades Principales</a:t>
                      </a:r>
                    </a:p>
                  </a:txBody>
                  <a:tcPr marL="6478" marR="6478" marT="64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765149221"/>
                  </a:ext>
                </a:extLst>
              </a:tr>
              <a:tr h="379598">
                <a:tc>
                  <a:txBody>
                    <a:bodyPr/>
                    <a:lstStyle/>
                    <a:p>
                      <a:pPr algn="ctr" fontAlgn="ctr"/>
                      <a:r>
                        <a:rPr lang="es-DO" sz="1100" b="1" i="0" u="none" strike="noStrike">
                          <a:solidFill>
                            <a:srgbClr val="000000"/>
                          </a:solidFill>
                          <a:effectLst/>
                          <a:latin typeface="Arial" panose="020B0604020202020204" pitchFamily="34" charset="0"/>
                        </a:rPr>
                        <a:t>Dificultades Principales</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200" b="1" i="0" u="none" strike="noStrike">
                          <a:solidFill>
                            <a:srgbClr val="000000"/>
                          </a:solidFill>
                          <a:effectLst/>
                          <a:latin typeface="Arial" panose="020B0604020202020204" pitchFamily="34" charset="0"/>
                        </a:rPr>
                        <a:t>Frec.</a:t>
                      </a:r>
                    </a:p>
                  </a:txBody>
                  <a:tcPr marL="6478" marR="6478" marT="64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400" b="1" i="0" u="none" strike="noStrike">
                          <a:solidFill>
                            <a:srgbClr val="000000"/>
                          </a:solidFill>
                          <a:effectLst/>
                          <a:latin typeface="Arial" panose="020B0604020202020204" pitchFamily="34" charset="0"/>
                        </a:rPr>
                        <a:t>%</a:t>
                      </a:r>
                    </a:p>
                  </a:txBody>
                  <a:tcPr marL="6478" marR="6478" marT="64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200" b="1" i="0" u="none" strike="noStrike">
                          <a:solidFill>
                            <a:srgbClr val="000000"/>
                          </a:solidFill>
                          <a:effectLst/>
                          <a:latin typeface="Arial" panose="020B0604020202020204" pitchFamily="34" charset="0"/>
                        </a:rPr>
                        <a:t>% Válido</a:t>
                      </a:r>
                    </a:p>
                  </a:txBody>
                  <a:tcPr marL="6478" marR="6478" marT="64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200" b="1" i="0" u="none" strike="noStrike">
                          <a:solidFill>
                            <a:srgbClr val="000000"/>
                          </a:solidFill>
                          <a:effectLst/>
                          <a:latin typeface="Arial" panose="020B0604020202020204" pitchFamily="34" charset="0"/>
                        </a:rPr>
                        <a:t>% Acumulado</a:t>
                      </a:r>
                    </a:p>
                  </a:txBody>
                  <a:tcPr marL="6478" marR="6478" marT="64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4183193293"/>
                  </a:ext>
                </a:extLst>
              </a:tr>
              <a:tr h="190015">
                <a:tc>
                  <a:txBody>
                    <a:bodyPr/>
                    <a:lstStyle/>
                    <a:p>
                      <a:pPr algn="l" fontAlgn="ctr"/>
                      <a:r>
                        <a:rPr lang="es-DO" sz="1000" b="0" i="0" u="none" strike="noStrike">
                          <a:solidFill>
                            <a:srgbClr val="000000"/>
                          </a:solidFill>
                          <a:effectLst/>
                          <a:latin typeface="Arial" panose="020B0604020202020204" pitchFamily="34" charset="0"/>
                        </a:rPr>
                        <a:t>1.Los estudiantes no manejan la plataforma</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18</a:t>
                      </a:r>
                    </a:p>
                  </a:txBody>
                  <a:tcPr marL="6478" marR="6478" marT="647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6.7</a:t>
                      </a:r>
                    </a:p>
                  </a:txBody>
                  <a:tcPr marL="6478" marR="6478" marT="64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6.7</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6.7</a:t>
                      </a:r>
                    </a:p>
                  </a:txBody>
                  <a:tcPr marL="6478" marR="6478" marT="64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402833119"/>
                  </a:ext>
                </a:extLst>
              </a:tr>
              <a:tr h="190015">
                <a:tc>
                  <a:txBody>
                    <a:bodyPr/>
                    <a:lstStyle/>
                    <a:p>
                      <a:pPr algn="l" fontAlgn="ctr"/>
                      <a:r>
                        <a:rPr lang="es-DO" sz="1000" b="0" i="0" u="none" strike="noStrike">
                          <a:solidFill>
                            <a:srgbClr val="000000"/>
                          </a:solidFill>
                          <a:effectLst/>
                          <a:latin typeface="Arial" panose="020B0604020202020204" pitchFamily="34" charset="0"/>
                        </a:rPr>
                        <a:t> 3.Aun estoy aprendiendo a m anejar la plataforma</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15</a:t>
                      </a:r>
                    </a:p>
                  </a:txBody>
                  <a:tcPr marL="6478" marR="6478" marT="647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5.6</a:t>
                      </a:r>
                    </a:p>
                  </a:txBody>
                  <a:tcPr marL="6478" marR="6478" marT="64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5.6</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12.4</a:t>
                      </a:r>
                    </a:p>
                  </a:txBody>
                  <a:tcPr marL="6478" marR="6478" marT="64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803195459"/>
                  </a:ext>
                </a:extLst>
              </a:tr>
              <a:tr h="190015">
                <a:tc>
                  <a:txBody>
                    <a:bodyPr/>
                    <a:lstStyle/>
                    <a:p>
                      <a:pPr algn="l" fontAlgn="ctr"/>
                      <a:r>
                        <a:rPr lang="es-DO" sz="1000" b="0" i="0" u="none" strike="noStrike">
                          <a:solidFill>
                            <a:srgbClr val="000000"/>
                          </a:solidFill>
                          <a:effectLst/>
                          <a:latin typeface="Arial" panose="020B0604020202020204" pitchFamily="34" charset="0"/>
                        </a:rPr>
                        <a:t>4.Las actualizaciones borraron los contenidos</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31</a:t>
                      </a:r>
                    </a:p>
                  </a:txBody>
                  <a:tcPr marL="6478" marR="6478" marT="647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11.6</a:t>
                      </a:r>
                    </a:p>
                  </a:txBody>
                  <a:tcPr marL="6478" marR="6478" marT="64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11.6</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24.0</a:t>
                      </a:r>
                    </a:p>
                  </a:txBody>
                  <a:tcPr marL="6478" marR="6478" marT="64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007133068"/>
                  </a:ext>
                </a:extLst>
              </a:tr>
              <a:tr h="190015">
                <a:tc>
                  <a:txBody>
                    <a:bodyPr/>
                    <a:lstStyle/>
                    <a:p>
                      <a:pPr algn="l" fontAlgn="ctr"/>
                      <a:r>
                        <a:rPr lang="es-DO" sz="1000" b="0" i="0" u="none" strike="noStrike">
                          <a:solidFill>
                            <a:srgbClr val="000000"/>
                          </a:solidFill>
                          <a:effectLst/>
                          <a:latin typeface="Arial" panose="020B0604020202020204" pitchFamily="34" charset="0"/>
                        </a:rPr>
                        <a:t>5.Conectividad y equipos de los estudiantes deficientes</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46</a:t>
                      </a:r>
                    </a:p>
                  </a:txBody>
                  <a:tcPr marL="6478" marR="6478" marT="647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17.2</a:t>
                      </a:r>
                    </a:p>
                  </a:txBody>
                  <a:tcPr marL="6478" marR="6478" marT="64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17.2</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41.2</a:t>
                      </a:r>
                    </a:p>
                  </a:txBody>
                  <a:tcPr marL="6478" marR="6478" marT="64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969055373"/>
                  </a:ext>
                </a:extLst>
              </a:tr>
              <a:tr h="190015">
                <a:tc>
                  <a:txBody>
                    <a:bodyPr/>
                    <a:lstStyle/>
                    <a:p>
                      <a:pPr algn="l" fontAlgn="ctr"/>
                      <a:r>
                        <a:rPr lang="es-DO" sz="1000" b="0" i="0" u="none" strike="noStrike">
                          <a:solidFill>
                            <a:srgbClr val="000000"/>
                          </a:solidFill>
                          <a:effectLst/>
                          <a:latin typeface="Arial" panose="020B0604020202020204" pitchFamily="34" charset="0"/>
                        </a:rPr>
                        <a:t>6.Aprender las técnicas de hacer y subir los examenes</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15</a:t>
                      </a:r>
                    </a:p>
                  </a:txBody>
                  <a:tcPr marL="6478" marR="6478" marT="647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5.6</a:t>
                      </a:r>
                    </a:p>
                  </a:txBody>
                  <a:tcPr marL="6478" marR="6478" marT="64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5.6</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46.8</a:t>
                      </a:r>
                    </a:p>
                  </a:txBody>
                  <a:tcPr marL="6478" marR="6478" marT="64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157435318"/>
                  </a:ext>
                </a:extLst>
              </a:tr>
              <a:tr h="190015">
                <a:tc>
                  <a:txBody>
                    <a:bodyPr/>
                    <a:lstStyle/>
                    <a:p>
                      <a:pPr algn="l" fontAlgn="ctr"/>
                      <a:r>
                        <a:rPr lang="es-DO" sz="1000" b="0" i="0" u="none" strike="noStrike">
                          <a:solidFill>
                            <a:srgbClr val="000000"/>
                          </a:solidFill>
                          <a:effectLst/>
                          <a:latin typeface="Arial" panose="020B0604020202020204" pitchFamily="34" charset="0"/>
                        </a:rPr>
                        <a:t>7.Las videoconferencias en Jetsi con un problema</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5</a:t>
                      </a:r>
                    </a:p>
                  </a:txBody>
                  <a:tcPr marL="6478" marR="6478" marT="647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1.9</a:t>
                      </a:r>
                    </a:p>
                  </a:txBody>
                  <a:tcPr marL="6478" marR="6478" marT="64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1.9</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48.7</a:t>
                      </a:r>
                    </a:p>
                  </a:txBody>
                  <a:tcPr marL="6478" marR="6478" marT="64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938537990"/>
                  </a:ext>
                </a:extLst>
              </a:tr>
              <a:tr h="190015">
                <a:tc>
                  <a:txBody>
                    <a:bodyPr/>
                    <a:lstStyle/>
                    <a:p>
                      <a:pPr algn="l" fontAlgn="ctr"/>
                      <a:r>
                        <a:rPr lang="es-DO" sz="1000" b="0" i="0" u="none" strike="noStrike">
                          <a:solidFill>
                            <a:srgbClr val="000000"/>
                          </a:solidFill>
                          <a:effectLst/>
                          <a:latin typeface="Arial" panose="020B0604020202020204" pitchFamily="34" charset="0"/>
                        </a:rPr>
                        <a:t>8.La plataforma sa y entra a los estudiantes</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12</a:t>
                      </a:r>
                    </a:p>
                  </a:txBody>
                  <a:tcPr marL="6478" marR="6478" marT="647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4.5</a:t>
                      </a:r>
                    </a:p>
                  </a:txBody>
                  <a:tcPr marL="6478" marR="6478" marT="64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4.5</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53.2</a:t>
                      </a:r>
                    </a:p>
                  </a:txBody>
                  <a:tcPr marL="6478" marR="6478" marT="64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562634879"/>
                  </a:ext>
                </a:extLst>
              </a:tr>
              <a:tr h="190015">
                <a:tc>
                  <a:txBody>
                    <a:bodyPr/>
                    <a:lstStyle/>
                    <a:p>
                      <a:pPr algn="l" fontAlgn="ctr"/>
                      <a:r>
                        <a:rPr lang="es-DO" sz="1000" b="0" i="0" u="none" strike="noStrike">
                          <a:solidFill>
                            <a:srgbClr val="000000"/>
                          </a:solidFill>
                          <a:effectLst/>
                          <a:latin typeface="Arial" panose="020B0604020202020204" pitchFamily="34" charset="0"/>
                        </a:rPr>
                        <a:t>9.Dificultad con los foros, tareas y tiempos</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19</a:t>
                      </a:r>
                    </a:p>
                  </a:txBody>
                  <a:tcPr marL="6478" marR="6478" marT="647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7.1</a:t>
                      </a:r>
                    </a:p>
                  </a:txBody>
                  <a:tcPr marL="6478" marR="6478" marT="64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7.1</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60.3</a:t>
                      </a:r>
                    </a:p>
                  </a:txBody>
                  <a:tcPr marL="6478" marR="6478" marT="64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247951154"/>
                  </a:ext>
                </a:extLst>
              </a:tr>
              <a:tr h="190015">
                <a:tc>
                  <a:txBody>
                    <a:bodyPr/>
                    <a:lstStyle/>
                    <a:p>
                      <a:pPr algn="l" fontAlgn="ctr"/>
                      <a:r>
                        <a:rPr lang="es-DO" sz="1000" b="0" i="0" u="none" strike="noStrike">
                          <a:solidFill>
                            <a:srgbClr val="000000"/>
                          </a:solidFill>
                          <a:effectLst/>
                          <a:latin typeface="Arial" panose="020B0604020202020204" pitchFamily="34" charset="0"/>
                        </a:rPr>
                        <a:t>10.La inestabilidad de la plataforma</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14</a:t>
                      </a:r>
                    </a:p>
                  </a:txBody>
                  <a:tcPr marL="6478" marR="6478" marT="647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5.2</a:t>
                      </a:r>
                    </a:p>
                  </a:txBody>
                  <a:tcPr marL="6478" marR="6478" marT="64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5.2</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65.5</a:t>
                      </a:r>
                    </a:p>
                  </a:txBody>
                  <a:tcPr marL="6478" marR="6478" marT="64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373718334"/>
                  </a:ext>
                </a:extLst>
              </a:tr>
              <a:tr h="190015">
                <a:tc>
                  <a:txBody>
                    <a:bodyPr/>
                    <a:lstStyle/>
                    <a:p>
                      <a:pPr algn="l" fontAlgn="ctr"/>
                      <a:r>
                        <a:rPr lang="es-DO" sz="1000" b="0" i="0" u="none" strike="noStrike">
                          <a:solidFill>
                            <a:srgbClr val="000000"/>
                          </a:solidFill>
                          <a:effectLst/>
                          <a:latin typeface="Arial" panose="020B0604020202020204" pitchFamily="34" charset="0"/>
                        </a:rPr>
                        <a:t>11.Corregir las tareas son agobiantes</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9</a:t>
                      </a:r>
                    </a:p>
                  </a:txBody>
                  <a:tcPr marL="6478" marR="6478" marT="647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3.4</a:t>
                      </a:r>
                    </a:p>
                  </a:txBody>
                  <a:tcPr marL="6478" marR="6478" marT="64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3.4</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68.9</a:t>
                      </a:r>
                    </a:p>
                  </a:txBody>
                  <a:tcPr marL="6478" marR="6478" marT="64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646821064"/>
                  </a:ext>
                </a:extLst>
              </a:tr>
              <a:tr h="296682">
                <a:tc>
                  <a:txBody>
                    <a:bodyPr/>
                    <a:lstStyle/>
                    <a:p>
                      <a:pPr algn="l" fontAlgn="ctr"/>
                      <a:r>
                        <a:rPr lang="es-DO" sz="1000" b="0" i="0" u="none" strike="noStrike">
                          <a:solidFill>
                            <a:srgbClr val="000000"/>
                          </a:solidFill>
                          <a:effectLst/>
                          <a:latin typeface="Arial" panose="020B0604020202020204" pitchFamily="34" charset="0"/>
                        </a:rPr>
                        <a:t>12.Problemas para hacer correciones en las evaluaciones</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12</a:t>
                      </a:r>
                    </a:p>
                  </a:txBody>
                  <a:tcPr marL="6478" marR="6478" marT="647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4.5</a:t>
                      </a:r>
                    </a:p>
                  </a:txBody>
                  <a:tcPr marL="6478" marR="6478" marT="64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4.5</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73.4</a:t>
                      </a:r>
                    </a:p>
                  </a:txBody>
                  <a:tcPr marL="6478" marR="6478" marT="64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115677691"/>
                  </a:ext>
                </a:extLst>
              </a:tr>
              <a:tr h="190015">
                <a:tc>
                  <a:txBody>
                    <a:bodyPr/>
                    <a:lstStyle/>
                    <a:p>
                      <a:pPr algn="l" fontAlgn="ctr"/>
                      <a:r>
                        <a:rPr lang="es-DO" sz="1000" b="0" i="0" u="none" strike="noStrike">
                          <a:solidFill>
                            <a:srgbClr val="000000"/>
                          </a:solidFill>
                          <a:effectLst/>
                          <a:latin typeface="Arial" panose="020B0604020202020204" pitchFamily="34" charset="0"/>
                        </a:rPr>
                        <a:t>13.Los problemas con Jetsi obligan a usar otras</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38</a:t>
                      </a:r>
                    </a:p>
                  </a:txBody>
                  <a:tcPr marL="6478" marR="6478" marT="647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14.2</a:t>
                      </a:r>
                    </a:p>
                  </a:txBody>
                  <a:tcPr marL="6478" marR="6478" marT="64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14.2</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87.6</a:t>
                      </a:r>
                    </a:p>
                  </a:txBody>
                  <a:tcPr marL="6478" marR="6478" marT="64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194206200"/>
                  </a:ext>
                </a:extLst>
              </a:tr>
              <a:tr h="190015">
                <a:tc>
                  <a:txBody>
                    <a:bodyPr/>
                    <a:lstStyle/>
                    <a:p>
                      <a:pPr algn="l" fontAlgn="ctr"/>
                      <a:r>
                        <a:rPr lang="es-DO" sz="1000" b="0" i="0" u="none" strike="noStrike">
                          <a:solidFill>
                            <a:srgbClr val="000000"/>
                          </a:solidFill>
                          <a:effectLst/>
                          <a:latin typeface="Arial" panose="020B0604020202020204" pitchFamily="34" charset="0"/>
                        </a:rPr>
                        <a:t>14.Problemas con la visualización de los estudiantes</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4</a:t>
                      </a:r>
                    </a:p>
                  </a:txBody>
                  <a:tcPr marL="6478" marR="6478" marT="647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1.5</a:t>
                      </a:r>
                    </a:p>
                  </a:txBody>
                  <a:tcPr marL="6478" marR="6478" marT="64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1.5</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89.1</a:t>
                      </a:r>
                    </a:p>
                  </a:txBody>
                  <a:tcPr marL="6478" marR="6478" marT="64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40141731"/>
                  </a:ext>
                </a:extLst>
              </a:tr>
              <a:tr h="190015">
                <a:tc>
                  <a:txBody>
                    <a:bodyPr/>
                    <a:lstStyle/>
                    <a:p>
                      <a:pPr algn="l" fontAlgn="ctr"/>
                      <a:r>
                        <a:rPr lang="es-DO" sz="1000" b="0" i="0" u="none" strike="noStrike">
                          <a:solidFill>
                            <a:srgbClr val="000000"/>
                          </a:solidFill>
                          <a:effectLst/>
                          <a:latin typeface="Arial" panose="020B0604020202020204" pitchFamily="34" charset="0"/>
                        </a:rPr>
                        <a:t>15.Otras</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29</a:t>
                      </a:r>
                    </a:p>
                  </a:txBody>
                  <a:tcPr marL="6478" marR="6478" marT="647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10.9</a:t>
                      </a:r>
                    </a:p>
                  </a:txBody>
                  <a:tcPr marL="6478" marR="6478" marT="64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10.9</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100.0</a:t>
                      </a:r>
                    </a:p>
                  </a:txBody>
                  <a:tcPr marL="6478" marR="6478" marT="64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883336311"/>
                  </a:ext>
                </a:extLst>
              </a:tr>
              <a:tr h="190015">
                <a:tc>
                  <a:txBody>
                    <a:bodyPr/>
                    <a:lstStyle/>
                    <a:p>
                      <a:pPr algn="ctr" fontAlgn="b"/>
                      <a:r>
                        <a:rPr lang="es-DO" sz="1000" b="1" i="0" u="none" strike="noStrike">
                          <a:solidFill>
                            <a:srgbClr val="000000"/>
                          </a:solidFill>
                          <a:effectLst/>
                          <a:latin typeface="Arial" panose="020B0604020202020204" pitchFamily="34" charset="0"/>
                        </a:rPr>
                        <a:t>Total</a:t>
                      </a:r>
                    </a:p>
                  </a:txBody>
                  <a:tcPr marL="6478" marR="6478" marT="647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000" b="1" i="0" u="none" strike="noStrike">
                          <a:solidFill>
                            <a:srgbClr val="000000"/>
                          </a:solidFill>
                          <a:effectLst/>
                          <a:latin typeface="Arial" panose="020B0604020202020204" pitchFamily="34" charset="0"/>
                        </a:rPr>
                        <a:t>267</a:t>
                      </a:r>
                    </a:p>
                  </a:txBody>
                  <a:tcPr marL="6478" marR="6478" marT="64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000" b="1" i="0" u="none" strike="noStrike">
                          <a:solidFill>
                            <a:srgbClr val="000000"/>
                          </a:solidFill>
                          <a:effectLst/>
                          <a:latin typeface="Arial" panose="020B0604020202020204" pitchFamily="34" charset="0"/>
                        </a:rPr>
                        <a:t>100</a:t>
                      </a:r>
                    </a:p>
                  </a:txBody>
                  <a:tcPr marL="6478" marR="6478" marT="64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000" b="1" i="0" u="none" strike="noStrike">
                          <a:solidFill>
                            <a:srgbClr val="000000"/>
                          </a:solidFill>
                          <a:effectLst/>
                          <a:latin typeface="Arial" panose="020B0604020202020204" pitchFamily="34" charset="0"/>
                        </a:rPr>
                        <a:t>100</a:t>
                      </a:r>
                    </a:p>
                  </a:txBody>
                  <a:tcPr marL="6478" marR="6478" marT="64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000" b="1" i="0" u="none" strike="noStrike">
                          <a:solidFill>
                            <a:srgbClr val="000000"/>
                          </a:solidFill>
                          <a:effectLst/>
                          <a:latin typeface="Arial" panose="020B0604020202020204" pitchFamily="34" charset="0"/>
                        </a:rPr>
                        <a:t> </a:t>
                      </a:r>
                    </a:p>
                  </a:txBody>
                  <a:tcPr marL="6478" marR="6478" marT="64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522016228"/>
                  </a:ext>
                </a:extLst>
              </a:tr>
              <a:tr h="190015">
                <a:tc>
                  <a:txBody>
                    <a:bodyPr/>
                    <a:lstStyle/>
                    <a:p>
                      <a:pPr algn="l" fontAlgn="ctr"/>
                      <a:r>
                        <a:rPr lang="es-DO" sz="1000" b="0" i="0" u="none" strike="noStrike">
                          <a:solidFill>
                            <a:srgbClr val="000000"/>
                          </a:solidFill>
                          <a:effectLst/>
                          <a:latin typeface="Arial" panose="020B0604020202020204" pitchFamily="34" charset="0"/>
                        </a:rPr>
                        <a:t>99.Ninguna</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296</a:t>
                      </a:r>
                    </a:p>
                  </a:txBody>
                  <a:tcPr marL="6478" marR="6478" marT="647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52.6</a:t>
                      </a:r>
                    </a:p>
                  </a:txBody>
                  <a:tcPr marL="6478" marR="6478" marT="64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52.6</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100.0</a:t>
                      </a:r>
                    </a:p>
                  </a:txBody>
                  <a:tcPr marL="6478" marR="6478" marT="64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039383710"/>
                  </a:ext>
                </a:extLst>
              </a:tr>
              <a:tr h="190015">
                <a:tc>
                  <a:txBody>
                    <a:bodyPr/>
                    <a:lstStyle/>
                    <a:p>
                      <a:pPr algn="ctr" fontAlgn="b"/>
                      <a:r>
                        <a:rPr lang="es-DO" sz="1000" b="1" i="0" u="none" strike="noStrike">
                          <a:solidFill>
                            <a:srgbClr val="000000"/>
                          </a:solidFill>
                          <a:effectLst/>
                          <a:latin typeface="Arial" panose="020B0604020202020204" pitchFamily="34" charset="0"/>
                        </a:rPr>
                        <a:t>Total</a:t>
                      </a:r>
                    </a:p>
                  </a:txBody>
                  <a:tcPr marL="6478" marR="6478" marT="647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000" b="1" i="0" u="none" strike="noStrike">
                          <a:solidFill>
                            <a:srgbClr val="000000"/>
                          </a:solidFill>
                          <a:effectLst/>
                          <a:latin typeface="Arial" panose="020B0604020202020204" pitchFamily="34" charset="0"/>
                        </a:rPr>
                        <a:t>563</a:t>
                      </a:r>
                    </a:p>
                  </a:txBody>
                  <a:tcPr marL="6478" marR="6478" marT="64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000" b="1" i="0" u="none" strike="noStrike">
                          <a:solidFill>
                            <a:srgbClr val="000000"/>
                          </a:solidFill>
                          <a:effectLst/>
                          <a:latin typeface="Arial" panose="020B0604020202020204" pitchFamily="34" charset="0"/>
                        </a:rPr>
                        <a:t>100</a:t>
                      </a:r>
                    </a:p>
                  </a:txBody>
                  <a:tcPr marL="6478" marR="6478" marT="64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000" b="1" i="0" u="none" strike="noStrike">
                          <a:solidFill>
                            <a:srgbClr val="000000"/>
                          </a:solidFill>
                          <a:effectLst/>
                          <a:latin typeface="Arial" panose="020B0604020202020204" pitchFamily="34" charset="0"/>
                        </a:rPr>
                        <a:t>100</a:t>
                      </a:r>
                    </a:p>
                  </a:txBody>
                  <a:tcPr marL="6478" marR="6478" marT="64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000" b="1" i="0" u="none" strike="noStrike" dirty="0">
                          <a:solidFill>
                            <a:srgbClr val="000000"/>
                          </a:solidFill>
                          <a:effectLst/>
                          <a:latin typeface="Arial" panose="020B0604020202020204" pitchFamily="34" charset="0"/>
                        </a:rPr>
                        <a:t> </a:t>
                      </a:r>
                    </a:p>
                  </a:txBody>
                  <a:tcPr marL="6478" marR="6478" marT="64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262519012"/>
                  </a:ext>
                </a:extLst>
              </a:tr>
            </a:tbl>
          </a:graphicData>
        </a:graphic>
      </p:graphicFrame>
      <p:graphicFrame>
        <p:nvGraphicFramePr>
          <p:cNvPr id="7" name="Gráfico 6">
            <a:extLst>
              <a:ext uri="{FF2B5EF4-FFF2-40B4-BE49-F238E27FC236}">
                <a16:creationId xmlns:a16="http://schemas.microsoft.com/office/drawing/2014/main" id="{12666DAB-B09C-2249-8D8E-178AC2181F54}"/>
              </a:ext>
            </a:extLst>
          </p:cNvPr>
          <p:cNvGraphicFramePr>
            <a:graphicFrameLocks/>
          </p:cNvGraphicFramePr>
          <p:nvPr>
            <p:extLst>
              <p:ext uri="{D42A27DB-BD31-4B8C-83A1-F6EECF244321}">
                <p14:modId xmlns:p14="http://schemas.microsoft.com/office/powerpoint/2010/main" val="1009763427"/>
              </p:ext>
            </p:extLst>
          </p:nvPr>
        </p:nvGraphicFramePr>
        <p:xfrm>
          <a:off x="5816826" y="1871510"/>
          <a:ext cx="6252986" cy="4788958"/>
        </p:xfrm>
        <a:graphic>
          <a:graphicData uri="http://schemas.openxmlformats.org/drawingml/2006/chart">
            <c:chart xmlns:c="http://schemas.openxmlformats.org/drawingml/2006/chart" xmlns:r="http://schemas.openxmlformats.org/officeDocument/2006/relationships" r:id="rId4"/>
          </a:graphicData>
        </a:graphic>
      </p:graphicFrame>
      <p:sp>
        <p:nvSpPr>
          <p:cNvPr id="8" name="Marcador de número de diapositiva 7">
            <a:extLst>
              <a:ext uri="{FF2B5EF4-FFF2-40B4-BE49-F238E27FC236}">
                <a16:creationId xmlns:a16="http://schemas.microsoft.com/office/drawing/2014/main" id="{C8961D35-F595-4744-AECA-3E837DF473C5}"/>
              </a:ext>
            </a:extLst>
          </p:cNvPr>
          <p:cNvSpPr>
            <a:spLocks noGrp="1"/>
          </p:cNvSpPr>
          <p:nvPr>
            <p:ph type="sldNum" sz="quarter" idx="12"/>
          </p:nvPr>
        </p:nvSpPr>
        <p:spPr/>
        <p:txBody>
          <a:bodyPr/>
          <a:lstStyle/>
          <a:p>
            <a:fld id="{F5D1F510-C917-4B4E-B0A9-1BF7ED89073D}" type="slidenum">
              <a:rPr lang="es-DO" smtClean="0"/>
              <a:t>103</a:t>
            </a:fld>
            <a:endParaRPr lang="es-DO"/>
          </a:p>
        </p:txBody>
      </p:sp>
    </p:spTree>
    <p:extLst>
      <p:ext uri="{BB962C8B-B14F-4D97-AF65-F5344CB8AC3E}">
        <p14:creationId xmlns:p14="http://schemas.microsoft.com/office/powerpoint/2010/main" val="343999439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4445330" y="2750250"/>
            <a:ext cx="3301340" cy="1107996"/>
          </a:xfrm>
          <a:prstGeom prst="rect">
            <a:avLst/>
          </a:prstGeom>
          <a:solidFill>
            <a:schemeClr val="accent6">
              <a:lumMod val="60000"/>
              <a:lumOff val="40000"/>
            </a:schemeClr>
          </a:solidFill>
        </p:spPr>
        <p:txBody>
          <a:bodyPr wrap="square" rtlCol="0">
            <a:spAutoFit/>
          </a:bodyPr>
          <a:lstStyle/>
          <a:p>
            <a:pPr algn="ctr"/>
            <a:r>
              <a:rPr lang="es-DO" sz="6600" b="1" dirty="0"/>
              <a:t>Gracias</a:t>
            </a:r>
          </a:p>
        </p:txBody>
      </p:sp>
      <p:sp>
        <p:nvSpPr>
          <p:cNvPr id="5" name="Marcador de número de diapositiva 4">
            <a:extLst>
              <a:ext uri="{FF2B5EF4-FFF2-40B4-BE49-F238E27FC236}">
                <a16:creationId xmlns:a16="http://schemas.microsoft.com/office/drawing/2014/main" id="{59E27E17-FC05-FC4A-BFC6-6202A720135F}"/>
              </a:ext>
            </a:extLst>
          </p:cNvPr>
          <p:cNvSpPr>
            <a:spLocks noGrp="1"/>
          </p:cNvSpPr>
          <p:nvPr>
            <p:ph type="sldNum" sz="quarter" idx="12"/>
          </p:nvPr>
        </p:nvSpPr>
        <p:spPr/>
        <p:txBody>
          <a:bodyPr/>
          <a:lstStyle/>
          <a:p>
            <a:fld id="{F5D1F510-C917-4B4E-B0A9-1BF7ED89073D}" type="slidenum">
              <a:rPr lang="es-DO" smtClean="0"/>
              <a:t>104</a:t>
            </a:fld>
            <a:endParaRPr lang="es-DO"/>
          </a:p>
        </p:txBody>
      </p:sp>
    </p:spTree>
    <p:extLst>
      <p:ext uri="{BB962C8B-B14F-4D97-AF65-F5344CB8AC3E}">
        <p14:creationId xmlns:p14="http://schemas.microsoft.com/office/powerpoint/2010/main" val="3771460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0" y="-1"/>
            <a:ext cx="10515600" cy="371476"/>
          </a:xfrm>
          <a:solidFill>
            <a:schemeClr val="accent2">
              <a:lumMod val="40000"/>
              <a:lumOff val="60000"/>
            </a:schemeClr>
          </a:solidFill>
        </p:spPr>
        <p:txBody>
          <a:bodyPr>
            <a:noAutofit/>
          </a:bodyPr>
          <a:lstStyle/>
          <a:p>
            <a:r>
              <a:rPr lang="es-DO" sz="2400" b="1" dirty="0"/>
              <a:t>Evaluación del primer mes del proceso de docencia virtual UASD, Semestre 2020-20</a:t>
            </a:r>
          </a:p>
        </p:txBody>
      </p:sp>
      <p:sp>
        <p:nvSpPr>
          <p:cNvPr id="3" name="Marcador de contenido 2">
            <a:extLst>
              <a:ext uri="{FF2B5EF4-FFF2-40B4-BE49-F238E27FC236}">
                <a16:creationId xmlns:a16="http://schemas.microsoft.com/office/drawing/2014/main" id="{76225DBE-51CD-B141-AE7F-6A3FC8070379}"/>
              </a:ext>
            </a:extLst>
          </p:cNvPr>
          <p:cNvSpPr>
            <a:spLocks noGrp="1"/>
          </p:cNvSpPr>
          <p:nvPr>
            <p:ph idx="1"/>
          </p:nvPr>
        </p:nvSpPr>
        <p:spPr>
          <a:xfrm>
            <a:off x="209550" y="1179806"/>
            <a:ext cx="3705226" cy="534694"/>
          </a:xfrm>
          <a:solidFill>
            <a:schemeClr val="accent4">
              <a:lumMod val="60000"/>
              <a:lumOff val="40000"/>
            </a:schemeClr>
          </a:solidFill>
        </p:spPr>
        <p:txBody>
          <a:bodyPr>
            <a:normAutofit fontScale="77500" lnSpcReduction="20000"/>
          </a:bodyPr>
          <a:lstStyle/>
          <a:p>
            <a:pPr marL="0" indent="0" algn="ctr">
              <a:buNone/>
            </a:pPr>
            <a:r>
              <a:rPr lang="es-DO" sz="2600" b="1" dirty="0"/>
              <a:t>3.- Captura y procesamiento de la Información Encuesta</a:t>
            </a:r>
          </a:p>
          <a:p>
            <a:pPr marL="0" indent="0" algn="ctr">
              <a:buNone/>
            </a:pPr>
            <a:endParaRPr lang="es-DO" sz="1800" b="1" dirty="0"/>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525212" y="-1"/>
            <a:ext cx="1666788" cy="1672022"/>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4910388"/>
            <a:ext cx="1600200" cy="1947612"/>
          </a:xfrm>
          <a:prstGeom prst="rect">
            <a:avLst/>
          </a:prstGeom>
        </p:spPr>
      </p:pic>
      <p:sp>
        <p:nvSpPr>
          <p:cNvPr id="7" name="Marcador de contenido 2">
            <a:extLst>
              <a:ext uri="{FF2B5EF4-FFF2-40B4-BE49-F238E27FC236}">
                <a16:creationId xmlns:a16="http://schemas.microsoft.com/office/drawing/2014/main" id="{A0052871-A09A-A34B-9EFD-7B759556F198}"/>
              </a:ext>
            </a:extLst>
          </p:cNvPr>
          <p:cNvSpPr txBox="1">
            <a:spLocks/>
          </p:cNvSpPr>
          <p:nvPr/>
        </p:nvSpPr>
        <p:spPr>
          <a:xfrm>
            <a:off x="0" y="388308"/>
            <a:ext cx="2247900" cy="6175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DO" dirty="0"/>
              <a:t>Metodología:</a:t>
            </a:r>
          </a:p>
          <a:p>
            <a:pPr marL="0" indent="0">
              <a:buFont typeface="Arial" panose="020B0604020202020204" pitchFamily="34" charset="0"/>
              <a:buNone/>
            </a:pPr>
            <a:endParaRPr lang="es-DO" dirty="0"/>
          </a:p>
        </p:txBody>
      </p:sp>
      <p:sp>
        <p:nvSpPr>
          <p:cNvPr id="5" name="Rectángulo 4">
            <a:extLst>
              <a:ext uri="{FF2B5EF4-FFF2-40B4-BE49-F238E27FC236}">
                <a16:creationId xmlns:a16="http://schemas.microsoft.com/office/drawing/2014/main" id="{D0D2EB28-9C07-904C-98A0-09ED608F355D}"/>
              </a:ext>
            </a:extLst>
          </p:cNvPr>
          <p:cNvSpPr/>
          <p:nvPr/>
        </p:nvSpPr>
        <p:spPr>
          <a:xfrm>
            <a:off x="730457" y="1877378"/>
            <a:ext cx="2465034" cy="461665"/>
          </a:xfrm>
          <a:prstGeom prst="rect">
            <a:avLst/>
          </a:prstGeom>
        </p:spPr>
        <p:txBody>
          <a:bodyPr wrap="none">
            <a:spAutoFit/>
          </a:bodyPr>
          <a:lstStyle/>
          <a:p>
            <a:pPr algn="ctr"/>
            <a:r>
              <a:rPr lang="es-DO" sz="2400" b="1" dirty="0"/>
              <a:t>Medios Utilizados</a:t>
            </a:r>
          </a:p>
        </p:txBody>
      </p:sp>
      <p:sp>
        <p:nvSpPr>
          <p:cNvPr id="9" name="Rectángulo 8">
            <a:extLst>
              <a:ext uri="{FF2B5EF4-FFF2-40B4-BE49-F238E27FC236}">
                <a16:creationId xmlns:a16="http://schemas.microsoft.com/office/drawing/2014/main" id="{EE1A3875-76D7-7749-9849-26246B6832EB}"/>
              </a:ext>
            </a:extLst>
          </p:cNvPr>
          <p:cNvSpPr/>
          <p:nvPr/>
        </p:nvSpPr>
        <p:spPr>
          <a:xfrm>
            <a:off x="-17894" y="2537082"/>
            <a:ext cx="3768980" cy="369332"/>
          </a:xfrm>
          <a:prstGeom prst="rect">
            <a:avLst/>
          </a:prstGeom>
          <a:solidFill>
            <a:schemeClr val="accent6">
              <a:lumMod val="20000"/>
              <a:lumOff val="80000"/>
            </a:schemeClr>
          </a:solidFill>
        </p:spPr>
        <p:txBody>
          <a:bodyPr wrap="none">
            <a:spAutoFit/>
          </a:bodyPr>
          <a:lstStyle/>
          <a:p>
            <a:r>
              <a:rPr lang="es-DO" b="1" u="sng" dirty="0">
                <a:latin typeface="Times New Roman" panose="02020603050405020304" pitchFamily="18" charset="0"/>
                <a:ea typeface="Times New Roman" panose="02020603050405020304" pitchFamily="18" charset="0"/>
              </a:rPr>
              <a:t>A.- Colocada en Google Formularios</a:t>
            </a:r>
            <a:endParaRPr lang="es-DO" dirty="0">
              <a:latin typeface="Times New Roman" panose="02020603050405020304" pitchFamily="18" charset="0"/>
              <a:ea typeface="Times New Roman" panose="02020603050405020304" pitchFamily="18" charset="0"/>
            </a:endParaRPr>
          </a:p>
        </p:txBody>
      </p:sp>
      <p:sp>
        <p:nvSpPr>
          <p:cNvPr id="10" name="Rectángulo 9">
            <a:extLst>
              <a:ext uri="{FF2B5EF4-FFF2-40B4-BE49-F238E27FC236}">
                <a16:creationId xmlns:a16="http://schemas.microsoft.com/office/drawing/2014/main" id="{25E7676C-768C-9441-BBFA-241306F50B8C}"/>
              </a:ext>
            </a:extLst>
          </p:cNvPr>
          <p:cNvSpPr/>
          <p:nvPr/>
        </p:nvSpPr>
        <p:spPr>
          <a:xfrm>
            <a:off x="5643" y="3359664"/>
            <a:ext cx="3189848" cy="369332"/>
          </a:xfrm>
          <a:prstGeom prst="rect">
            <a:avLst/>
          </a:prstGeom>
          <a:solidFill>
            <a:schemeClr val="accent4">
              <a:lumMod val="40000"/>
              <a:lumOff val="60000"/>
            </a:schemeClr>
          </a:solidFill>
        </p:spPr>
        <p:txBody>
          <a:bodyPr wrap="none">
            <a:spAutoFit/>
          </a:bodyPr>
          <a:lstStyle/>
          <a:p>
            <a:r>
              <a:rPr lang="es-DO" b="1" u="sng" dirty="0">
                <a:latin typeface="Times New Roman" panose="02020603050405020304" pitchFamily="18" charset="0"/>
                <a:ea typeface="Times New Roman" panose="02020603050405020304" pitchFamily="18" charset="0"/>
              </a:rPr>
              <a:t>B.- Transferida la data a Excel</a:t>
            </a:r>
            <a:endParaRPr lang="es-DO" dirty="0">
              <a:latin typeface="Times New Roman" panose="02020603050405020304" pitchFamily="18" charset="0"/>
              <a:ea typeface="Times New Roman" panose="02020603050405020304" pitchFamily="18" charset="0"/>
            </a:endParaRPr>
          </a:p>
        </p:txBody>
      </p:sp>
      <p:sp>
        <p:nvSpPr>
          <p:cNvPr id="11" name="Rectángulo 10">
            <a:extLst>
              <a:ext uri="{FF2B5EF4-FFF2-40B4-BE49-F238E27FC236}">
                <a16:creationId xmlns:a16="http://schemas.microsoft.com/office/drawing/2014/main" id="{C85F0E78-E134-D74B-93A7-5B7443B68CB2}"/>
              </a:ext>
            </a:extLst>
          </p:cNvPr>
          <p:cNvSpPr/>
          <p:nvPr/>
        </p:nvSpPr>
        <p:spPr>
          <a:xfrm>
            <a:off x="-45062" y="4002644"/>
            <a:ext cx="3932670" cy="338554"/>
          </a:xfrm>
          <a:prstGeom prst="rect">
            <a:avLst/>
          </a:prstGeom>
          <a:solidFill>
            <a:schemeClr val="accent4">
              <a:lumMod val="40000"/>
              <a:lumOff val="60000"/>
            </a:schemeClr>
          </a:solidFill>
        </p:spPr>
        <p:txBody>
          <a:bodyPr wrap="square">
            <a:spAutoFit/>
          </a:bodyPr>
          <a:lstStyle/>
          <a:p>
            <a:r>
              <a:rPr lang="es-DO" sz="1600" b="1" u="sng" dirty="0">
                <a:latin typeface="Times New Roman" panose="02020603050405020304" pitchFamily="18" charset="0"/>
                <a:ea typeface="Times New Roman" panose="02020603050405020304" pitchFamily="18" charset="0"/>
              </a:rPr>
              <a:t>C.- Procesadas las informaciones en SPSS</a:t>
            </a:r>
            <a:endParaRPr lang="es-DO" sz="1600" dirty="0">
              <a:latin typeface="Times New Roman" panose="02020603050405020304" pitchFamily="18" charset="0"/>
              <a:ea typeface="Times New Roman" panose="02020603050405020304" pitchFamily="18" charset="0"/>
            </a:endParaRPr>
          </a:p>
        </p:txBody>
      </p:sp>
      <p:pic>
        <p:nvPicPr>
          <p:cNvPr id="15" name="Imagen 14">
            <a:extLst>
              <a:ext uri="{FF2B5EF4-FFF2-40B4-BE49-F238E27FC236}">
                <a16:creationId xmlns:a16="http://schemas.microsoft.com/office/drawing/2014/main" id="{DE994032-EA1D-224B-9AED-915B35AED49A}"/>
              </a:ext>
            </a:extLst>
          </p:cNvPr>
          <p:cNvPicPr>
            <a:picLocks noChangeAspect="1"/>
          </p:cNvPicPr>
          <p:nvPr/>
        </p:nvPicPr>
        <p:blipFill>
          <a:blip r:embed="rId4"/>
          <a:stretch>
            <a:fillRect/>
          </a:stretch>
        </p:blipFill>
        <p:spPr>
          <a:xfrm>
            <a:off x="3887608" y="1785246"/>
            <a:ext cx="8304392" cy="4312231"/>
          </a:xfrm>
          <a:prstGeom prst="rect">
            <a:avLst/>
          </a:prstGeom>
        </p:spPr>
      </p:pic>
      <p:sp>
        <p:nvSpPr>
          <p:cNvPr id="12" name="Marcador de número de diapositiva 11">
            <a:extLst>
              <a:ext uri="{FF2B5EF4-FFF2-40B4-BE49-F238E27FC236}">
                <a16:creationId xmlns:a16="http://schemas.microsoft.com/office/drawing/2014/main" id="{C93AB83C-79F8-E84B-95E7-A2FDA45EEE2D}"/>
              </a:ext>
            </a:extLst>
          </p:cNvPr>
          <p:cNvSpPr>
            <a:spLocks noGrp="1"/>
          </p:cNvSpPr>
          <p:nvPr>
            <p:ph type="sldNum" sz="quarter" idx="12"/>
          </p:nvPr>
        </p:nvSpPr>
        <p:spPr/>
        <p:txBody>
          <a:bodyPr/>
          <a:lstStyle/>
          <a:p>
            <a:fld id="{F5D1F510-C917-4B4E-B0A9-1BF7ED89073D}" type="slidenum">
              <a:rPr lang="es-DO" smtClean="0"/>
              <a:t>11</a:t>
            </a:fld>
            <a:endParaRPr lang="es-DO"/>
          </a:p>
        </p:txBody>
      </p:sp>
    </p:spTree>
    <p:extLst>
      <p:ext uri="{BB962C8B-B14F-4D97-AF65-F5344CB8AC3E}">
        <p14:creationId xmlns:p14="http://schemas.microsoft.com/office/powerpoint/2010/main" val="3104008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0" y="-1"/>
            <a:ext cx="10515600" cy="371476"/>
          </a:xfrm>
          <a:solidFill>
            <a:schemeClr val="accent2">
              <a:lumMod val="40000"/>
              <a:lumOff val="60000"/>
            </a:schemeClr>
          </a:solidFill>
        </p:spPr>
        <p:txBody>
          <a:bodyPr>
            <a:noAutofit/>
          </a:bodyPr>
          <a:lstStyle/>
          <a:p>
            <a:r>
              <a:rPr lang="es-DO" sz="2400" b="1" dirty="0"/>
              <a:t>Evaluación del primer mes del proceso de docencia virtual UASD, Semestre 2020-20</a:t>
            </a:r>
          </a:p>
        </p:txBody>
      </p:sp>
      <p:sp>
        <p:nvSpPr>
          <p:cNvPr id="3" name="Marcador de contenido 2">
            <a:extLst>
              <a:ext uri="{FF2B5EF4-FFF2-40B4-BE49-F238E27FC236}">
                <a16:creationId xmlns:a16="http://schemas.microsoft.com/office/drawing/2014/main" id="{76225DBE-51CD-B141-AE7F-6A3FC8070379}"/>
              </a:ext>
            </a:extLst>
          </p:cNvPr>
          <p:cNvSpPr>
            <a:spLocks noGrp="1"/>
          </p:cNvSpPr>
          <p:nvPr>
            <p:ph idx="1"/>
          </p:nvPr>
        </p:nvSpPr>
        <p:spPr>
          <a:xfrm>
            <a:off x="3260682" y="1085231"/>
            <a:ext cx="5276851" cy="371476"/>
          </a:xfrm>
          <a:solidFill>
            <a:schemeClr val="accent4">
              <a:lumMod val="60000"/>
              <a:lumOff val="40000"/>
            </a:schemeClr>
          </a:solidFill>
        </p:spPr>
        <p:txBody>
          <a:bodyPr>
            <a:normAutofit fontScale="92500" lnSpcReduction="20000"/>
          </a:bodyPr>
          <a:lstStyle/>
          <a:p>
            <a:pPr marL="0" indent="0" algn="ctr">
              <a:buNone/>
            </a:pPr>
            <a:r>
              <a:rPr lang="es-DO" b="1" dirty="0"/>
              <a:t>Universo y Muestreo</a:t>
            </a:r>
          </a:p>
          <a:p>
            <a:pPr marL="0" indent="0" algn="just">
              <a:buNone/>
            </a:pPr>
            <a:endParaRPr lang="es-DO" sz="1800" b="1" dirty="0"/>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515600" y="0"/>
            <a:ext cx="1709134" cy="1714500"/>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303809" y="4710363"/>
            <a:ext cx="1600200" cy="1947612"/>
          </a:xfrm>
          <a:prstGeom prst="rect">
            <a:avLst/>
          </a:prstGeom>
        </p:spPr>
      </p:pic>
      <p:sp>
        <p:nvSpPr>
          <p:cNvPr id="7" name="Marcador de contenido 2">
            <a:extLst>
              <a:ext uri="{FF2B5EF4-FFF2-40B4-BE49-F238E27FC236}">
                <a16:creationId xmlns:a16="http://schemas.microsoft.com/office/drawing/2014/main" id="{A0052871-A09A-A34B-9EFD-7B759556F198}"/>
              </a:ext>
            </a:extLst>
          </p:cNvPr>
          <p:cNvSpPr txBox="1">
            <a:spLocks/>
          </p:cNvSpPr>
          <p:nvPr/>
        </p:nvSpPr>
        <p:spPr>
          <a:xfrm>
            <a:off x="0" y="356084"/>
            <a:ext cx="1531917" cy="37147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DO" sz="2000" b="1" dirty="0"/>
              <a:t>Metodología</a:t>
            </a:r>
          </a:p>
          <a:p>
            <a:pPr marL="0" indent="0">
              <a:buFont typeface="Arial" panose="020B0604020202020204" pitchFamily="34" charset="0"/>
              <a:buNone/>
            </a:pPr>
            <a:endParaRPr lang="es-DO" sz="2000" b="1" dirty="0"/>
          </a:p>
        </p:txBody>
      </p:sp>
      <p:pic>
        <p:nvPicPr>
          <p:cNvPr id="8" name="Imagen 7">
            <a:extLst>
              <a:ext uri="{FF2B5EF4-FFF2-40B4-BE49-F238E27FC236}">
                <a16:creationId xmlns:a16="http://schemas.microsoft.com/office/drawing/2014/main" id="{AEF4BBEA-4EF5-634E-B40F-B0343F77D3B9}"/>
              </a:ext>
            </a:extLst>
          </p:cNvPr>
          <p:cNvPicPr>
            <a:picLocks noChangeAspect="1"/>
          </p:cNvPicPr>
          <p:nvPr/>
        </p:nvPicPr>
        <p:blipFill>
          <a:blip r:embed="rId4"/>
          <a:stretch>
            <a:fillRect/>
          </a:stretch>
        </p:blipFill>
        <p:spPr>
          <a:xfrm>
            <a:off x="8624640" y="2082800"/>
            <a:ext cx="1143000" cy="4775200"/>
          </a:xfrm>
          <a:prstGeom prst="rect">
            <a:avLst/>
          </a:prstGeom>
        </p:spPr>
      </p:pic>
      <p:pic>
        <p:nvPicPr>
          <p:cNvPr id="9" name="Imagen 8">
            <a:extLst>
              <a:ext uri="{FF2B5EF4-FFF2-40B4-BE49-F238E27FC236}">
                <a16:creationId xmlns:a16="http://schemas.microsoft.com/office/drawing/2014/main" id="{5C0DCD62-8EEE-4548-A55C-6C8E02CB8467}"/>
              </a:ext>
            </a:extLst>
          </p:cNvPr>
          <p:cNvPicPr>
            <a:picLocks noChangeAspect="1"/>
          </p:cNvPicPr>
          <p:nvPr/>
        </p:nvPicPr>
        <p:blipFill>
          <a:blip r:embed="rId5"/>
          <a:stretch>
            <a:fillRect/>
          </a:stretch>
        </p:blipFill>
        <p:spPr>
          <a:xfrm>
            <a:off x="2343108" y="2844800"/>
            <a:ext cx="3556000" cy="4013200"/>
          </a:xfrm>
          <a:prstGeom prst="rect">
            <a:avLst/>
          </a:prstGeom>
        </p:spPr>
      </p:pic>
      <p:pic>
        <p:nvPicPr>
          <p:cNvPr id="10" name="Imagen 9">
            <a:extLst>
              <a:ext uri="{FF2B5EF4-FFF2-40B4-BE49-F238E27FC236}">
                <a16:creationId xmlns:a16="http://schemas.microsoft.com/office/drawing/2014/main" id="{B99DC95B-BA1F-3F46-8A66-872714C81691}"/>
              </a:ext>
            </a:extLst>
          </p:cNvPr>
          <p:cNvPicPr>
            <a:picLocks noChangeAspect="1"/>
          </p:cNvPicPr>
          <p:nvPr/>
        </p:nvPicPr>
        <p:blipFill>
          <a:blip r:embed="rId6"/>
          <a:stretch>
            <a:fillRect/>
          </a:stretch>
        </p:blipFill>
        <p:spPr>
          <a:xfrm>
            <a:off x="5906840" y="2082800"/>
            <a:ext cx="2717800" cy="4775200"/>
          </a:xfrm>
          <a:prstGeom prst="rect">
            <a:avLst/>
          </a:prstGeom>
        </p:spPr>
      </p:pic>
      <p:sp>
        <p:nvSpPr>
          <p:cNvPr id="11" name="Marcador de número de diapositiva 10">
            <a:extLst>
              <a:ext uri="{FF2B5EF4-FFF2-40B4-BE49-F238E27FC236}">
                <a16:creationId xmlns:a16="http://schemas.microsoft.com/office/drawing/2014/main" id="{6D7FB53A-B34B-4D41-9B5C-19E29DD68003}"/>
              </a:ext>
            </a:extLst>
          </p:cNvPr>
          <p:cNvSpPr>
            <a:spLocks noGrp="1"/>
          </p:cNvSpPr>
          <p:nvPr>
            <p:ph type="sldNum" sz="quarter" idx="12"/>
          </p:nvPr>
        </p:nvSpPr>
        <p:spPr/>
        <p:txBody>
          <a:bodyPr/>
          <a:lstStyle/>
          <a:p>
            <a:fld id="{F5D1F510-C917-4B4E-B0A9-1BF7ED89073D}" type="slidenum">
              <a:rPr lang="es-DO" smtClean="0"/>
              <a:t>12</a:t>
            </a:fld>
            <a:endParaRPr lang="es-DO"/>
          </a:p>
        </p:txBody>
      </p:sp>
    </p:spTree>
    <p:extLst>
      <p:ext uri="{BB962C8B-B14F-4D97-AF65-F5344CB8AC3E}">
        <p14:creationId xmlns:p14="http://schemas.microsoft.com/office/powerpoint/2010/main" val="42633007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0" y="-1"/>
            <a:ext cx="10515600" cy="371476"/>
          </a:xfrm>
          <a:solidFill>
            <a:schemeClr val="accent2">
              <a:lumMod val="40000"/>
              <a:lumOff val="60000"/>
            </a:schemeClr>
          </a:solidFill>
        </p:spPr>
        <p:txBody>
          <a:bodyPr>
            <a:noAutofit/>
          </a:bodyPr>
          <a:lstStyle/>
          <a:p>
            <a:r>
              <a:rPr lang="es-DO" sz="2400" b="1" dirty="0"/>
              <a:t>Evaluación del primer mes del proceso de docencia virtual UASD, Semestre 2020-20</a:t>
            </a:r>
          </a:p>
        </p:txBody>
      </p:sp>
      <p:sp>
        <p:nvSpPr>
          <p:cNvPr id="3" name="Marcador de contenido 2">
            <a:extLst>
              <a:ext uri="{FF2B5EF4-FFF2-40B4-BE49-F238E27FC236}">
                <a16:creationId xmlns:a16="http://schemas.microsoft.com/office/drawing/2014/main" id="{76225DBE-51CD-B141-AE7F-6A3FC8070379}"/>
              </a:ext>
            </a:extLst>
          </p:cNvPr>
          <p:cNvSpPr>
            <a:spLocks noGrp="1"/>
          </p:cNvSpPr>
          <p:nvPr>
            <p:ph idx="1"/>
          </p:nvPr>
        </p:nvSpPr>
        <p:spPr>
          <a:xfrm>
            <a:off x="2492364" y="727560"/>
            <a:ext cx="7062789" cy="500812"/>
          </a:xfrm>
          <a:solidFill>
            <a:schemeClr val="accent4">
              <a:lumMod val="60000"/>
              <a:lumOff val="40000"/>
            </a:schemeClr>
          </a:solidFill>
        </p:spPr>
        <p:txBody>
          <a:bodyPr>
            <a:normAutofit/>
          </a:bodyPr>
          <a:lstStyle/>
          <a:p>
            <a:pPr marL="0" indent="0" algn="ctr">
              <a:buNone/>
            </a:pPr>
            <a:r>
              <a:rPr lang="es-DO" sz="2600" b="1" dirty="0"/>
              <a:t>Muestra Efectiva: Resultados</a:t>
            </a:r>
          </a:p>
          <a:p>
            <a:pPr marL="0" indent="0" algn="just">
              <a:buNone/>
            </a:pPr>
            <a:endParaRPr lang="es-DO" sz="1800" b="1" dirty="0"/>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515600" y="0"/>
            <a:ext cx="1709134" cy="1714500"/>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4910388"/>
            <a:ext cx="1600200" cy="1947612"/>
          </a:xfrm>
          <a:prstGeom prst="rect">
            <a:avLst/>
          </a:prstGeom>
        </p:spPr>
      </p:pic>
      <p:sp>
        <p:nvSpPr>
          <p:cNvPr id="7" name="Marcador de contenido 2">
            <a:extLst>
              <a:ext uri="{FF2B5EF4-FFF2-40B4-BE49-F238E27FC236}">
                <a16:creationId xmlns:a16="http://schemas.microsoft.com/office/drawing/2014/main" id="{A0052871-A09A-A34B-9EFD-7B759556F198}"/>
              </a:ext>
            </a:extLst>
          </p:cNvPr>
          <p:cNvSpPr txBox="1">
            <a:spLocks/>
          </p:cNvSpPr>
          <p:nvPr/>
        </p:nvSpPr>
        <p:spPr>
          <a:xfrm>
            <a:off x="0" y="356084"/>
            <a:ext cx="1531917" cy="37147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DO" sz="2000" b="1" dirty="0"/>
              <a:t>Metodología</a:t>
            </a:r>
          </a:p>
          <a:p>
            <a:pPr marL="0" indent="0">
              <a:buFont typeface="Arial" panose="020B0604020202020204" pitchFamily="34" charset="0"/>
              <a:buNone/>
            </a:pPr>
            <a:endParaRPr lang="es-DO" sz="2000" b="1" dirty="0"/>
          </a:p>
        </p:txBody>
      </p:sp>
      <p:pic>
        <p:nvPicPr>
          <p:cNvPr id="9" name="Imagen 8">
            <a:extLst>
              <a:ext uri="{FF2B5EF4-FFF2-40B4-BE49-F238E27FC236}">
                <a16:creationId xmlns:a16="http://schemas.microsoft.com/office/drawing/2014/main" id="{5C0DCD62-8EEE-4548-A55C-6C8E02CB8467}"/>
              </a:ext>
            </a:extLst>
          </p:cNvPr>
          <p:cNvPicPr>
            <a:picLocks noChangeAspect="1"/>
          </p:cNvPicPr>
          <p:nvPr/>
        </p:nvPicPr>
        <p:blipFill>
          <a:blip r:embed="rId4"/>
          <a:stretch>
            <a:fillRect/>
          </a:stretch>
        </p:blipFill>
        <p:spPr>
          <a:xfrm>
            <a:off x="1651000" y="2844800"/>
            <a:ext cx="3556000" cy="4013200"/>
          </a:xfrm>
          <a:prstGeom prst="rect">
            <a:avLst/>
          </a:prstGeom>
        </p:spPr>
      </p:pic>
      <p:pic>
        <p:nvPicPr>
          <p:cNvPr id="12" name="Imagen 11">
            <a:extLst>
              <a:ext uri="{FF2B5EF4-FFF2-40B4-BE49-F238E27FC236}">
                <a16:creationId xmlns:a16="http://schemas.microsoft.com/office/drawing/2014/main" id="{F4B99C0E-D056-654A-B212-80A4071A44E6}"/>
              </a:ext>
            </a:extLst>
          </p:cNvPr>
          <p:cNvPicPr>
            <a:picLocks noChangeAspect="1"/>
          </p:cNvPicPr>
          <p:nvPr/>
        </p:nvPicPr>
        <p:blipFill>
          <a:blip r:embed="rId5"/>
          <a:stretch>
            <a:fillRect/>
          </a:stretch>
        </p:blipFill>
        <p:spPr>
          <a:xfrm>
            <a:off x="7962900" y="2844800"/>
            <a:ext cx="1155700" cy="4013200"/>
          </a:xfrm>
          <a:prstGeom prst="rect">
            <a:avLst/>
          </a:prstGeom>
        </p:spPr>
      </p:pic>
      <p:pic>
        <p:nvPicPr>
          <p:cNvPr id="14" name="Imagen 13">
            <a:extLst>
              <a:ext uri="{FF2B5EF4-FFF2-40B4-BE49-F238E27FC236}">
                <a16:creationId xmlns:a16="http://schemas.microsoft.com/office/drawing/2014/main" id="{0FD02BC4-E916-B643-80AC-47E7914E7BF2}"/>
              </a:ext>
            </a:extLst>
          </p:cNvPr>
          <p:cNvPicPr>
            <a:picLocks noChangeAspect="1"/>
          </p:cNvPicPr>
          <p:nvPr/>
        </p:nvPicPr>
        <p:blipFill>
          <a:blip r:embed="rId6"/>
          <a:stretch>
            <a:fillRect/>
          </a:stretch>
        </p:blipFill>
        <p:spPr>
          <a:xfrm>
            <a:off x="5207000" y="1458296"/>
            <a:ext cx="2755900" cy="5410200"/>
          </a:xfrm>
          <a:prstGeom prst="rect">
            <a:avLst/>
          </a:prstGeom>
        </p:spPr>
      </p:pic>
      <p:pic>
        <p:nvPicPr>
          <p:cNvPr id="15" name="Imagen 14">
            <a:extLst>
              <a:ext uri="{FF2B5EF4-FFF2-40B4-BE49-F238E27FC236}">
                <a16:creationId xmlns:a16="http://schemas.microsoft.com/office/drawing/2014/main" id="{CF52AAB0-648B-234E-98D2-FBBE9F8F39DE}"/>
              </a:ext>
            </a:extLst>
          </p:cNvPr>
          <p:cNvPicPr>
            <a:picLocks noChangeAspect="1"/>
          </p:cNvPicPr>
          <p:nvPr/>
        </p:nvPicPr>
        <p:blipFill>
          <a:blip r:embed="rId7"/>
          <a:stretch>
            <a:fillRect/>
          </a:stretch>
        </p:blipFill>
        <p:spPr>
          <a:xfrm>
            <a:off x="9118600" y="2173641"/>
            <a:ext cx="1816100" cy="4343400"/>
          </a:xfrm>
          <a:prstGeom prst="rect">
            <a:avLst/>
          </a:prstGeom>
        </p:spPr>
      </p:pic>
      <p:sp>
        <p:nvSpPr>
          <p:cNvPr id="8" name="Marcador de número de diapositiva 7">
            <a:extLst>
              <a:ext uri="{FF2B5EF4-FFF2-40B4-BE49-F238E27FC236}">
                <a16:creationId xmlns:a16="http://schemas.microsoft.com/office/drawing/2014/main" id="{6960400C-5BEE-AF4D-B477-109B96FF0DE2}"/>
              </a:ext>
            </a:extLst>
          </p:cNvPr>
          <p:cNvSpPr>
            <a:spLocks noGrp="1"/>
          </p:cNvSpPr>
          <p:nvPr>
            <p:ph type="sldNum" sz="quarter" idx="12"/>
          </p:nvPr>
        </p:nvSpPr>
        <p:spPr/>
        <p:txBody>
          <a:bodyPr/>
          <a:lstStyle/>
          <a:p>
            <a:fld id="{F5D1F510-C917-4B4E-B0A9-1BF7ED89073D}" type="slidenum">
              <a:rPr lang="es-DO" smtClean="0"/>
              <a:t>13</a:t>
            </a:fld>
            <a:endParaRPr lang="es-DO"/>
          </a:p>
        </p:txBody>
      </p:sp>
    </p:spTree>
    <p:extLst>
      <p:ext uri="{BB962C8B-B14F-4D97-AF65-F5344CB8AC3E}">
        <p14:creationId xmlns:p14="http://schemas.microsoft.com/office/powerpoint/2010/main" val="345730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0" y="-1"/>
            <a:ext cx="10515600" cy="371476"/>
          </a:xfrm>
          <a:solidFill>
            <a:schemeClr val="accent2">
              <a:lumMod val="40000"/>
              <a:lumOff val="60000"/>
            </a:schemeClr>
          </a:solidFill>
        </p:spPr>
        <p:txBody>
          <a:bodyPr>
            <a:noAutofit/>
          </a:bodyPr>
          <a:lstStyle/>
          <a:p>
            <a:r>
              <a:rPr lang="es-DO" sz="2400" b="1" dirty="0"/>
              <a:t>Evaluación del primer mes del proceso de docencia virtual UASD, Semestre 2020-20</a:t>
            </a:r>
          </a:p>
        </p:txBody>
      </p:sp>
      <p:sp>
        <p:nvSpPr>
          <p:cNvPr id="3" name="Marcador de contenido 2">
            <a:extLst>
              <a:ext uri="{FF2B5EF4-FFF2-40B4-BE49-F238E27FC236}">
                <a16:creationId xmlns:a16="http://schemas.microsoft.com/office/drawing/2014/main" id="{76225DBE-51CD-B141-AE7F-6A3FC8070379}"/>
              </a:ext>
            </a:extLst>
          </p:cNvPr>
          <p:cNvSpPr>
            <a:spLocks noGrp="1"/>
          </p:cNvSpPr>
          <p:nvPr>
            <p:ph idx="1"/>
          </p:nvPr>
        </p:nvSpPr>
        <p:spPr>
          <a:xfrm>
            <a:off x="2552790" y="862719"/>
            <a:ext cx="6958012" cy="550185"/>
          </a:xfrm>
          <a:solidFill>
            <a:schemeClr val="accent4">
              <a:lumMod val="60000"/>
              <a:lumOff val="40000"/>
            </a:schemeClr>
          </a:solidFill>
        </p:spPr>
        <p:txBody>
          <a:bodyPr>
            <a:normAutofit/>
          </a:bodyPr>
          <a:lstStyle/>
          <a:p>
            <a:pPr marL="0" indent="0" algn="ctr">
              <a:buNone/>
            </a:pPr>
            <a:r>
              <a:rPr lang="es-DO" b="1" dirty="0"/>
              <a:t>Muestra Efectiva: Proceso de semaforización</a:t>
            </a:r>
          </a:p>
          <a:p>
            <a:pPr marL="0" indent="0" algn="just">
              <a:buNone/>
            </a:pPr>
            <a:endParaRPr lang="es-DO" sz="1800" b="1" dirty="0"/>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515600" y="0"/>
            <a:ext cx="1709134" cy="1714500"/>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5129212"/>
            <a:ext cx="1420409" cy="1728787"/>
          </a:xfrm>
          <a:prstGeom prst="rect">
            <a:avLst/>
          </a:prstGeom>
        </p:spPr>
      </p:pic>
      <p:sp>
        <p:nvSpPr>
          <p:cNvPr id="7" name="Marcador de contenido 2">
            <a:extLst>
              <a:ext uri="{FF2B5EF4-FFF2-40B4-BE49-F238E27FC236}">
                <a16:creationId xmlns:a16="http://schemas.microsoft.com/office/drawing/2014/main" id="{A0052871-A09A-A34B-9EFD-7B759556F198}"/>
              </a:ext>
            </a:extLst>
          </p:cNvPr>
          <p:cNvSpPr txBox="1">
            <a:spLocks/>
          </p:cNvSpPr>
          <p:nvPr/>
        </p:nvSpPr>
        <p:spPr>
          <a:xfrm>
            <a:off x="0" y="356084"/>
            <a:ext cx="1531917" cy="37147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DO" sz="2000" b="1" dirty="0"/>
              <a:t>Metodología</a:t>
            </a:r>
          </a:p>
          <a:p>
            <a:pPr marL="0" indent="0">
              <a:buFont typeface="Arial" panose="020B0604020202020204" pitchFamily="34" charset="0"/>
              <a:buNone/>
            </a:pPr>
            <a:endParaRPr lang="es-DO" sz="2000" b="1" dirty="0"/>
          </a:p>
        </p:txBody>
      </p:sp>
      <p:pic>
        <p:nvPicPr>
          <p:cNvPr id="8" name="Imagen 7">
            <a:extLst>
              <a:ext uri="{FF2B5EF4-FFF2-40B4-BE49-F238E27FC236}">
                <a16:creationId xmlns:a16="http://schemas.microsoft.com/office/drawing/2014/main" id="{5967F89F-5B88-E441-91FA-16BF8BAA8B22}"/>
              </a:ext>
            </a:extLst>
          </p:cNvPr>
          <p:cNvPicPr>
            <a:picLocks noChangeAspect="1"/>
          </p:cNvPicPr>
          <p:nvPr/>
        </p:nvPicPr>
        <p:blipFill>
          <a:blip r:embed="rId4"/>
          <a:stretch>
            <a:fillRect/>
          </a:stretch>
        </p:blipFill>
        <p:spPr>
          <a:xfrm>
            <a:off x="4857950" y="1894622"/>
            <a:ext cx="1816100" cy="4521199"/>
          </a:xfrm>
          <a:prstGeom prst="rect">
            <a:avLst/>
          </a:prstGeom>
        </p:spPr>
      </p:pic>
      <p:pic>
        <p:nvPicPr>
          <p:cNvPr id="10" name="Imagen 9">
            <a:extLst>
              <a:ext uri="{FF2B5EF4-FFF2-40B4-BE49-F238E27FC236}">
                <a16:creationId xmlns:a16="http://schemas.microsoft.com/office/drawing/2014/main" id="{1AD47644-9BEB-6C4D-9008-9279950BBDF9}"/>
              </a:ext>
            </a:extLst>
          </p:cNvPr>
          <p:cNvPicPr>
            <a:picLocks noChangeAspect="1"/>
          </p:cNvPicPr>
          <p:nvPr/>
        </p:nvPicPr>
        <p:blipFill>
          <a:blip r:embed="rId5"/>
          <a:stretch>
            <a:fillRect/>
          </a:stretch>
        </p:blipFill>
        <p:spPr>
          <a:xfrm>
            <a:off x="6708875" y="1894623"/>
            <a:ext cx="1816100" cy="4521200"/>
          </a:xfrm>
          <a:prstGeom prst="rect">
            <a:avLst/>
          </a:prstGeom>
        </p:spPr>
      </p:pic>
      <p:pic>
        <p:nvPicPr>
          <p:cNvPr id="11" name="Imagen 10">
            <a:extLst>
              <a:ext uri="{FF2B5EF4-FFF2-40B4-BE49-F238E27FC236}">
                <a16:creationId xmlns:a16="http://schemas.microsoft.com/office/drawing/2014/main" id="{243606BD-85F8-C24D-9953-23B18295AD86}"/>
              </a:ext>
            </a:extLst>
          </p:cNvPr>
          <p:cNvPicPr>
            <a:picLocks noChangeAspect="1"/>
          </p:cNvPicPr>
          <p:nvPr/>
        </p:nvPicPr>
        <p:blipFill>
          <a:blip r:embed="rId6"/>
          <a:stretch>
            <a:fillRect/>
          </a:stretch>
        </p:blipFill>
        <p:spPr>
          <a:xfrm>
            <a:off x="8536583" y="1904148"/>
            <a:ext cx="1839317" cy="4527550"/>
          </a:xfrm>
          <a:prstGeom prst="rect">
            <a:avLst/>
          </a:prstGeom>
        </p:spPr>
      </p:pic>
      <p:pic>
        <p:nvPicPr>
          <p:cNvPr id="16" name="Imagen 15">
            <a:extLst>
              <a:ext uri="{FF2B5EF4-FFF2-40B4-BE49-F238E27FC236}">
                <a16:creationId xmlns:a16="http://schemas.microsoft.com/office/drawing/2014/main" id="{4AA285D5-A5CD-DB45-8FCA-4FD5AE9DE0EF}"/>
              </a:ext>
            </a:extLst>
          </p:cNvPr>
          <p:cNvPicPr>
            <a:picLocks noChangeAspect="1"/>
          </p:cNvPicPr>
          <p:nvPr/>
        </p:nvPicPr>
        <p:blipFill>
          <a:blip r:embed="rId7"/>
          <a:stretch>
            <a:fillRect/>
          </a:stretch>
        </p:blipFill>
        <p:spPr>
          <a:xfrm>
            <a:off x="10375900" y="1894623"/>
            <a:ext cx="1816100" cy="4546600"/>
          </a:xfrm>
          <a:prstGeom prst="rect">
            <a:avLst/>
          </a:prstGeom>
        </p:spPr>
      </p:pic>
      <p:pic>
        <p:nvPicPr>
          <p:cNvPr id="18" name="Imagen 17">
            <a:extLst>
              <a:ext uri="{FF2B5EF4-FFF2-40B4-BE49-F238E27FC236}">
                <a16:creationId xmlns:a16="http://schemas.microsoft.com/office/drawing/2014/main" id="{F351E0FB-E649-7D4B-AE76-9EF14152CB5F}"/>
              </a:ext>
            </a:extLst>
          </p:cNvPr>
          <p:cNvPicPr>
            <a:picLocks noChangeAspect="1"/>
          </p:cNvPicPr>
          <p:nvPr/>
        </p:nvPicPr>
        <p:blipFill>
          <a:blip r:embed="rId8"/>
          <a:stretch>
            <a:fillRect/>
          </a:stretch>
        </p:blipFill>
        <p:spPr>
          <a:xfrm>
            <a:off x="1336775" y="2624930"/>
            <a:ext cx="3556000" cy="4025900"/>
          </a:xfrm>
          <a:prstGeom prst="rect">
            <a:avLst/>
          </a:prstGeom>
        </p:spPr>
      </p:pic>
      <p:sp>
        <p:nvSpPr>
          <p:cNvPr id="9" name="Marcador de número de diapositiva 8">
            <a:extLst>
              <a:ext uri="{FF2B5EF4-FFF2-40B4-BE49-F238E27FC236}">
                <a16:creationId xmlns:a16="http://schemas.microsoft.com/office/drawing/2014/main" id="{A31224DB-85A3-1C49-B7C9-C84842586E25}"/>
              </a:ext>
            </a:extLst>
          </p:cNvPr>
          <p:cNvSpPr>
            <a:spLocks noGrp="1"/>
          </p:cNvSpPr>
          <p:nvPr>
            <p:ph type="sldNum" sz="quarter" idx="12"/>
          </p:nvPr>
        </p:nvSpPr>
        <p:spPr/>
        <p:txBody>
          <a:bodyPr/>
          <a:lstStyle/>
          <a:p>
            <a:fld id="{F5D1F510-C917-4B4E-B0A9-1BF7ED89073D}" type="slidenum">
              <a:rPr lang="es-DO" smtClean="0"/>
              <a:t>14</a:t>
            </a:fld>
            <a:endParaRPr lang="es-DO"/>
          </a:p>
        </p:txBody>
      </p:sp>
    </p:spTree>
    <p:extLst>
      <p:ext uri="{BB962C8B-B14F-4D97-AF65-F5344CB8AC3E}">
        <p14:creationId xmlns:p14="http://schemas.microsoft.com/office/powerpoint/2010/main" val="948114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0" y="-1"/>
            <a:ext cx="10515600" cy="371476"/>
          </a:xfrm>
          <a:solidFill>
            <a:schemeClr val="accent2">
              <a:lumMod val="40000"/>
              <a:lumOff val="60000"/>
            </a:schemeClr>
          </a:solidFill>
        </p:spPr>
        <p:txBody>
          <a:bodyPr>
            <a:noAutofit/>
          </a:bodyPr>
          <a:lstStyle/>
          <a:p>
            <a:r>
              <a:rPr lang="es-DO" sz="2400" b="1" dirty="0"/>
              <a:t>Evaluación del primer mes del proceso de docencia virtual UASD, Semestre 2020-20</a:t>
            </a:r>
          </a:p>
        </p:txBody>
      </p:sp>
      <p:sp>
        <p:nvSpPr>
          <p:cNvPr id="3" name="Marcador de contenido 2">
            <a:extLst>
              <a:ext uri="{FF2B5EF4-FFF2-40B4-BE49-F238E27FC236}">
                <a16:creationId xmlns:a16="http://schemas.microsoft.com/office/drawing/2014/main" id="{76225DBE-51CD-B141-AE7F-6A3FC8070379}"/>
              </a:ext>
            </a:extLst>
          </p:cNvPr>
          <p:cNvSpPr>
            <a:spLocks noGrp="1"/>
          </p:cNvSpPr>
          <p:nvPr>
            <p:ph idx="1"/>
          </p:nvPr>
        </p:nvSpPr>
        <p:spPr>
          <a:xfrm>
            <a:off x="2552790" y="862719"/>
            <a:ext cx="6958012" cy="550185"/>
          </a:xfrm>
          <a:solidFill>
            <a:schemeClr val="accent4">
              <a:lumMod val="60000"/>
              <a:lumOff val="40000"/>
            </a:schemeClr>
          </a:solidFill>
        </p:spPr>
        <p:txBody>
          <a:bodyPr>
            <a:normAutofit fontScale="92500"/>
          </a:bodyPr>
          <a:lstStyle/>
          <a:p>
            <a:pPr marL="0" indent="0" algn="ctr">
              <a:buNone/>
            </a:pPr>
            <a:r>
              <a:rPr lang="es-DO" b="1" dirty="0"/>
              <a:t>Muestra Efectiva: Representación de las Escuelas</a:t>
            </a:r>
          </a:p>
          <a:p>
            <a:pPr marL="0" indent="0" algn="just">
              <a:buNone/>
            </a:pPr>
            <a:endParaRPr lang="es-DO" sz="1800" b="1" dirty="0"/>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3"/>
          <a:stretch>
            <a:fillRect/>
          </a:stretch>
        </p:blipFill>
        <p:spPr>
          <a:xfrm>
            <a:off x="10515600" y="0"/>
            <a:ext cx="1709134" cy="1714500"/>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4"/>
          <a:stretch>
            <a:fillRect/>
          </a:stretch>
        </p:blipFill>
        <p:spPr>
          <a:xfrm>
            <a:off x="0" y="5129212"/>
            <a:ext cx="1420409" cy="1728787"/>
          </a:xfrm>
          <a:prstGeom prst="rect">
            <a:avLst/>
          </a:prstGeom>
        </p:spPr>
      </p:pic>
      <p:sp>
        <p:nvSpPr>
          <p:cNvPr id="7" name="Marcador de contenido 2">
            <a:extLst>
              <a:ext uri="{FF2B5EF4-FFF2-40B4-BE49-F238E27FC236}">
                <a16:creationId xmlns:a16="http://schemas.microsoft.com/office/drawing/2014/main" id="{A0052871-A09A-A34B-9EFD-7B759556F198}"/>
              </a:ext>
            </a:extLst>
          </p:cNvPr>
          <p:cNvSpPr txBox="1">
            <a:spLocks/>
          </p:cNvSpPr>
          <p:nvPr/>
        </p:nvSpPr>
        <p:spPr>
          <a:xfrm>
            <a:off x="0" y="356084"/>
            <a:ext cx="1531917" cy="37147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DO" sz="2000" b="1" dirty="0"/>
              <a:t>Metodología</a:t>
            </a:r>
          </a:p>
          <a:p>
            <a:pPr marL="0" indent="0">
              <a:buFont typeface="Arial" panose="020B0604020202020204" pitchFamily="34" charset="0"/>
              <a:buNone/>
            </a:pPr>
            <a:endParaRPr lang="es-DO" sz="2000" b="1" dirty="0"/>
          </a:p>
        </p:txBody>
      </p:sp>
      <p:graphicFrame>
        <p:nvGraphicFramePr>
          <p:cNvPr id="5" name="Tabla 4">
            <a:extLst>
              <a:ext uri="{FF2B5EF4-FFF2-40B4-BE49-F238E27FC236}">
                <a16:creationId xmlns:a16="http://schemas.microsoft.com/office/drawing/2014/main" id="{BCDE815E-ED19-CB4B-B95A-13F481C81CCB}"/>
              </a:ext>
            </a:extLst>
          </p:cNvPr>
          <p:cNvGraphicFramePr>
            <a:graphicFrameLocks noGrp="1"/>
          </p:cNvGraphicFramePr>
          <p:nvPr>
            <p:extLst>
              <p:ext uri="{D42A27DB-BD31-4B8C-83A1-F6EECF244321}">
                <p14:modId xmlns:p14="http://schemas.microsoft.com/office/powerpoint/2010/main" val="4104069797"/>
              </p:ext>
            </p:extLst>
          </p:nvPr>
        </p:nvGraphicFramePr>
        <p:xfrm>
          <a:off x="1622291" y="1714500"/>
          <a:ext cx="4883498" cy="4555222"/>
        </p:xfrm>
        <a:graphic>
          <a:graphicData uri="http://schemas.openxmlformats.org/drawingml/2006/table">
            <a:tbl>
              <a:tblPr/>
              <a:tblGrid>
                <a:gridCol w="2088629">
                  <a:extLst>
                    <a:ext uri="{9D8B030D-6E8A-4147-A177-3AD203B41FA5}">
                      <a16:colId xmlns:a16="http://schemas.microsoft.com/office/drawing/2014/main" val="3767692025"/>
                    </a:ext>
                  </a:extLst>
                </a:gridCol>
                <a:gridCol w="1053342">
                  <a:extLst>
                    <a:ext uri="{9D8B030D-6E8A-4147-A177-3AD203B41FA5}">
                      <a16:colId xmlns:a16="http://schemas.microsoft.com/office/drawing/2014/main" val="61174660"/>
                    </a:ext>
                  </a:extLst>
                </a:gridCol>
                <a:gridCol w="850699">
                  <a:extLst>
                    <a:ext uri="{9D8B030D-6E8A-4147-A177-3AD203B41FA5}">
                      <a16:colId xmlns:a16="http://schemas.microsoft.com/office/drawing/2014/main" val="20568812"/>
                    </a:ext>
                  </a:extLst>
                </a:gridCol>
                <a:gridCol w="890828">
                  <a:extLst>
                    <a:ext uri="{9D8B030D-6E8A-4147-A177-3AD203B41FA5}">
                      <a16:colId xmlns:a16="http://schemas.microsoft.com/office/drawing/2014/main" val="963328110"/>
                    </a:ext>
                  </a:extLst>
                </a:gridCol>
              </a:tblGrid>
              <a:tr h="567039">
                <a:tc gridSpan="4">
                  <a:txBody>
                    <a:bodyPr/>
                    <a:lstStyle/>
                    <a:p>
                      <a:pPr algn="ctr" fontAlgn="ctr"/>
                      <a:r>
                        <a:rPr lang="es-DO" sz="1000" b="1" i="0" u="none" strike="noStrike">
                          <a:solidFill>
                            <a:srgbClr val="000000"/>
                          </a:solidFill>
                          <a:effectLst/>
                          <a:latin typeface="Arial" panose="020B0604020202020204" pitchFamily="34" charset="0"/>
                        </a:rPr>
                        <a:t>Informe de progreso de la Encuesta a los docentes sobre la evaluación del primer mes de docencia virtual. 21-10-20 4:00 pm</a:t>
                      </a:r>
                    </a:p>
                  </a:txBody>
                  <a:tcPr marL="5288" marR="5288" marT="52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602983289"/>
                  </a:ext>
                </a:extLst>
              </a:tr>
              <a:tr h="699595">
                <a:tc>
                  <a:txBody>
                    <a:bodyPr/>
                    <a:lstStyle/>
                    <a:p>
                      <a:pPr algn="ctr" fontAlgn="ctr"/>
                      <a:r>
                        <a:rPr lang="es-DO" sz="800" b="1" i="0" u="none" strike="noStrike">
                          <a:solidFill>
                            <a:srgbClr val="000000"/>
                          </a:solidFill>
                          <a:effectLst/>
                          <a:latin typeface="Arial" panose="020B0604020202020204" pitchFamily="34" charset="0"/>
                        </a:rPr>
                        <a:t>Escuelas</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1" i="0" u="none" strike="noStrike">
                          <a:solidFill>
                            <a:srgbClr val="000000"/>
                          </a:solidFill>
                          <a:effectLst/>
                          <a:latin typeface="Arial" panose="020B0604020202020204" pitchFamily="34" charset="0"/>
                        </a:rPr>
                        <a:t>Cantidad de Encuestados.  Al 3er. día de la encuesta</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1" i="0" u="none" strike="noStrike">
                          <a:solidFill>
                            <a:srgbClr val="000000"/>
                          </a:solidFill>
                          <a:effectLst/>
                          <a:latin typeface="Arial" panose="020B0604020202020204" pitchFamily="34" charset="0"/>
                        </a:rPr>
                        <a:t>Cantidad de Encuestados.  Al 4to.. día de la encuesta</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1" i="0" u="none" strike="noStrike">
                          <a:solidFill>
                            <a:srgbClr val="000000"/>
                          </a:solidFill>
                          <a:effectLst/>
                          <a:latin typeface="Arial" panose="020B0604020202020204" pitchFamily="34" charset="0"/>
                        </a:rPr>
                        <a:t>Cantidad de Encuestados.  Al 5to.. día de la encuesta</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863377701"/>
                  </a:ext>
                </a:extLst>
              </a:tr>
              <a:tr h="132853">
                <a:tc>
                  <a:txBody>
                    <a:bodyPr/>
                    <a:lstStyle/>
                    <a:p>
                      <a:pPr algn="l" fontAlgn="b"/>
                      <a:r>
                        <a:rPr lang="es-DO" sz="800" b="0" i="0" u="none" strike="noStrike">
                          <a:solidFill>
                            <a:srgbClr val="000000"/>
                          </a:solidFill>
                          <a:effectLst/>
                          <a:latin typeface="Arial" panose="020B0604020202020204" pitchFamily="34" charset="0"/>
                        </a:rPr>
                        <a:t>Artes Plásticas</a:t>
                      </a:r>
                    </a:p>
                  </a:txBody>
                  <a:tcPr marL="5288" marR="5288" marT="52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1</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1</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1</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549814788"/>
                  </a:ext>
                </a:extLst>
              </a:tr>
              <a:tr h="132853">
                <a:tc>
                  <a:txBody>
                    <a:bodyPr/>
                    <a:lstStyle/>
                    <a:p>
                      <a:pPr algn="l" fontAlgn="b"/>
                      <a:r>
                        <a:rPr lang="es-DO" sz="800" b="0" i="0" u="none" strike="noStrike">
                          <a:solidFill>
                            <a:srgbClr val="000000"/>
                          </a:solidFill>
                          <a:effectLst/>
                          <a:latin typeface="Arial" panose="020B0604020202020204" pitchFamily="34" charset="0"/>
                        </a:rPr>
                        <a:t>Cine, TV y Fotografía</a:t>
                      </a:r>
                    </a:p>
                  </a:txBody>
                  <a:tcPr marL="5288" marR="5288" marT="52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1</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1</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1</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4698757"/>
                  </a:ext>
                </a:extLst>
              </a:tr>
              <a:tr h="132853">
                <a:tc>
                  <a:txBody>
                    <a:bodyPr/>
                    <a:lstStyle/>
                    <a:p>
                      <a:pPr algn="l" fontAlgn="b"/>
                      <a:r>
                        <a:rPr lang="es-DO" sz="800" b="0" i="0" u="none" strike="noStrike">
                          <a:solidFill>
                            <a:srgbClr val="000000"/>
                          </a:solidFill>
                          <a:effectLst/>
                          <a:latin typeface="Arial" panose="020B0604020202020204" pitchFamily="34" charset="0"/>
                        </a:rPr>
                        <a:t>Crítica e Historia del Arte</a:t>
                      </a:r>
                    </a:p>
                  </a:txBody>
                  <a:tcPr marL="5288" marR="5288" marT="52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4</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4</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6</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412965925"/>
                  </a:ext>
                </a:extLst>
              </a:tr>
              <a:tr h="132853">
                <a:tc>
                  <a:txBody>
                    <a:bodyPr/>
                    <a:lstStyle/>
                    <a:p>
                      <a:pPr algn="l" fontAlgn="b"/>
                      <a:r>
                        <a:rPr lang="es-DO" sz="800" b="0" i="0" u="none" strike="noStrike">
                          <a:solidFill>
                            <a:srgbClr val="000000"/>
                          </a:solidFill>
                          <a:effectLst/>
                          <a:latin typeface="Arial" panose="020B0604020202020204" pitchFamily="34" charset="0"/>
                        </a:rPr>
                        <a:t>Diseño Industrial y Modas</a:t>
                      </a:r>
                    </a:p>
                  </a:txBody>
                  <a:tcPr marL="5288" marR="5288" marT="52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2</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4</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7</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521689173"/>
                  </a:ext>
                </a:extLst>
              </a:tr>
              <a:tr h="132853">
                <a:tc>
                  <a:txBody>
                    <a:bodyPr/>
                    <a:lstStyle/>
                    <a:p>
                      <a:pPr algn="l" fontAlgn="b"/>
                      <a:r>
                        <a:rPr lang="es-DO" sz="800" b="0" i="0" u="none" strike="noStrike">
                          <a:solidFill>
                            <a:srgbClr val="000000"/>
                          </a:solidFill>
                          <a:effectLst/>
                          <a:latin typeface="Arial" panose="020B0604020202020204" pitchFamily="34" charset="0"/>
                        </a:rPr>
                        <a:t>Música</a:t>
                      </a:r>
                    </a:p>
                  </a:txBody>
                  <a:tcPr marL="5288" marR="5288" marT="52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1</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2</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6</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922593743"/>
                  </a:ext>
                </a:extLst>
              </a:tr>
              <a:tr h="132853">
                <a:tc>
                  <a:txBody>
                    <a:bodyPr/>
                    <a:lstStyle/>
                    <a:p>
                      <a:pPr algn="l" fontAlgn="b"/>
                      <a:r>
                        <a:rPr lang="es-DO" sz="800" b="0" i="0" u="none" strike="noStrike">
                          <a:solidFill>
                            <a:srgbClr val="000000"/>
                          </a:solidFill>
                          <a:effectLst/>
                          <a:latin typeface="Arial" panose="020B0604020202020204" pitchFamily="34" charset="0"/>
                        </a:rPr>
                        <a:t>Publicidad</a:t>
                      </a:r>
                    </a:p>
                  </a:txBody>
                  <a:tcPr marL="5288" marR="5288" marT="52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1</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1</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1</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433062771"/>
                  </a:ext>
                </a:extLst>
              </a:tr>
              <a:tr h="132853">
                <a:tc>
                  <a:txBody>
                    <a:bodyPr/>
                    <a:lstStyle/>
                    <a:p>
                      <a:pPr algn="l" fontAlgn="b"/>
                      <a:r>
                        <a:rPr lang="es-DO" sz="800" b="1" i="0" u="none" strike="noStrike">
                          <a:solidFill>
                            <a:srgbClr val="000000"/>
                          </a:solidFill>
                          <a:effectLst/>
                          <a:latin typeface="Arial" panose="020B0604020202020204" pitchFamily="34" charset="0"/>
                        </a:rPr>
                        <a:t>Total Artes</a:t>
                      </a:r>
                    </a:p>
                  </a:txBody>
                  <a:tcPr marL="5288" marR="5288" marT="52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800" b="1" i="0" u="none" strike="noStrike">
                          <a:solidFill>
                            <a:srgbClr val="000000"/>
                          </a:solidFill>
                          <a:effectLst/>
                          <a:latin typeface="Arial" panose="020B0604020202020204" pitchFamily="34" charset="0"/>
                        </a:rPr>
                        <a:t>10</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800" b="1" i="0" u="none" strike="noStrike">
                          <a:solidFill>
                            <a:srgbClr val="000000"/>
                          </a:solidFill>
                          <a:effectLst/>
                          <a:latin typeface="Arial" panose="020B0604020202020204" pitchFamily="34" charset="0"/>
                        </a:rPr>
                        <a:t>13</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800" b="1" i="0" u="none" strike="noStrike">
                          <a:solidFill>
                            <a:srgbClr val="000000"/>
                          </a:solidFill>
                          <a:effectLst/>
                          <a:latin typeface="Arial" panose="020B0604020202020204" pitchFamily="34" charset="0"/>
                        </a:rPr>
                        <a:t>22</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4088391785"/>
                  </a:ext>
                </a:extLst>
              </a:tr>
              <a:tr h="103098">
                <a:tc>
                  <a:txBody>
                    <a:bodyPr/>
                    <a:lstStyle/>
                    <a:p>
                      <a:pPr algn="l" fontAlgn="b"/>
                      <a:endParaRPr lang="es-DO" sz="600" b="0" i="0" u="none" strike="noStrike">
                        <a:solidFill>
                          <a:srgbClr val="000000"/>
                        </a:solidFill>
                        <a:effectLst/>
                        <a:latin typeface="Arial" panose="020B0604020202020204" pitchFamily="34" charset="0"/>
                      </a:endParaRPr>
                    </a:p>
                  </a:txBody>
                  <a:tcPr marL="5288" marR="5288" marT="5288"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DO" sz="600" b="0" i="0" u="none" strike="noStrike">
                        <a:solidFill>
                          <a:srgbClr val="000000"/>
                        </a:solidFill>
                        <a:effectLst/>
                        <a:latin typeface="Arial" panose="020B0604020202020204" pitchFamily="34" charset="0"/>
                      </a:endParaRPr>
                    </a:p>
                  </a:txBody>
                  <a:tcPr marL="5288" marR="5288" marT="5288"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DO" sz="600" b="0" i="0" u="none" strike="noStrike">
                        <a:solidFill>
                          <a:srgbClr val="000000"/>
                        </a:solidFill>
                        <a:effectLst/>
                        <a:latin typeface="Arial" panose="020B0604020202020204" pitchFamily="34" charset="0"/>
                      </a:endParaRPr>
                    </a:p>
                  </a:txBody>
                  <a:tcPr marL="5288" marR="5288" marT="5288"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DO" sz="600" b="0" i="0" u="none" strike="noStrike">
                        <a:solidFill>
                          <a:srgbClr val="000000"/>
                        </a:solidFill>
                        <a:effectLst/>
                        <a:latin typeface="Arial" panose="020B0604020202020204" pitchFamily="34" charset="0"/>
                      </a:endParaRPr>
                    </a:p>
                  </a:txBody>
                  <a:tcPr marL="5288" marR="5288" marT="5288"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5347128"/>
                  </a:ext>
                </a:extLst>
              </a:tr>
              <a:tr h="486034">
                <a:tc gridSpan="4">
                  <a:txBody>
                    <a:bodyPr/>
                    <a:lstStyle/>
                    <a:p>
                      <a:pPr algn="ctr" fontAlgn="ctr"/>
                      <a:r>
                        <a:rPr lang="es-DO" sz="1000" b="1" i="0" u="none" strike="noStrike">
                          <a:solidFill>
                            <a:srgbClr val="000000"/>
                          </a:solidFill>
                          <a:effectLst/>
                          <a:latin typeface="Arial" panose="020B0604020202020204" pitchFamily="34" charset="0"/>
                        </a:rPr>
                        <a:t>Informe de progreso de la Encuesta a los docentes sobre la evaluación del primer mes de docencia virtual. 21-10-20 4:00 pm</a:t>
                      </a:r>
                    </a:p>
                  </a:txBody>
                  <a:tcPr marL="5288" marR="5288" marT="52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1423351127"/>
                  </a:ext>
                </a:extLst>
              </a:tr>
              <a:tr h="699595">
                <a:tc>
                  <a:txBody>
                    <a:bodyPr/>
                    <a:lstStyle/>
                    <a:p>
                      <a:pPr algn="ctr" fontAlgn="ctr"/>
                      <a:r>
                        <a:rPr lang="es-DO" sz="800" b="1" i="0" u="none" strike="noStrike">
                          <a:solidFill>
                            <a:srgbClr val="000000"/>
                          </a:solidFill>
                          <a:effectLst/>
                          <a:latin typeface="Arial" panose="020B0604020202020204" pitchFamily="34" charset="0"/>
                        </a:rPr>
                        <a:t>Escuelas</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1" i="0" u="none" strike="noStrike">
                          <a:solidFill>
                            <a:srgbClr val="000000"/>
                          </a:solidFill>
                          <a:effectLst/>
                          <a:latin typeface="Arial" panose="020B0604020202020204" pitchFamily="34" charset="0"/>
                        </a:rPr>
                        <a:t>Cantidad de Encuestados.  Al 3er. día de la encuesta</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1" i="0" u="none" strike="noStrike">
                          <a:solidFill>
                            <a:srgbClr val="000000"/>
                          </a:solidFill>
                          <a:effectLst/>
                          <a:latin typeface="Arial" panose="020B0604020202020204" pitchFamily="34" charset="0"/>
                        </a:rPr>
                        <a:t>Cantidad de Encuestados.  Al 4to.. día de la encuesta</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1" i="0" u="none" strike="noStrike">
                          <a:solidFill>
                            <a:srgbClr val="000000"/>
                          </a:solidFill>
                          <a:effectLst/>
                          <a:latin typeface="Arial" panose="020B0604020202020204" pitchFamily="34" charset="0"/>
                        </a:rPr>
                        <a:t>Cantidad de Encuestados.  Al 5to.. día de la encuesta</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706818051"/>
                  </a:ext>
                </a:extLst>
              </a:tr>
              <a:tr h="139919">
                <a:tc>
                  <a:txBody>
                    <a:bodyPr/>
                    <a:lstStyle/>
                    <a:p>
                      <a:pPr algn="l" fontAlgn="ctr"/>
                      <a:r>
                        <a:rPr lang="es-DO" sz="800" b="0" i="0" u="none" strike="noStrike">
                          <a:solidFill>
                            <a:srgbClr val="000000"/>
                          </a:solidFill>
                          <a:effectLst/>
                          <a:latin typeface="Arial" panose="020B0604020202020204" pitchFamily="34" charset="0"/>
                        </a:rPr>
                        <a:t>Biología</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2</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5</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7</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046479254"/>
                  </a:ext>
                </a:extLst>
              </a:tr>
              <a:tr h="132853">
                <a:tc>
                  <a:txBody>
                    <a:bodyPr/>
                    <a:lstStyle/>
                    <a:p>
                      <a:pPr algn="l" fontAlgn="b"/>
                      <a:r>
                        <a:rPr lang="es-DO" sz="800" b="0" i="0" u="none" strike="noStrike">
                          <a:solidFill>
                            <a:srgbClr val="000000"/>
                          </a:solidFill>
                          <a:effectLst/>
                          <a:latin typeface="Arial" panose="020B0604020202020204" pitchFamily="34" charset="0"/>
                        </a:rPr>
                        <a:t>Ciencias Geográficas</a:t>
                      </a:r>
                    </a:p>
                  </a:txBody>
                  <a:tcPr marL="5288" marR="5288" marT="52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8</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10</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10</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807750185"/>
                  </a:ext>
                </a:extLst>
              </a:tr>
              <a:tr h="132853">
                <a:tc>
                  <a:txBody>
                    <a:bodyPr/>
                    <a:lstStyle/>
                    <a:p>
                      <a:pPr algn="l" fontAlgn="b"/>
                      <a:r>
                        <a:rPr lang="es-DO" sz="800" b="0" i="0" u="none" strike="noStrike">
                          <a:solidFill>
                            <a:srgbClr val="000000"/>
                          </a:solidFill>
                          <a:effectLst/>
                          <a:latin typeface="Arial" panose="020B0604020202020204" pitchFamily="34" charset="0"/>
                        </a:rPr>
                        <a:t>Física</a:t>
                      </a:r>
                    </a:p>
                  </a:txBody>
                  <a:tcPr marL="5288" marR="5288" marT="52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11</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17</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19</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109189864"/>
                  </a:ext>
                </a:extLst>
              </a:tr>
              <a:tr h="132853">
                <a:tc>
                  <a:txBody>
                    <a:bodyPr/>
                    <a:lstStyle/>
                    <a:p>
                      <a:pPr algn="l" fontAlgn="b"/>
                      <a:r>
                        <a:rPr lang="es-DO" sz="800" b="0" i="0" u="none" strike="noStrike">
                          <a:solidFill>
                            <a:srgbClr val="000000"/>
                          </a:solidFill>
                          <a:effectLst/>
                          <a:latin typeface="Arial" panose="020B0604020202020204" pitchFamily="34" charset="0"/>
                        </a:rPr>
                        <a:t>Informática</a:t>
                      </a:r>
                    </a:p>
                  </a:txBody>
                  <a:tcPr marL="5288" marR="5288" marT="52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2</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4</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6</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819926126"/>
                  </a:ext>
                </a:extLst>
              </a:tr>
              <a:tr h="132853">
                <a:tc>
                  <a:txBody>
                    <a:bodyPr/>
                    <a:lstStyle/>
                    <a:p>
                      <a:pPr algn="l" fontAlgn="b"/>
                      <a:r>
                        <a:rPr lang="es-DO" sz="800" b="0" i="0" u="none" strike="noStrike">
                          <a:solidFill>
                            <a:srgbClr val="000000"/>
                          </a:solidFill>
                          <a:effectLst/>
                          <a:latin typeface="Arial" panose="020B0604020202020204" pitchFamily="34" charset="0"/>
                        </a:rPr>
                        <a:t>Matemáticas</a:t>
                      </a:r>
                    </a:p>
                  </a:txBody>
                  <a:tcPr marL="5288" marR="5288" marT="52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6</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13</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16</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025156956"/>
                  </a:ext>
                </a:extLst>
              </a:tr>
              <a:tr h="132853">
                <a:tc>
                  <a:txBody>
                    <a:bodyPr/>
                    <a:lstStyle/>
                    <a:p>
                      <a:pPr algn="l" fontAlgn="b"/>
                      <a:r>
                        <a:rPr lang="es-DO" sz="800" b="0" i="0" u="none" strike="noStrike">
                          <a:solidFill>
                            <a:srgbClr val="000000"/>
                          </a:solidFill>
                          <a:effectLst/>
                          <a:latin typeface="Arial" panose="020B0604020202020204" pitchFamily="34" charset="0"/>
                        </a:rPr>
                        <a:t>Microbiología y Parasitología</a:t>
                      </a:r>
                    </a:p>
                  </a:txBody>
                  <a:tcPr marL="5288" marR="5288" marT="52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1</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5</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6</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039790672"/>
                  </a:ext>
                </a:extLst>
              </a:tr>
              <a:tr h="132853">
                <a:tc>
                  <a:txBody>
                    <a:bodyPr/>
                    <a:lstStyle/>
                    <a:p>
                      <a:pPr algn="l" fontAlgn="b"/>
                      <a:r>
                        <a:rPr lang="es-DO" sz="800" b="0" i="0" u="none" strike="noStrike">
                          <a:solidFill>
                            <a:srgbClr val="000000"/>
                          </a:solidFill>
                          <a:effectLst/>
                          <a:latin typeface="Arial" panose="020B0604020202020204" pitchFamily="34" charset="0"/>
                        </a:rPr>
                        <a:t>Química</a:t>
                      </a:r>
                    </a:p>
                  </a:txBody>
                  <a:tcPr marL="5288" marR="5288" marT="52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21</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22</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26</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312590621"/>
                  </a:ext>
                </a:extLst>
              </a:tr>
              <a:tr h="132853">
                <a:tc>
                  <a:txBody>
                    <a:bodyPr/>
                    <a:lstStyle/>
                    <a:p>
                      <a:pPr algn="l" fontAlgn="b"/>
                      <a:r>
                        <a:rPr lang="es-DO" sz="800" b="1" i="0" u="none" strike="noStrike">
                          <a:solidFill>
                            <a:srgbClr val="000000"/>
                          </a:solidFill>
                          <a:effectLst/>
                          <a:latin typeface="Arial" panose="020B0604020202020204" pitchFamily="34" charset="0"/>
                        </a:rPr>
                        <a:t>Ciencias</a:t>
                      </a:r>
                    </a:p>
                  </a:txBody>
                  <a:tcPr marL="5288" marR="5288" marT="52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800" b="1" i="0" u="none" strike="noStrike">
                          <a:solidFill>
                            <a:srgbClr val="000000"/>
                          </a:solidFill>
                          <a:effectLst/>
                          <a:latin typeface="Arial" panose="020B0604020202020204" pitchFamily="34" charset="0"/>
                        </a:rPr>
                        <a:t>49</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800" b="1" i="0" u="none" strike="noStrike">
                          <a:solidFill>
                            <a:srgbClr val="000000"/>
                          </a:solidFill>
                          <a:effectLst/>
                          <a:latin typeface="Arial" panose="020B0604020202020204" pitchFamily="34" charset="0"/>
                        </a:rPr>
                        <a:t>76</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800" b="1" i="0" u="none" strike="noStrike" dirty="0">
                          <a:solidFill>
                            <a:srgbClr val="000000"/>
                          </a:solidFill>
                          <a:effectLst/>
                          <a:latin typeface="Arial" panose="020B0604020202020204" pitchFamily="34" charset="0"/>
                        </a:rPr>
                        <a:t>90</a:t>
                      </a:r>
                    </a:p>
                  </a:txBody>
                  <a:tcPr marL="5288" marR="5288" marT="5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961842198"/>
                  </a:ext>
                </a:extLst>
              </a:tr>
            </a:tbl>
          </a:graphicData>
        </a:graphic>
      </p:graphicFrame>
      <p:graphicFrame>
        <p:nvGraphicFramePr>
          <p:cNvPr id="12" name="Tabla 11">
            <a:extLst>
              <a:ext uri="{FF2B5EF4-FFF2-40B4-BE49-F238E27FC236}">
                <a16:creationId xmlns:a16="http://schemas.microsoft.com/office/drawing/2014/main" id="{422644F5-7DC9-8644-BCB7-D43F734C47D6}"/>
              </a:ext>
            </a:extLst>
          </p:cNvPr>
          <p:cNvGraphicFramePr>
            <a:graphicFrameLocks noGrp="1"/>
          </p:cNvGraphicFramePr>
          <p:nvPr>
            <p:extLst>
              <p:ext uri="{D42A27DB-BD31-4B8C-83A1-F6EECF244321}">
                <p14:modId xmlns:p14="http://schemas.microsoft.com/office/powerpoint/2010/main" val="3054676891"/>
              </p:ext>
            </p:extLst>
          </p:nvPr>
        </p:nvGraphicFramePr>
        <p:xfrm>
          <a:off x="6816616" y="1714499"/>
          <a:ext cx="4999333" cy="4555220"/>
        </p:xfrm>
        <a:graphic>
          <a:graphicData uri="http://schemas.openxmlformats.org/drawingml/2006/table">
            <a:tbl>
              <a:tblPr/>
              <a:tblGrid>
                <a:gridCol w="2138170">
                  <a:extLst>
                    <a:ext uri="{9D8B030D-6E8A-4147-A177-3AD203B41FA5}">
                      <a16:colId xmlns:a16="http://schemas.microsoft.com/office/drawing/2014/main" val="3316590619"/>
                    </a:ext>
                  </a:extLst>
                </a:gridCol>
                <a:gridCol w="1078327">
                  <a:extLst>
                    <a:ext uri="{9D8B030D-6E8A-4147-A177-3AD203B41FA5}">
                      <a16:colId xmlns:a16="http://schemas.microsoft.com/office/drawing/2014/main" val="2114046973"/>
                    </a:ext>
                  </a:extLst>
                </a:gridCol>
                <a:gridCol w="870878">
                  <a:extLst>
                    <a:ext uri="{9D8B030D-6E8A-4147-A177-3AD203B41FA5}">
                      <a16:colId xmlns:a16="http://schemas.microsoft.com/office/drawing/2014/main" val="2468612729"/>
                    </a:ext>
                  </a:extLst>
                </a:gridCol>
                <a:gridCol w="911958">
                  <a:extLst>
                    <a:ext uri="{9D8B030D-6E8A-4147-A177-3AD203B41FA5}">
                      <a16:colId xmlns:a16="http://schemas.microsoft.com/office/drawing/2014/main" val="965540546"/>
                    </a:ext>
                  </a:extLst>
                </a:gridCol>
              </a:tblGrid>
              <a:tr h="564503">
                <a:tc gridSpan="4">
                  <a:txBody>
                    <a:bodyPr/>
                    <a:lstStyle/>
                    <a:p>
                      <a:pPr algn="ctr" fontAlgn="ctr"/>
                      <a:r>
                        <a:rPr lang="es-DO" sz="1100" b="1" i="0" u="none" strike="noStrike">
                          <a:solidFill>
                            <a:srgbClr val="000000"/>
                          </a:solidFill>
                          <a:effectLst/>
                          <a:latin typeface="Arial" panose="020B0604020202020204" pitchFamily="34" charset="0"/>
                        </a:rPr>
                        <a:t>Informe de progreso de la Encuesta a los docentes sobre la evaluación del primer mes de docencia virtual. </a:t>
                      </a:r>
                    </a:p>
                  </a:txBody>
                  <a:tcPr marL="5617" marR="5617" marT="56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1054768058"/>
                  </a:ext>
                </a:extLst>
              </a:tr>
              <a:tr h="705629">
                <a:tc>
                  <a:txBody>
                    <a:bodyPr/>
                    <a:lstStyle/>
                    <a:p>
                      <a:pPr algn="ctr" fontAlgn="ctr"/>
                      <a:r>
                        <a:rPr lang="es-DO" sz="800" b="1" i="0" u="none" strike="noStrike">
                          <a:solidFill>
                            <a:srgbClr val="000000"/>
                          </a:solidFill>
                          <a:effectLst/>
                          <a:latin typeface="Arial" panose="020B0604020202020204" pitchFamily="34" charset="0"/>
                        </a:rPr>
                        <a:t>Escuelas</a:t>
                      </a:r>
                    </a:p>
                  </a:txBody>
                  <a:tcPr marL="5617" marR="5617" marT="561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1" i="0" u="none" strike="noStrike">
                          <a:solidFill>
                            <a:srgbClr val="000000"/>
                          </a:solidFill>
                          <a:effectLst/>
                          <a:latin typeface="Arial" panose="020B0604020202020204" pitchFamily="34" charset="0"/>
                        </a:rPr>
                        <a:t>Cantidad de Encuestados.  Al 3er. día de la encuesta</a:t>
                      </a:r>
                    </a:p>
                  </a:txBody>
                  <a:tcPr marL="5617" marR="5617" marT="5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1" i="0" u="none" strike="noStrike">
                          <a:solidFill>
                            <a:srgbClr val="000000"/>
                          </a:solidFill>
                          <a:effectLst/>
                          <a:latin typeface="Arial" panose="020B0604020202020204" pitchFamily="34" charset="0"/>
                        </a:rPr>
                        <a:t>Cantidad de Encuestados.  Al 4to.. día de la encuesta</a:t>
                      </a:r>
                    </a:p>
                  </a:txBody>
                  <a:tcPr marL="5617" marR="5617" marT="5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1" i="0" u="none" strike="noStrike">
                          <a:solidFill>
                            <a:srgbClr val="000000"/>
                          </a:solidFill>
                          <a:effectLst/>
                          <a:latin typeface="Arial" panose="020B0604020202020204" pitchFamily="34" charset="0"/>
                        </a:rPr>
                        <a:t>Cantidad de Encuestados.  Al 5to.. día de la encuesta</a:t>
                      </a:r>
                    </a:p>
                  </a:txBody>
                  <a:tcPr marL="5617" marR="5617" marT="561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563804948"/>
                  </a:ext>
                </a:extLst>
              </a:tr>
              <a:tr h="148965">
                <a:tc>
                  <a:txBody>
                    <a:bodyPr/>
                    <a:lstStyle/>
                    <a:p>
                      <a:pPr algn="l" fontAlgn="ctr"/>
                      <a:r>
                        <a:rPr lang="es-DO" sz="800" b="0" i="0" u="none" strike="noStrike">
                          <a:solidFill>
                            <a:srgbClr val="000000"/>
                          </a:solidFill>
                          <a:effectLst/>
                          <a:latin typeface="Arial" panose="020B0604020202020204" pitchFamily="34" charset="0"/>
                        </a:rPr>
                        <a:t>Agronomía</a:t>
                      </a:r>
                    </a:p>
                  </a:txBody>
                  <a:tcPr marL="5617" marR="5617" marT="561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4</a:t>
                      </a:r>
                    </a:p>
                  </a:txBody>
                  <a:tcPr marL="5617" marR="5617" marT="5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12</a:t>
                      </a:r>
                    </a:p>
                  </a:txBody>
                  <a:tcPr marL="5617" marR="5617" marT="5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23</a:t>
                      </a:r>
                    </a:p>
                  </a:txBody>
                  <a:tcPr marL="5617" marR="5617" marT="561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025141298"/>
                  </a:ext>
                </a:extLst>
              </a:tr>
              <a:tr h="141125">
                <a:tc>
                  <a:txBody>
                    <a:bodyPr/>
                    <a:lstStyle/>
                    <a:p>
                      <a:pPr algn="l" fontAlgn="b"/>
                      <a:r>
                        <a:rPr lang="es-DO" sz="800" b="0" i="0" u="none" strike="noStrike">
                          <a:solidFill>
                            <a:srgbClr val="000000"/>
                          </a:solidFill>
                          <a:effectLst/>
                          <a:latin typeface="Arial" panose="020B0604020202020204" pitchFamily="34" charset="0"/>
                        </a:rPr>
                        <a:t>Veterinaria</a:t>
                      </a:r>
                    </a:p>
                  </a:txBody>
                  <a:tcPr marL="5617" marR="5617" marT="561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3</a:t>
                      </a:r>
                    </a:p>
                  </a:txBody>
                  <a:tcPr marL="5617" marR="5617" marT="5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3</a:t>
                      </a:r>
                    </a:p>
                  </a:txBody>
                  <a:tcPr marL="5617" marR="5617" marT="5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9</a:t>
                      </a:r>
                    </a:p>
                  </a:txBody>
                  <a:tcPr marL="5617" marR="5617" marT="561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162084619"/>
                  </a:ext>
                </a:extLst>
              </a:tr>
              <a:tr h="141125">
                <a:tc>
                  <a:txBody>
                    <a:bodyPr/>
                    <a:lstStyle/>
                    <a:p>
                      <a:pPr algn="l" fontAlgn="b"/>
                      <a:r>
                        <a:rPr lang="es-DO" sz="800" b="0" i="0" u="none" strike="noStrike">
                          <a:solidFill>
                            <a:srgbClr val="000000"/>
                          </a:solidFill>
                          <a:effectLst/>
                          <a:latin typeface="Arial" panose="020B0604020202020204" pitchFamily="34" charset="0"/>
                        </a:rPr>
                        <a:t>Zootecnia</a:t>
                      </a:r>
                    </a:p>
                  </a:txBody>
                  <a:tcPr marL="5617" marR="5617" marT="561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1</a:t>
                      </a:r>
                    </a:p>
                  </a:txBody>
                  <a:tcPr marL="5617" marR="5617" marT="5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3</a:t>
                      </a:r>
                    </a:p>
                  </a:txBody>
                  <a:tcPr marL="5617" marR="5617" marT="5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3</a:t>
                      </a:r>
                    </a:p>
                  </a:txBody>
                  <a:tcPr marL="5617" marR="5617" marT="561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960891811"/>
                  </a:ext>
                </a:extLst>
              </a:tr>
              <a:tr h="196009">
                <a:tc>
                  <a:txBody>
                    <a:bodyPr/>
                    <a:lstStyle/>
                    <a:p>
                      <a:pPr algn="l" fontAlgn="b"/>
                      <a:r>
                        <a:rPr lang="es-DO" sz="800" b="1" i="0" u="none" strike="noStrike">
                          <a:solidFill>
                            <a:srgbClr val="000000"/>
                          </a:solidFill>
                          <a:effectLst/>
                          <a:latin typeface="Arial" panose="020B0604020202020204" pitchFamily="34" charset="0"/>
                        </a:rPr>
                        <a:t>Ciencias Agronómicas y Veterinarias</a:t>
                      </a:r>
                    </a:p>
                  </a:txBody>
                  <a:tcPr marL="5617" marR="5617" marT="561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800" b="1" i="0" u="none" strike="noStrike">
                          <a:solidFill>
                            <a:srgbClr val="000000"/>
                          </a:solidFill>
                          <a:effectLst/>
                          <a:latin typeface="Arial" panose="020B0604020202020204" pitchFamily="34" charset="0"/>
                        </a:rPr>
                        <a:t>8</a:t>
                      </a:r>
                    </a:p>
                  </a:txBody>
                  <a:tcPr marL="5617" marR="5617" marT="5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800" b="1" i="0" u="none" strike="noStrike">
                          <a:solidFill>
                            <a:srgbClr val="000000"/>
                          </a:solidFill>
                          <a:effectLst/>
                          <a:latin typeface="Arial" panose="020B0604020202020204" pitchFamily="34" charset="0"/>
                        </a:rPr>
                        <a:t>18</a:t>
                      </a:r>
                    </a:p>
                  </a:txBody>
                  <a:tcPr marL="5617" marR="5617" marT="5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800" b="1" i="0" u="none" strike="noStrike">
                          <a:solidFill>
                            <a:srgbClr val="000000"/>
                          </a:solidFill>
                          <a:effectLst/>
                          <a:latin typeface="Arial" panose="020B0604020202020204" pitchFamily="34" charset="0"/>
                        </a:rPr>
                        <a:t>35</a:t>
                      </a:r>
                    </a:p>
                  </a:txBody>
                  <a:tcPr marL="5617" marR="5617" marT="561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022217657"/>
                  </a:ext>
                </a:extLst>
              </a:tr>
              <a:tr h="188167">
                <a:tc>
                  <a:txBody>
                    <a:bodyPr/>
                    <a:lstStyle/>
                    <a:p>
                      <a:pPr algn="l" fontAlgn="b"/>
                      <a:endParaRPr lang="es-DO" sz="600" b="0" i="0" u="none" strike="noStrike">
                        <a:solidFill>
                          <a:srgbClr val="000000"/>
                        </a:solidFill>
                        <a:effectLst/>
                        <a:latin typeface="Arial" panose="020B0604020202020204" pitchFamily="34" charset="0"/>
                      </a:endParaRPr>
                    </a:p>
                  </a:txBody>
                  <a:tcPr marL="5617" marR="5617" marT="561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DO" sz="600" b="0" i="0" u="none" strike="noStrike">
                        <a:solidFill>
                          <a:srgbClr val="000000"/>
                        </a:solidFill>
                        <a:effectLst/>
                        <a:latin typeface="Arial" panose="020B0604020202020204" pitchFamily="34" charset="0"/>
                      </a:endParaRPr>
                    </a:p>
                  </a:txBody>
                  <a:tcPr marL="5617" marR="5617" marT="561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DO" sz="600" b="0" i="0" u="none" strike="noStrike">
                        <a:solidFill>
                          <a:srgbClr val="000000"/>
                        </a:solidFill>
                        <a:effectLst/>
                        <a:latin typeface="Arial" panose="020B0604020202020204" pitchFamily="34" charset="0"/>
                      </a:endParaRPr>
                    </a:p>
                  </a:txBody>
                  <a:tcPr marL="5617" marR="5617" marT="561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DO" sz="600" b="0" i="0" u="none" strike="noStrike">
                        <a:solidFill>
                          <a:srgbClr val="000000"/>
                        </a:solidFill>
                        <a:effectLst/>
                        <a:latin typeface="Arial" panose="020B0604020202020204" pitchFamily="34" charset="0"/>
                      </a:endParaRPr>
                    </a:p>
                  </a:txBody>
                  <a:tcPr marL="5617" marR="5617" marT="561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7732152"/>
                  </a:ext>
                </a:extLst>
              </a:tr>
              <a:tr h="603705">
                <a:tc gridSpan="4">
                  <a:txBody>
                    <a:bodyPr/>
                    <a:lstStyle/>
                    <a:p>
                      <a:pPr algn="ctr" fontAlgn="ctr"/>
                      <a:r>
                        <a:rPr lang="es-DO" sz="1100" b="1" i="0" u="none" strike="noStrike">
                          <a:solidFill>
                            <a:srgbClr val="000000"/>
                          </a:solidFill>
                          <a:effectLst/>
                          <a:latin typeface="Arial" panose="020B0604020202020204" pitchFamily="34" charset="0"/>
                        </a:rPr>
                        <a:t>Informe de progreso de la Encuesta a los docentes sobre la evaluación del primer mes de docencia virtual. </a:t>
                      </a:r>
                    </a:p>
                  </a:txBody>
                  <a:tcPr marL="5617" marR="5617" marT="561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1697135057"/>
                  </a:ext>
                </a:extLst>
              </a:tr>
              <a:tr h="666428">
                <a:tc>
                  <a:txBody>
                    <a:bodyPr/>
                    <a:lstStyle/>
                    <a:p>
                      <a:pPr algn="ctr" fontAlgn="ctr"/>
                      <a:r>
                        <a:rPr lang="es-DO" sz="800" b="1" i="0" u="none" strike="noStrike">
                          <a:solidFill>
                            <a:srgbClr val="000000"/>
                          </a:solidFill>
                          <a:effectLst/>
                          <a:latin typeface="Arial" panose="020B0604020202020204" pitchFamily="34" charset="0"/>
                        </a:rPr>
                        <a:t>Escuelas</a:t>
                      </a:r>
                    </a:p>
                  </a:txBody>
                  <a:tcPr marL="5617" marR="5617" marT="561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1" i="0" u="none" strike="noStrike">
                          <a:solidFill>
                            <a:srgbClr val="000000"/>
                          </a:solidFill>
                          <a:effectLst/>
                          <a:latin typeface="Arial" panose="020B0604020202020204" pitchFamily="34" charset="0"/>
                        </a:rPr>
                        <a:t>Cantidad de Encuestados.  Al 3er. día de la encuesta</a:t>
                      </a:r>
                    </a:p>
                  </a:txBody>
                  <a:tcPr marL="5617" marR="5617" marT="5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1" i="0" u="none" strike="noStrike">
                          <a:solidFill>
                            <a:srgbClr val="000000"/>
                          </a:solidFill>
                          <a:effectLst/>
                          <a:latin typeface="Arial" panose="020B0604020202020204" pitchFamily="34" charset="0"/>
                        </a:rPr>
                        <a:t>Cantidad de Encuestados.  Al 4to.. día de la encuesta</a:t>
                      </a:r>
                    </a:p>
                  </a:txBody>
                  <a:tcPr marL="5617" marR="5617" marT="5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1" i="0" u="none" strike="noStrike">
                          <a:solidFill>
                            <a:srgbClr val="000000"/>
                          </a:solidFill>
                          <a:effectLst/>
                          <a:latin typeface="Arial" panose="020B0604020202020204" pitchFamily="34" charset="0"/>
                        </a:rPr>
                        <a:t>Cantidad de Encuestados.  Al 5to.. día de la encuesta</a:t>
                      </a:r>
                    </a:p>
                  </a:txBody>
                  <a:tcPr marL="5617" marR="5617" marT="561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73635791"/>
                  </a:ext>
                </a:extLst>
              </a:tr>
              <a:tr h="297932">
                <a:tc>
                  <a:txBody>
                    <a:bodyPr/>
                    <a:lstStyle/>
                    <a:p>
                      <a:pPr algn="l" fontAlgn="ctr"/>
                      <a:r>
                        <a:rPr lang="es-DO" sz="800" b="0" i="0" u="none" strike="noStrike">
                          <a:solidFill>
                            <a:srgbClr val="000000"/>
                          </a:solidFill>
                          <a:effectLst/>
                          <a:latin typeface="Arial" panose="020B0604020202020204" pitchFamily="34" charset="0"/>
                        </a:rPr>
                        <a:t>Bibliotecología, Tecn e Innovación</a:t>
                      </a:r>
                    </a:p>
                  </a:txBody>
                  <a:tcPr marL="5617" marR="5617" marT="561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2</a:t>
                      </a:r>
                    </a:p>
                  </a:txBody>
                  <a:tcPr marL="5617" marR="5617" marT="5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2</a:t>
                      </a:r>
                    </a:p>
                  </a:txBody>
                  <a:tcPr marL="5617" marR="5617" marT="5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2</a:t>
                      </a:r>
                    </a:p>
                  </a:txBody>
                  <a:tcPr marL="5617" marR="5617" marT="561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141077397"/>
                  </a:ext>
                </a:extLst>
              </a:tr>
              <a:tr h="141125">
                <a:tc>
                  <a:txBody>
                    <a:bodyPr/>
                    <a:lstStyle/>
                    <a:p>
                      <a:pPr algn="l" fontAlgn="b"/>
                      <a:r>
                        <a:rPr lang="es-DO" sz="800" b="0" i="0" u="none" strike="noStrike">
                          <a:solidFill>
                            <a:srgbClr val="000000"/>
                          </a:solidFill>
                          <a:effectLst/>
                          <a:latin typeface="Arial" panose="020B0604020202020204" pitchFamily="34" charset="0"/>
                        </a:rPr>
                        <a:t>Educación Física y Cs del Deportes</a:t>
                      </a:r>
                    </a:p>
                  </a:txBody>
                  <a:tcPr marL="5617" marR="5617" marT="561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4</a:t>
                      </a:r>
                    </a:p>
                  </a:txBody>
                  <a:tcPr marL="5617" marR="5617" marT="5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6</a:t>
                      </a:r>
                    </a:p>
                  </a:txBody>
                  <a:tcPr marL="5617" marR="5617" marT="5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10</a:t>
                      </a:r>
                    </a:p>
                  </a:txBody>
                  <a:tcPr marL="5617" marR="5617" marT="561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197601101"/>
                  </a:ext>
                </a:extLst>
              </a:tr>
              <a:tr h="141125">
                <a:tc>
                  <a:txBody>
                    <a:bodyPr/>
                    <a:lstStyle/>
                    <a:p>
                      <a:pPr algn="l" fontAlgn="b"/>
                      <a:r>
                        <a:rPr lang="es-DO" sz="800" b="0" i="0" u="none" strike="noStrike">
                          <a:solidFill>
                            <a:srgbClr val="000000"/>
                          </a:solidFill>
                          <a:effectLst/>
                          <a:latin typeface="Arial" panose="020B0604020202020204" pitchFamily="34" charset="0"/>
                        </a:rPr>
                        <a:t>Educación Infantil y Básica</a:t>
                      </a:r>
                    </a:p>
                  </a:txBody>
                  <a:tcPr marL="5617" marR="5617" marT="561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6</a:t>
                      </a:r>
                    </a:p>
                  </a:txBody>
                  <a:tcPr marL="5617" marR="5617" marT="5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7</a:t>
                      </a:r>
                    </a:p>
                  </a:txBody>
                  <a:tcPr marL="5617" marR="5617" marT="5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12</a:t>
                      </a:r>
                    </a:p>
                  </a:txBody>
                  <a:tcPr marL="5617" marR="5617" marT="561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306574649"/>
                  </a:ext>
                </a:extLst>
              </a:tr>
              <a:tr h="148965">
                <a:tc>
                  <a:txBody>
                    <a:bodyPr/>
                    <a:lstStyle/>
                    <a:p>
                      <a:pPr algn="l" fontAlgn="ctr"/>
                      <a:r>
                        <a:rPr lang="es-DO" sz="800" b="0" i="0" u="none" strike="noStrike">
                          <a:solidFill>
                            <a:srgbClr val="000000"/>
                          </a:solidFill>
                          <a:effectLst/>
                          <a:latin typeface="Arial" panose="020B0604020202020204" pitchFamily="34" charset="0"/>
                        </a:rPr>
                        <a:t>Educación Media</a:t>
                      </a:r>
                    </a:p>
                  </a:txBody>
                  <a:tcPr marL="5617" marR="5617" marT="561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2</a:t>
                      </a:r>
                    </a:p>
                  </a:txBody>
                  <a:tcPr marL="5617" marR="5617" marT="5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3</a:t>
                      </a:r>
                    </a:p>
                  </a:txBody>
                  <a:tcPr marL="5617" marR="5617" marT="5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3</a:t>
                      </a:r>
                    </a:p>
                  </a:txBody>
                  <a:tcPr marL="5617" marR="5617" marT="561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94904149"/>
                  </a:ext>
                </a:extLst>
              </a:tr>
              <a:tr h="141125">
                <a:tc>
                  <a:txBody>
                    <a:bodyPr/>
                    <a:lstStyle/>
                    <a:p>
                      <a:pPr algn="l" fontAlgn="b"/>
                      <a:r>
                        <a:rPr lang="es-DO" sz="800" b="0" i="0" u="none" strike="noStrike">
                          <a:solidFill>
                            <a:srgbClr val="000000"/>
                          </a:solidFill>
                          <a:effectLst/>
                          <a:latin typeface="Arial" panose="020B0604020202020204" pitchFamily="34" charset="0"/>
                        </a:rPr>
                        <a:t>Orientación Educativa y Psicop</a:t>
                      </a:r>
                    </a:p>
                  </a:txBody>
                  <a:tcPr marL="5617" marR="5617" marT="561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9</a:t>
                      </a:r>
                    </a:p>
                  </a:txBody>
                  <a:tcPr marL="5617" marR="5617" marT="5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13</a:t>
                      </a:r>
                    </a:p>
                  </a:txBody>
                  <a:tcPr marL="5617" marR="5617" marT="5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16</a:t>
                      </a:r>
                    </a:p>
                  </a:txBody>
                  <a:tcPr marL="5617" marR="5617" marT="561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248764455"/>
                  </a:ext>
                </a:extLst>
              </a:tr>
              <a:tr h="148965">
                <a:tc>
                  <a:txBody>
                    <a:bodyPr/>
                    <a:lstStyle/>
                    <a:p>
                      <a:pPr algn="l" fontAlgn="ctr"/>
                      <a:r>
                        <a:rPr lang="es-DO" sz="800" b="0" i="0" u="none" strike="noStrike">
                          <a:solidFill>
                            <a:srgbClr val="000000"/>
                          </a:solidFill>
                          <a:effectLst/>
                          <a:latin typeface="Arial" panose="020B0604020202020204" pitchFamily="34" charset="0"/>
                        </a:rPr>
                        <a:t>Teoría y Gestión Educativa</a:t>
                      </a:r>
                    </a:p>
                  </a:txBody>
                  <a:tcPr marL="5617" marR="5617" marT="561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14</a:t>
                      </a:r>
                    </a:p>
                  </a:txBody>
                  <a:tcPr marL="5617" marR="5617" marT="5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14</a:t>
                      </a:r>
                    </a:p>
                  </a:txBody>
                  <a:tcPr marL="5617" marR="5617" marT="5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14</a:t>
                      </a:r>
                    </a:p>
                  </a:txBody>
                  <a:tcPr marL="5617" marR="5617" marT="561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151965012"/>
                  </a:ext>
                </a:extLst>
              </a:tr>
              <a:tr h="180327">
                <a:tc>
                  <a:txBody>
                    <a:bodyPr/>
                    <a:lstStyle/>
                    <a:p>
                      <a:pPr algn="l" fontAlgn="b"/>
                      <a:r>
                        <a:rPr lang="es-DO" sz="800" b="1" i="0" u="none" strike="noStrike" dirty="0">
                          <a:solidFill>
                            <a:srgbClr val="000000"/>
                          </a:solidFill>
                          <a:effectLst/>
                          <a:latin typeface="Arial" panose="020B0604020202020204" pitchFamily="34" charset="0"/>
                        </a:rPr>
                        <a:t>Ciencias de la Educación</a:t>
                      </a:r>
                    </a:p>
                  </a:txBody>
                  <a:tcPr marL="5617" marR="5617" marT="561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800" b="1" i="0" u="none" strike="noStrike">
                          <a:solidFill>
                            <a:srgbClr val="000000"/>
                          </a:solidFill>
                          <a:effectLst/>
                          <a:latin typeface="Arial" panose="020B0604020202020204" pitchFamily="34" charset="0"/>
                        </a:rPr>
                        <a:t>38</a:t>
                      </a:r>
                    </a:p>
                  </a:txBody>
                  <a:tcPr marL="5617" marR="5617" marT="5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800" b="1" i="0" u="none" strike="noStrike">
                          <a:solidFill>
                            <a:srgbClr val="000000"/>
                          </a:solidFill>
                          <a:effectLst/>
                          <a:latin typeface="Arial" panose="020B0604020202020204" pitchFamily="34" charset="0"/>
                        </a:rPr>
                        <a:t>45</a:t>
                      </a:r>
                    </a:p>
                  </a:txBody>
                  <a:tcPr marL="5617" marR="5617" marT="5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800" b="1" i="0" u="none" strike="noStrike" dirty="0">
                          <a:solidFill>
                            <a:srgbClr val="000000"/>
                          </a:solidFill>
                          <a:effectLst/>
                          <a:latin typeface="Arial" panose="020B0604020202020204" pitchFamily="34" charset="0"/>
                        </a:rPr>
                        <a:t>57</a:t>
                      </a:r>
                    </a:p>
                  </a:txBody>
                  <a:tcPr marL="5617" marR="5617" marT="561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3652822757"/>
                  </a:ext>
                </a:extLst>
              </a:tr>
            </a:tbl>
          </a:graphicData>
        </a:graphic>
      </p:graphicFrame>
      <p:sp>
        <p:nvSpPr>
          <p:cNvPr id="9" name="Marcador de número de diapositiva 8">
            <a:extLst>
              <a:ext uri="{FF2B5EF4-FFF2-40B4-BE49-F238E27FC236}">
                <a16:creationId xmlns:a16="http://schemas.microsoft.com/office/drawing/2014/main" id="{2B858491-40BA-E240-8CBF-A2C37E67C8BF}"/>
              </a:ext>
            </a:extLst>
          </p:cNvPr>
          <p:cNvSpPr>
            <a:spLocks noGrp="1"/>
          </p:cNvSpPr>
          <p:nvPr>
            <p:ph type="sldNum" sz="quarter" idx="12"/>
          </p:nvPr>
        </p:nvSpPr>
        <p:spPr/>
        <p:txBody>
          <a:bodyPr/>
          <a:lstStyle/>
          <a:p>
            <a:fld id="{F5D1F510-C917-4B4E-B0A9-1BF7ED89073D}" type="slidenum">
              <a:rPr lang="es-DO" smtClean="0"/>
              <a:t>15</a:t>
            </a:fld>
            <a:endParaRPr lang="es-DO"/>
          </a:p>
        </p:txBody>
      </p:sp>
    </p:spTree>
    <p:extLst>
      <p:ext uri="{BB962C8B-B14F-4D97-AF65-F5344CB8AC3E}">
        <p14:creationId xmlns:p14="http://schemas.microsoft.com/office/powerpoint/2010/main" val="3125710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0" y="-1"/>
            <a:ext cx="10515600" cy="371476"/>
          </a:xfrm>
          <a:solidFill>
            <a:schemeClr val="accent2">
              <a:lumMod val="40000"/>
              <a:lumOff val="60000"/>
            </a:schemeClr>
          </a:solidFill>
        </p:spPr>
        <p:txBody>
          <a:bodyPr>
            <a:noAutofit/>
          </a:bodyPr>
          <a:lstStyle/>
          <a:p>
            <a:r>
              <a:rPr lang="es-DO" sz="2400" b="1" dirty="0"/>
              <a:t>Evaluación del primer mes del proceso de docencia virtual UASD, Semestre 2020-20</a:t>
            </a:r>
          </a:p>
        </p:txBody>
      </p:sp>
      <p:sp>
        <p:nvSpPr>
          <p:cNvPr id="3" name="Marcador de contenido 2">
            <a:extLst>
              <a:ext uri="{FF2B5EF4-FFF2-40B4-BE49-F238E27FC236}">
                <a16:creationId xmlns:a16="http://schemas.microsoft.com/office/drawing/2014/main" id="{76225DBE-51CD-B141-AE7F-6A3FC8070379}"/>
              </a:ext>
            </a:extLst>
          </p:cNvPr>
          <p:cNvSpPr>
            <a:spLocks noGrp="1"/>
          </p:cNvSpPr>
          <p:nvPr>
            <p:ph idx="1"/>
          </p:nvPr>
        </p:nvSpPr>
        <p:spPr>
          <a:xfrm>
            <a:off x="2552790" y="862719"/>
            <a:ext cx="6958012" cy="550185"/>
          </a:xfrm>
          <a:solidFill>
            <a:schemeClr val="accent4">
              <a:lumMod val="60000"/>
              <a:lumOff val="40000"/>
            </a:schemeClr>
          </a:solidFill>
        </p:spPr>
        <p:txBody>
          <a:bodyPr>
            <a:normAutofit fontScale="92500"/>
          </a:bodyPr>
          <a:lstStyle/>
          <a:p>
            <a:pPr marL="0" indent="0" algn="ctr">
              <a:buNone/>
            </a:pPr>
            <a:r>
              <a:rPr lang="es-DO" b="1" dirty="0"/>
              <a:t>Muestra Efectiva: Representación de las Escuelas</a:t>
            </a:r>
          </a:p>
          <a:p>
            <a:pPr marL="0" indent="0" algn="just">
              <a:buNone/>
            </a:pPr>
            <a:endParaRPr lang="es-DO" sz="1800" b="1" dirty="0"/>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3"/>
          <a:stretch>
            <a:fillRect/>
          </a:stretch>
        </p:blipFill>
        <p:spPr>
          <a:xfrm>
            <a:off x="10515600" y="0"/>
            <a:ext cx="1709134" cy="1714500"/>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4"/>
          <a:stretch>
            <a:fillRect/>
          </a:stretch>
        </p:blipFill>
        <p:spPr>
          <a:xfrm>
            <a:off x="0" y="5129212"/>
            <a:ext cx="1420409" cy="1728787"/>
          </a:xfrm>
          <a:prstGeom prst="rect">
            <a:avLst/>
          </a:prstGeom>
        </p:spPr>
      </p:pic>
      <p:sp>
        <p:nvSpPr>
          <p:cNvPr id="7" name="Marcador de contenido 2">
            <a:extLst>
              <a:ext uri="{FF2B5EF4-FFF2-40B4-BE49-F238E27FC236}">
                <a16:creationId xmlns:a16="http://schemas.microsoft.com/office/drawing/2014/main" id="{A0052871-A09A-A34B-9EFD-7B759556F198}"/>
              </a:ext>
            </a:extLst>
          </p:cNvPr>
          <p:cNvSpPr txBox="1">
            <a:spLocks/>
          </p:cNvSpPr>
          <p:nvPr/>
        </p:nvSpPr>
        <p:spPr>
          <a:xfrm>
            <a:off x="0" y="356084"/>
            <a:ext cx="1531917" cy="37147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DO" sz="2000" b="1" dirty="0"/>
              <a:t>Metodología</a:t>
            </a:r>
          </a:p>
          <a:p>
            <a:pPr marL="0" indent="0">
              <a:buFont typeface="Arial" panose="020B0604020202020204" pitchFamily="34" charset="0"/>
              <a:buNone/>
            </a:pPr>
            <a:endParaRPr lang="es-DO" sz="2000" b="1" dirty="0"/>
          </a:p>
        </p:txBody>
      </p:sp>
      <p:graphicFrame>
        <p:nvGraphicFramePr>
          <p:cNvPr id="8" name="Tabla 7">
            <a:extLst>
              <a:ext uri="{FF2B5EF4-FFF2-40B4-BE49-F238E27FC236}">
                <a16:creationId xmlns:a16="http://schemas.microsoft.com/office/drawing/2014/main" id="{107C254E-0911-864C-A9A9-3C21B4A8F95A}"/>
              </a:ext>
            </a:extLst>
          </p:cNvPr>
          <p:cNvGraphicFramePr>
            <a:graphicFrameLocks noGrp="1"/>
          </p:cNvGraphicFramePr>
          <p:nvPr>
            <p:extLst>
              <p:ext uri="{D42A27DB-BD31-4B8C-83A1-F6EECF244321}">
                <p14:modId xmlns:p14="http://schemas.microsoft.com/office/powerpoint/2010/main" val="184752226"/>
              </p:ext>
            </p:extLst>
          </p:nvPr>
        </p:nvGraphicFramePr>
        <p:xfrm>
          <a:off x="1531913" y="1904148"/>
          <a:ext cx="4702631" cy="4746039"/>
        </p:xfrm>
        <a:graphic>
          <a:graphicData uri="http://schemas.openxmlformats.org/drawingml/2006/table">
            <a:tbl>
              <a:tblPr/>
              <a:tblGrid>
                <a:gridCol w="2011273">
                  <a:extLst>
                    <a:ext uri="{9D8B030D-6E8A-4147-A177-3AD203B41FA5}">
                      <a16:colId xmlns:a16="http://schemas.microsoft.com/office/drawing/2014/main" val="3638711531"/>
                    </a:ext>
                  </a:extLst>
                </a:gridCol>
                <a:gridCol w="1014331">
                  <a:extLst>
                    <a:ext uri="{9D8B030D-6E8A-4147-A177-3AD203B41FA5}">
                      <a16:colId xmlns:a16="http://schemas.microsoft.com/office/drawing/2014/main" val="3930578393"/>
                    </a:ext>
                  </a:extLst>
                </a:gridCol>
                <a:gridCol w="819193">
                  <a:extLst>
                    <a:ext uri="{9D8B030D-6E8A-4147-A177-3AD203B41FA5}">
                      <a16:colId xmlns:a16="http://schemas.microsoft.com/office/drawing/2014/main" val="3119009407"/>
                    </a:ext>
                  </a:extLst>
                </a:gridCol>
                <a:gridCol w="857834">
                  <a:extLst>
                    <a:ext uri="{9D8B030D-6E8A-4147-A177-3AD203B41FA5}">
                      <a16:colId xmlns:a16="http://schemas.microsoft.com/office/drawing/2014/main" val="3618134913"/>
                    </a:ext>
                  </a:extLst>
                </a:gridCol>
              </a:tblGrid>
              <a:tr h="481687">
                <a:tc gridSpan="4">
                  <a:txBody>
                    <a:bodyPr/>
                    <a:lstStyle/>
                    <a:p>
                      <a:pPr algn="ctr" fontAlgn="ctr"/>
                      <a:r>
                        <a:rPr lang="es-DO" sz="900" b="1" i="0" u="none" strike="noStrike">
                          <a:solidFill>
                            <a:srgbClr val="000000"/>
                          </a:solidFill>
                          <a:effectLst/>
                          <a:latin typeface="Arial" panose="020B0604020202020204" pitchFamily="34" charset="0"/>
                        </a:rPr>
                        <a:t>Informe de progreso de la Encuesta a los docentes sobre la evaluación del primer mes de docencia virtual. </a:t>
                      </a:r>
                    </a:p>
                  </a:txBody>
                  <a:tcPr marL="4871" marR="4871" marT="48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362976712"/>
                  </a:ext>
                </a:extLst>
              </a:tr>
              <a:tr h="672947">
                <a:tc>
                  <a:txBody>
                    <a:bodyPr/>
                    <a:lstStyle/>
                    <a:p>
                      <a:pPr algn="ctr" fontAlgn="ctr"/>
                      <a:r>
                        <a:rPr lang="es-DO" sz="700" b="1" i="0" u="none" strike="noStrike">
                          <a:solidFill>
                            <a:srgbClr val="000000"/>
                          </a:solidFill>
                          <a:effectLst/>
                          <a:latin typeface="Arial" panose="020B0604020202020204" pitchFamily="34" charset="0"/>
                        </a:rPr>
                        <a:t>Escuelas</a:t>
                      </a:r>
                    </a:p>
                  </a:txBody>
                  <a:tcPr marL="4871" marR="4871" marT="4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1" i="0" u="none" strike="noStrike">
                          <a:solidFill>
                            <a:srgbClr val="000000"/>
                          </a:solidFill>
                          <a:effectLst/>
                          <a:latin typeface="Arial" panose="020B0604020202020204" pitchFamily="34" charset="0"/>
                        </a:rPr>
                        <a:t>Cantidad de Encuestados.  Al 3er. día de la encuesta</a:t>
                      </a:r>
                    </a:p>
                  </a:txBody>
                  <a:tcPr marL="4871" marR="4871" marT="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1" i="0" u="none" strike="noStrike">
                          <a:solidFill>
                            <a:srgbClr val="000000"/>
                          </a:solidFill>
                          <a:effectLst/>
                          <a:latin typeface="Arial" panose="020B0604020202020204" pitchFamily="34" charset="0"/>
                        </a:rPr>
                        <a:t>Cantidad de Encuestados.  Al 4to.. día de la encuesta</a:t>
                      </a:r>
                    </a:p>
                  </a:txBody>
                  <a:tcPr marL="4871" marR="4871" marT="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1" i="0" u="none" strike="noStrike">
                          <a:solidFill>
                            <a:srgbClr val="000000"/>
                          </a:solidFill>
                          <a:effectLst/>
                          <a:latin typeface="Arial" panose="020B0604020202020204" pitchFamily="34" charset="0"/>
                        </a:rPr>
                        <a:t>Cantidad de Encuestados.  Al 5to.. día de la encuesta</a:t>
                      </a:r>
                    </a:p>
                  </a:txBody>
                  <a:tcPr marL="4871" marR="4871" marT="48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762070928"/>
                  </a:ext>
                </a:extLst>
              </a:tr>
              <a:tr h="134589">
                <a:tc>
                  <a:txBody>
                    <a:bodyPr/>
                    <a:lstStyle/>
                    <a:p>
                      <a:pPr algn="l" fontAlgn="ctr"/>
                      <a:r>
                        <a:rPr lang="es-DO" sz="700" b="0" i="0" u="none" strike="noStrike">
                          <a:solidFill>
                            <a:srgbClr val="000000"/>
                          </a:solidFill>
                          <a:effectLst/>
                          <a:latin typeface="Arial" panose="020B0604020202020204" pitchFamily="34" charset="0"/>
                        </a:rPr>
                        <a:t>Ciencias Fisiológicas</a:t>
                      </a:r>
                    </a:p>
                  </a:txBody>
                  <a:tcPr marL="4871" marR="4871" marT="4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0" i="0" u="none" strike="noStrike">
                          <a:solidFill>
                            <a:srgbClr val="000000"/>
                          </a:solidFill>
                          <a:effectLst/>
                          <a:latin typeface="Arial" panose="020B0604020202020204" pitchFamily="34" charset="0"/>
                        </a:rPr>
                        <a:t>9</a:t>
                      </a:r>
                    </a:p>
                  </a:txBody>
                  <a:tcPr marL="4871" marR="4871" marT="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0" i="0" u="none" strike="noStrike">
                          <a:solidFill>
                            <a:srgbClr val="000000"/>
                          </a:solidFill>
                          <a:effectLst/>
                          <a:latin typeface="Arial" panose="020B0604020202020204" pitchFamily="34" charset="0"/>
                        </a:rPr>
                        <a:t>2</a:t>
                      </a:r>
                    </a:p>
                  </a:txBody>
                  <a:tcPr marL="4871" marR="4871" marT="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0" i="0" u="none" strike="noStrike">
                          <a:solidFill>
                            <a:srgbClr val="000000"/>
                          </a:solidFill>
                          <a:effectLst/>
                          <a:latin typeface="Arial" panose="020B0604020202020204" pitchFamily="34" charset="0"/>
                        </a:rPr>
                        <a:t>5</a:t>
                      </a:r>
                    </a:p>
                  </a:txBody>
                  <a:tcPr marL="4871" marR="4871" marT="48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73783180"/>
                  </a:ext>
                </a:extLst>
              </a:tr>
              <a:tr h="134589">
                <a:tc>
                  <a:txBody>
                    <a:bodyPr/>
                    <a:lstStyle/>
                    <a:p>
                      <a:pPr algn="l" fontAlgn="ctr"/>
                      <a:r>
                        <a:rPr lang="es-DO" sz="700" b="0" i="0" u="none" strike="noStrike">
                          <a:solidFill>
                            <a:srgbClr val="000000"/>
                          </a:solidFill>
                          <a:effectLst/>
                          <a:latin typeface="Arial" panose="020B0604020202020204" pitchFamily="34" charset="0"/>
                        </a:rPr>
                        <a:t>Ciencias Morfológicas</a:t>
                      </a:r>
                    </a:p>
                  </a:txBody>
                  <a:tcPr marL="4871" marR="4871" marT="4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0" i="0" u="none" strike="noStrike">
                          <a:solidFill>
                            <a:srgbClr val="000000"/>
                          </a:solidFill>
                          <a:effectLst/>
                          <a:latin typeface="Arial" panose="020B0604020202020204" pitchFamily="34" charset="0"/>
                        </a:rPr>
                        <a:t>1</a:t>
                      </a:r>
                    </a:p>
                  </a:txBody>
                  <a:tcPr marL="4871" marR="4871" marT="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0" i="0" u="none" strike="noStrike">
                          <a:solidFill>
                            <a:srgbClr val="000000"/>
                          </a:solidFill>
                          <a:effectLst/>
                          <a:latin typeface="Arial" panose="020B0604020202020204" pitchFamily="34" charset="0"/>
                        </a:rPr>
                        <a:t>12</a:t>
                      </a:r>
                    </a:p>
                  </a:txBody>
                  <a:tcPr marL="4871" marR="4871" marT="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0" i="0" u="none" strike="noStrike">
                          <a:solidFill>
                            <a:srgbClr val="000000"/>
                          </a:solidFill>
                          <a:effectLst/>
                          <a:latin typeface="Arial" panose="020B0604020202020204" pitchFamily="34" charset="0"/>
                        </a:rPr>
                        <a:t>17</a:t>
                      </a:r>
                    </a:p>
                  </a:txBody>
                  <a:tcPr marL="4871" marR="4871" marT="48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610585953"/>
                  </a:ext>
                </a:extLst>
              </a:tr>
              <a:tr h="134589">
                <a:tc>
                  <a:txBody>
                    <a:bodyPr/>
                    <a:lstStyle/>
                    <a:p>
                      <a:pPr algn="l" fontAlgn="ctr"/>
                      <a:r>
                        <a:rPr lang="es-DO" sz="700" b="0" i="0" u="none" strike="noStrike">
                          <a:solidFill>
                            <a:srgbClr val="000000"/>
                          </a:solidFill>
                          <a:effectLst/>
                          <a:latin typeface="Arial" panose="020B0604020202020204" pitchFamily="34" charset="0"/>
                        </a:rPr>
                        <a:t>Educación Media</a:t>
                      </a:r>
                    </a:p>
                  </a:txBody>
                  <a:tcPr marL="4871" marR="4871" marT="4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0" i="0" u="none" strike="noStrike">
                          <a:solidFill>
                            <a:srgbClr val="000000"/>
                          </a:solidFill>
                          <a:effectLst/>
                          <a:latin typeface="Arial" panose="020B0604020202020204" pitchFamily="34" charset="0"/>
                        </a:rPr>
                        <a:t>1</a:t>
                      </a:r>
                    </a:p>
                  </a:txBody>
                  <a:tcPr marL="4871" marR="4871" marT="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0" i="0" u="none" strike="noStrike">
                          <a:solidFill>
                            <a:srgbClr val="000000"/>
                          </a:solidFill>
                          <a:effectLst/>
                          <a:latin typeface="Arial" panose="020B0604020202020204" pitchFamily="34" charset="0"/>
                        </a:rPr>
                        <a:t>2</a:t>
                      </a:r>
                    </a:p>
                  </a:txBody>
                  <a:tcPr marL="4871" marR="4871" marT="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0" i="0" u="none" strike="noStrike">
                          <a:solidFill>
                            <a:srgbClr val="000000"/>
                          </a:solidFill>
                          <a:effectLst/>
                          <a:latin typeface="Arial" panose="020B0604020202020204" pitchFamily="34" charset="0"/>
                        </a:rPr>
                        <a:t>7</a:t>
                      </a:r>
                    </a:p>
                  </a:txBody>
                  <a:tcPr marL="4871" marR="4871" marT="48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307465127"/>
                  </a:ext>
                </a:extLst>
              </a:tr>
              <a:tr h="134589">
                <a:tc>
                  <a:txBody>
                    <a:bodyPr/>
                    <a:lstStyle/>
                    <a:p>
                      <a:pPr algn="l" fontAlgn="ctr"/>
                      <a:r>
                        <a:rPr lang="es-DO" sz="700" b="0" i="0" u="none" strike="noStrike">
                          <a:solidFill>
                            <a:srgbClr val="000000"/>
                          </a:solidFill>
                          <a:effectLst/>
                          <a:latin typeface="Arial" panose="020B0604020202020204" pitchFamily="34" charset="0"/>
                        </a:rPr>
                        <a:t>Enfermería</a:t>
                      </a:r>
                    </a:p>
                  </a:txBody>
                  <a:tcPr marL="4871" marR="4871" marT="4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0" i="0" u="none" strike="noStrike">
                          <a:solidFill>
                            <a:srgbClr val="000000"/>
                          </a:solidFill>
                          <a:effectLst/>
                          <a:latin typeface="Arial" panose="020B0604020202020204" pitchFamily="34" charset="0"/>
                        </a:rPr>
                        <a:t>17</a:t>
                      </a:r>
                    </a:p>
                  </a:txBody>
                  <a:tcPr marL="4871" marR="4871" marT="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0" i="0" u="none" strike="noStrike">
                          <a:solidFill>
                            <a:srgbClr val="000000"/>
                          </a:solidFill>
                          <a:effectLst/>
                          <a:latin typeface="Arial" panose="020B0604020202020204" pitchFamily="34" charset="0"/>
                        </a:rPr>
                        <a:t>20</a:t>
                      </a:r>
                    </a:p>
                  </a:txBody>
                  <a:tcPr marL="4871" marR="4871" marT="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0" i="0" u="none" strike="noStrike">
                          <a:solidFill>
                            <a:srgbClr val="000000"/>
                          </a:solidFill>
                          <a:effectLst/>
                          <a:latin typeface="Arial" panose="020B0604020202020204" pitchFamily="34" charset="0"/>
                        </a:rPr>
                        <a:t>24</a:t>
                      </a:r>
                    </a:p>
                  </a:txBody>
                  <a:tcPr marL="4871" marR="4871" marT="48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948766063"/>
                  </a:ext>
                </a:extLst>
              </a:tr>
              <a:tr h="134589">
                <a:tc>
                  <a:txBody>
                    <a:bodyPr/>
                    <a:lstStyle/>
                    <a:p>
                      <a:pPr algn="l" fontAlgn="ctr"/>
                      <a:r>
                        <a:rPr lang="es-DO" sz="700" b="0" i="0" u="none" strike="noStrike">
                          <a:solidFill>
                            <a:srgbClr val="000000"/>
                          </a:solidFill>
                          <a:effectLst/>
                          <a:latin typeface="Arial" panose="020B0604020202020204" pitchFamily="34" charset="0"/>
                        </a:rPr>
                        <a:t>Farmacia</a:t>
                      </a:r>
                    </a:p>
                  </a:txBody>
                  <a:tcPr marL="4871" marR="4871" marT="4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0" i="0" u="none" strike="noStrike">
                          <a:solidFill>
                            <a:srgbClr val="000000"/>
                          </a:solidFill>
                          <a:effectLst/>
                          <a:latin typeface="Arial" panose="020B0604020202020204" pitchFamily="34" charset="0"/>
                        </a:rPr>
                        <a:t>3</a:t>
                      </a:r>
                    </a:p>
                  </a:txBody>
                  <a:tcPr marL="4871" marR="4871" marT="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0" i="0" u="none" strike="noStrike">
                          <a:solidFill>
                            <a:srgbClr val="000000"/>
                          </a:solidFill>
                          <a:effectLst/>
                          <a:latin typeface="Arial" panose="020B0604020202020204" pitchFamily="34" charset="0"/>
                        </a:rPr>
                        <a:t>3</a:t>
                      </a:r>
                    </a:p>
                  </a:txBody>
                  <a:tcPr marL="4871" marR="4871" marT="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0" i="0" u="none" strike="noStrike">
                          <a:solidFill>
                            <a:srgbClr val="000000"/>
                          </a:solidFill>
                          <a:effectLst/>
                          <a:latin typeface="Arial" panose="020B0604020202020204" pitchFamily="34" charset="0"/>
                        </a:rPr>
                        <a:t>4</a:t>
                      </a:r>
                    </a:p>
                  </a:txBody>
                  <a:tcPr marL="4871" marR="4871" marT="48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883585663"/>
                  </a:ext>
                </a:extLst>
              </a:tr>
              <a:tr h="134589">
                <a:tc>
                  <a:txBody>
                    <a:bodyPr/>
                    <a:lstStyle/>
                    <a:p>
                      <a:pPr algn="l" fontAlgn="ctr"/>
                      <a:r>
                        <a:rPr lang="es-DO" sz="700" b="0" i="0" u="none" strike="noStrike">
                          <a:solidFill>
                            <a:srgbClr val="000000"/>
                          </a:solidFill>
                          <a:effectLst/>
                          <a:latin typeface="Arial" panose="020B0604020202020204" pitchFamily="34" charset="0"/>
                        </a:rPr>
                        <a:t>Medicina</a:t>
                      </a:r>
                    </a:p>
                  </a:txBody>
                  <a:tcPr marL="4871" marR="4871" marT="4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0" i="0" u="none" strike="noStrike">
                          <a:solidFill>
                            <a:srgbClr val="000000"/>
                          </a:solidFill>
                          <a:effectLst/>
                          <a:latin typeface="Arial" panose="020B0604020202020204" pitchFamily="34" charset="0"/>
                        </a:rPr>
                        <a:t>7</a:t>
                      </a:r>
                    </a:p>
                  </a:txBody>
                  <a:tcPr marL="4871" marR="4871" marT="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0" i="0" u="none" strike="noStrike">
                          <a:solidFill>
                            <a:srgbClr val="000000"/>
                          </a:solidFill>
                          <a:effectLst/>
                          <a:latin typeface="Arial" panose="020B0604020202020204" pitchFamily="34" charset="0"/>
                        </a:rPr>
                        <a:t>8</a:t>
                      </a:r>
                    </a:p>
                  </a:txBody>
                  <a:tcPr marL="4871" marR="4871" marT="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0" i="0" u="none" strike="noStrike">
                          <a:solidFill>
                            <a:srgbClr val="000000"/>
                          </a:solidFill>
                          <a:effectLst/>
                          <a:latin typeface="Arial" panose="020B0604020202020204" pitchFamily="34" charset="0"/>
                        </a:rPr>
                        <a:t>11</a:t>
                      </a:r>
                    </a:p>
                  </a:txBody>
                  <a:tcPr marL="4871" marR="4871" marT="48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92453511"/>
                  </a:ext>
                </a:extLst>
              </a:tr>
              <a:tr h="134589">
                <a:tc>
                  <a:txBody>
                    <a:bodyPr/>
                    <a:lstStyle/>
                    <a:p>
                      <a:pPr algn="l" fontAlgn="ctr"/>
                      <a:r>
                        <a:rPr lang="es-DO" sz="700" b="0" i="0" u="none" strike="noStrike">
                          <a:solidFill>
                            <a:srgbClr val="000000"/>
                          </a:solidFill>
                          <a:effectLst/>
                          <a:latin typeface="Arial" panose="020B0604020202020204" pitchFamily="34" charset="0"/>
                        </a:rPr>
                        <a:t>Odontología</a:t>
                      </a:r>
                    </a:p>
                  </a:txBody>
                  <a:tcPr marL="4871" marR="4871" marT="4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0" i="0" u="none" strike="noStrike">
                          <a:solidFill>
                            <a:srgbClr val="000000"/>
                          </a:solidFill>
                          <a:effectLst/>
                          <a:latin typeface="Arial" panose="020B0604020202020204" pitchFamily="34" charset="0"/>
                        </a:rPr>
                        <a:t>13</a:t>
                      </a:r>
                    </a:p>
                  </a:txBody>
                  <a:tcPr marL="4871" marR="4871" marT="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0" i="0" u="none" strike="noStrike">
                          <a:solidFill>
                            <a:srgbClr val="000000"/>
                          </a:solidFill>
                          <a:effectLst/>
                          <a:latin typeface="Arial" panose="020B0604020202020204" pitchFamily="34" charset="0"/>
                        </a:rPr>
                        <a:t>14</a:t>
                      </a:r>
                    </a:p>
                  </a:txBody>
                  <a:tcPr marL="4871" marR="4871" marT="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0" i="0" u="none" strike="noStrike">
                          <a:solidFill>
                            <a:srgbClr val="000000"/>
                          </a:solidFill>
                          <a:effectLst/>
                          <a:latin typeface="Arial" panose="020B0604020202020204" pitchFamily="34" charset="0"/>
                        </a:rPr>
                        <a:t>15</a:t>
                      </a:r>
                    </a:p>
                  </a:txBody>
                  <a:tcPr marL="4871" marR="4871" marT="48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005810488"/>
                  </a:ext>
                </a:extLst>
              </a:tr>
              <a:tr h="134589">
                <a:tc>
                  <a:txBody>
                    <a:bodyPr/>
                    <a:lstStyle/>
                    <a:p>
                      <a:pPr algn="l" fontAlgn="ctr"/>
                      <a:r>
                        <a:rPr lang="es-DO" sz="700" b="0" i="0" u="none" strike="noStrike">
                          <a:solidFill>
                            <a:srgbClr val="000000"/>
                          </a:solidFill>
                          <a:effectLst/>
                          <a:latin typeface="Arial" panose="020B0604020202020204" pitchFamily="34" charset="0"/>
                        </a:rPr>
                        <a:t>Salud Pública</a:t>
                      </a:r>
                    </a:p>
                  </a:txBody>
                  <a:tcPr marL="4871" marR="4871" marT="4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0" i="0" u="none" strike="noStrike">
                          <a:solidFill>
                            <a:srgbClr val="000000"/>
                          </a:solidFill>
                          <a:effectLst/>
                          <a:latin typeface="Arial" panose="020B0604020202020204" pitchFamily="34" charset="0"/>
                        </a:rPr>
                        <a:t>7</a:t>
                      </a:r>
                    </a:p>
                  </a:txBody>
                  <a:tcPr marL="4871" marR="4871" marT="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0" i="0" u="none" strike="noStrike">
                          <a:solidFill>
                            <a:srgbClr val="000000"/>
                          </a:solidFill>
                          <a:effectLst/>
                          <a:latin typeface="Arial" panose="020B0604020202020204" pitchFamily="34" charset="0"/>
                        </a:rPr>
                        <a:t>14</a:t>
                      </a:r>
                    </a:p>
                  </a:txBody>
                  <a:tcPr marL="4871" marR="4871" marT="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0" i="0" u="none" strike="noStrike">
                          <a:solidFill>
                            <a:srgbClr val="000000"/>
                          </a:solidFill>
                          <a:effectLst/>
                          <a:latin typeface="Arial" panose="020B0604020202020204" pitchFamily="34" charset="0"/>
                        </a:rPr>
                        <a:t>20</a:t>
                      </a:r>
                    </a:p>
                  </a:txBody>
                  <a:tcPr marL="4871" marR="4871" marT="48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968097856"/>
                  </a:ext>
                </a:extLst>
              </a:tr>
              <a:tr h="141673">
                <a:tc>
                  <a:txBody>
                    <a:bodyPr/>
                    <a:lstStyle/>
                    <a:p>
                      <a:pPr algn="l" fontAlgn="b"/>
                      <a:r>
                        <a:rPr lang="es-DO" sz="700" b="1" i="0" u="none" strike="noStrike">
                          <a:solidFill>
                            <a:srgbClr val="000000"/>
                          </a:solidFill>
                          <a:effectLst/>
                          <a:latin typeface="Arial" panose="020B0604020202020204" pitchFamily="34" charset="0"/>
                        </a:rPr>
                        <a:t>Ciencias de la Salud</a:t>
                      </a:r>
                    </a:p>
                  </a:txBody>
                  <a:tcPr marL="4871" marR="4871" marT="487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700" b="1" i="0" u="none" strike="noStrike">
                          <a:solidFill>
                            <a:srgbClr val="000000"/>
                          </a:solidFill>
                          <a:effectLst/>
                          <a:latin typeface="Arial" panose="020B0604020202020204" pitchFamily="34" charset="0"/>
                        </a:rPr>
                        <a:t>58</a:t>
                      </a:r>
                    </a:p>
                  </a:txBody>
                  <a:tcPr marL="4871" marR="4871" marT="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700" b="1" i="0" u="none" strike="noStrike">
                          <a:solidFill>
                            <a:srgbClr val="000000"/>
                          </a:solidFill>
                          <a:effectLst/>
                          <a:latin typeface="Arial" panose="020B0604020202020204" pitchFamily="34" charset="0"/>
                        </a:rPr>
                        <a:t>75</a:t>
                      </a:r>
                    </a:p>
                  </a:txBody>
                  <a:tcPr marL="4871" marR="4871" marT="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700" b="1" i="0" u="none" strike="noStrike">
                          <a:solidFill>
                            <a:srgbClr val="000000"/>
                          </a:solidFill>
                          <a:effectLst/>
                          <a:latin typeface="Arial" panose="020B0604020202020204" pitchFamily="34" charset="0"/>
                        </a:rPr>
                        <a:t>103</a:t>
                      </a:r>
                    </a:p>
                  </a:txBody>
                  <a:tcPr marL="4871" marR="4871" marT="48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407183151"/>
                  </a:ext>
                </a:extLst>
              </a:tr>
              <a:tr h="162924">
                <a:tc>
                  <a:txBody>
                    <a:bodyPr/>
                    <a:lstStyle/>
                    <a:p>
                      <a:pPr algn="l" fontAlgn="b"/>
                      <a:endParaRPr lang="es-DO" sz="500" b="0" i="0" u="none" strike="noStrike">
                        <a:solidFill>
                          <a:srgbClr val="000000"/>
                        </a:solidFill>
                        <a:effectLst/>
                        <a:latin typeface="Arial" panose="020B0604020202020204" pitchFamily="34" charset="0"/>
                      </a:endParaRPr>
                    </a:p>
                  </a:txBody>
                  <a:tcPr marL="4871" marR="4871" marT="487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DO" sz="500" b="0" i="0" u="none" strike="noStrike">
                        <a:solidFill>
                          <a:srgbClr val="000000"/>
                        </a:solidFill>
                        <a:effectLst/>
                        <a:latin typeface="Arial" panose="020B0604020202020204" pitchFamily="34" charset="0"/>
                      </a:endParaRPr>
                    </a:p>
                  </a:txBody>
                  <a:tcPr marL="4871" marR="4871" marT="487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DO" sz="500" b="0" i="0" u="none" strike="noStrike">
                        <a:solidFill>
                          <a:srgbClr val="000000"/>
                        </a:solidFill>
                        <a:effectLst/>
                        <a:latin typeface="Arial" panose="020B0604020202020204" pitchFamily="34" charset="0"/>
                      </a:endParaRPr>
                    </a:p>
                  </a:txBody>
                  <a:tcPr marL="4871" marR="4871" marT="487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DO" sz="500" b="0" i="0" u="none" strike="noStrike">
                        <a:solidFill>
                          <a:srgbClr val="000000"/>
                        </a:solidFill>
                        <a:effectLst/>
                        <a:latin typeface="Arial" panose="020B0604020202020204" pitchFamily="34" charset="0"/>
                      </a:endParaRPr>
                    </a:p>
                  </a:txBody>
                  <a:tcPr marL="4871" marR="4871" marT="487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1189696"/>
                  </a:ext>
                </a:extLst>
              </a:tr>
              <a:tr h="467520">
                <a:tc gridSpan="4">
                  <a:txBody>
                    <a:bodyPr/>
                    <a:lstStyle/>
                    <a:p>
                      <a:pPr algn="ctr" fontAlgn="ctr"/>
                      <a:r>
                        <a:rPr lang="es-DO" sz="900" b="1" i="0" u="none" strike="noStrike">
                          <a:solidFill>
                            <a:srgbClr val="000000"/>
                          </a:solidFill>
                          <a:effectLst/>
                          <a:latin typeface="Arial" panose="020B0604020202020204" pitchFamily="34" charset="0"/>
                        </a:rPr>
                        <a:t>Informe de progreso de la Encuesta a los docentes sobre la evaluación del primer mes de docencia virtual. </a:t>
                      </a:r>
                    </a:p>
                  </a:txBody>
                  <a:tcPr marL="4871" marR="4871" marT="48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378288707"/>
                  </a:ext>
                </a:extLst>
              </a:tr>
              <a:tr h="672947">
                <a:tc>
                  <a:txBody>
                    <a:bodyPr/>
                    <a:lstStyle/>
                    <a:p>
                      <a:pPr algn="ctr" fontAlgn="ctr"/>
                      <a:r>
                        <a:rPr lang="es-DO" sz="700" b="1" i="0" u="none" strike="noStrike">
                          <a:solidFill>
                            <a:srgbClr val="000000"/>
                          </a:solidFill>
                          <a:effectLst/>
                          <a:latin typeface="Arial" panose="020B0604020202020204" pitchFamily="34" charset="0"/>
                        </a:rPr>
                        <a:t>Escuelas</a:t>
                      </a:r>
                    </a:p>
                  </a:txBody>
                  <a:tcPr marL="4871" marR="4871" marT="4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1" i="0" u="none" strike="noStrike">
                          <a:solidFill>
                            <a:srgbClr val="000000"/>
                          </a:solidFill>
                          <a:effectLst/>
                          <a:latin typeface="Arial" panose="020B0604020202020204" pitchFamily="34" charset="0"/>
                        </a:rPr>
                        <a:t>Cantidad de Encuestados.  Al 3er. día de la encuesta</a:t>
                      </a:r>
                    </a:p>
                  </a:txBody>
                  <a:tcPr marL="4871" marR="4871" marT="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1" i="0" u="none" strike="noStrike">
                          <a:solidFill>
                            <a:srgbClr val="000000"/>
                          </a:solidFill>
                          <a:effectLst/>
                          <a:latin typeface="Arial" panose="020B0604020202020204" pitchFamily="34" charset="0"/>
                        </a:rPr>
                        <a:t>Cantidad de Encuestados.  Al 4to.. día de la encuesta</a:t>
                      </a:r>
                    </a:p>
                  </a:txBody>
                  <a:tcPr marL="4871" marR="4871" marT="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1" i="0" u="none" strike="noStrike">
                          <a:solidFill>
                            <a:srgbClr val="000000"/>
                          </a:solidFill>
                          <a:effectLst/>
                          <a:latin typeface="Arial" panose="020B0604020202020204" pitchFamily="34" charset="0"/>
                        </a:rPr>
                        <a:t>Cantidad de Encuestados.  Al 5to.. día de la encuesta</a:t>
                      </a:r>
                    </a:p>
                  </a:txBody>
                  <a:tcPr marL="4871" marR="4871" marT="48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92185951"/>
                  </a:ext>
                </a:extLst>
              </a:tr>
              <a:tr h="134589">
                <a:tc>
                  <a:txBody>
                    <a:bodyPr/>
                    <a:lstStyle/>
                    <a:p>
                      <a:pPr algn="l" fontAlgn="ctr"/>
                      <a:r>
                        <a:rPr lang="es-DO" sz="700" b="0" i="0" u="none" strike="noStrike">
                          <a:solidFill>
                            <a:srgbClr val="000000"/>
                          </a:solidFill>
                          <a:effectLst/>
                          <a:latin typeface="Arial" panose="020B0604020202020204" pitchFamily="34" charset="0"/>
                        </a:rPr>
                        <a:t>Administración</a:t>
                      </a:r>
                    </a:p>
                  </a:txBody>
                  <a:tcPr marL="4871" marR="4871" marT="4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0" i="0" u="none" strike="noStrike">
                          <a:solidFill>
                            <a:srgbClr val="000000"/>
                          </a:solidFill>
                          <a:effectLst/>
                          <a:latin typeface="Arial" panose="020B0604020202020204" pitchFamily="34" charset="0"/>
                        </a:rPr>
                        <a:t>19</a:t>
                      </a:r>
                    </a:p>
                  </a:txBody>
                  <a:tcPr marL="4871" marR="4871" marT="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0" i="0" u="none" strike="noStrike">
                          <a:solidFill>
                            <a:srgbClr val="000000"/>
                          </a:solidFill>
                          <a:effectLst/>
                          <a:latin typeface="Arial" panose="020B0604020202020204" pitchFamily="34" charset="0"/>
                        </a:rPr>
                        <a:t>18</a:t>
                      </a:r>
                    </a:p>
                  </a:txBody>
                  <a:tcPr marL="4871" marR="4871" marT="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0" i="0" u="none" strike="noStrike">
                          <a:solidFill>
                            <a:srgbClr val="000000"/>
                          </a:solidFill>
                          <a:effectLst/>
                          <a:latin typeface="Arial" panose="020B0604020202020204" pitchFamily="34" charset="0"/>
                        </a:rPr>
                        <a:t>22</a:t>
                      </a:r>
                    </a:p>
                  </a:txBody>
                  <a:tcPr marL="4871" marR="4871" marT="48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882375954"/>
                  </a:ext>
                </a:extLst>
              </a:tr>
              <a:tr h="134589">
                <a:tc>
                  <a:txBody>
                    <a:bodyPr/>
                    <a:lstStyle/>
                    <a:p>
                      <a:pPr algn="l" fontAlgn="ctr"/>
                      <a:r>
                        <a:rPr lang="es-DO" sz="700" b="0" i="0" u="none" strike="noStrike">
                          <a:solidFill>
                            <a:srgbClr val="000000"/>
                          </a:solidFill>
                          <a:effectLst/>
                          <a:latin typeface="Arial" panose="020B0604020202020204" pitchFamily="34" charset="0"/>
                        </a:rPr>
                        <a:t>Contabilidad</a:t>
                      </a:r>
                    </a:p>
                  </a:txBody>
                  <a:tcPr marL="4871" marR="4871" marT="4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0" i="0" u="none" strike="noStrike">
                          <a:solidFill>
                            <a:srgbClr val="000000"/>
                          </a:solidFill>
                          <a:effectLst/>
                          <a:latin typeface="Arial" panose="020B0604020202020204" pitchFamily="34" charset="0"/>
                        </a:rPr>
                        <a:t>24</a:t>
                      </a:r>
                    </a:p>
                  </a:txBody>
                  <a:tcPr marL="4871" marR="4871" marT="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0" i="0" u="none" strike="noStrike">
                          <a:solidFill>
                            <a:srgbClr val="000000"/>
                          </a:solidFill>
                          <a:effectLst/>
                          <a:latin typeface="Arial" panose="020B0604020202020204" pitchFamily="34" charset="0"/>
                        </a:rPr>
                        <a:t>27</a:t>
                      </a:r>
                    </a:p>
                  </a:txBody>
                  <a:tcPr marL="4871" marR="4871" marT="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0" i="0" u="none" strike="noStrike">
                          <a:solidFill>
                            <a:srgbClr val="000000"/>
                          </a:solidFill>
                          <a:effectLst/>
                          <a:latin typeface="Arial" panose="020B0604020202020204" pitchFamily="34" charset="0"/>
                        </a:rPr>
                        <a:t>34</a:t>
                      </a:r>
                    </a:p>
                  </a:txBody>
                  <a:tcPr marL="4871" marR="4871" marT="48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462010072"/>
                  </a:ext>
                </a:extLst>
              </a:tr>
              <a:tr h="134589">
                <a:tc>
                  <a:txBody>
                    <a:bodyPr/>
                    <a:lstStyle/>
                    <a:p>
                      <a:pPr algn="l" fontAlgn="ctr"/>
                      <a:r>
                        <a:rPr lang="es-DO" sz="700" b="0" i="0" u="none" strike="noStrike">
                          <a:solidFill>
                            <a:srgbClr val="000000"/>
                          </a:solidFill>
                          <a:effectLst/>
                          <a:latin typeface="Arial" panose="020B0604020202020204" pitchFamily="34" charset="0"/>
                        </a:rPr>
                        <a:t>Economía</a:t>
                      </a:r>
                    </a:p>
                  </a:txBody>
                  <a:tcPr marL="4871" marR="4871" marT="4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0" i="0" u="none" strike="noStrike">
                          <a:solidFill>
                            <a:srgbClr val="000000"/>
                          </a:solidFill>
                          <a:effectLst/>
                          <a:latin typeface="Arial" panose="020B0604020202020204" pitchFamily="34" charset="0"/>
                        </a:rPr>
                        <a:t>10</a:t>
                      </a:r>
                    </a:p>
                  </a:txBody>
                  <a:tcPr marL="4871" marR="4871" marT="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0" i="0" u="none" strike="noStrike">
                          <a:solidFill>
                            <a:srgbClr val="000000"/>
                          </a:solidFill>
                          <a:effectLst/>
                          <a:latin typeface="Arial" panose="020B0604020202020204" pitchFamily="34" charset="0"/>
                        </a:rPr>
                        <a:t>10</a:t>
                      </a:r>
                    </a:p>
                  </a:txBody>
                  <a:tcPr marL="4871" marR="4871" marT="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0" i="0" u="none" strike="noStrike">
                          <a:solidFill>
                            <a:srgbClr val="000000"/>
                          </a:solidFill>
                          <a:effectLst/>
                          <a:latin typeface="Arial" panose="020B0604020202020204" pitchFamily="34" charset="0"/>
                        </a:rPr>
                        <a:t>12</a:t>
                      </a:r>
                    </a:p>
                  </a:txBody>
                  <a:tcPr marL="4871" marR="4871" marT="48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63619149"/>
                  </a:ext>
                </a:extLst>
              </a:tr>
              <a:tr h="134589">
                <a:tc>
                  <a:txBody>
                    <a:bodyPr/>
                    <a:lstStyle/>
                    <a:p>
                      <a:pPr algn="l" fontAlgn="ctr"/>
                      <a:r>
                        <a:rPr lang="es-DO" sz="700" b="0" i="0" u="none" strike="noStrike">
                          <a:solidFill>
                            <a:srgbClr val="000000"/>
                          </a:solidFill>
                          <a:effectLst/>
                          <a:latin typeface="Arial" panose="020B0604020202020204" pitchFamily="34" charset="0"/>
                        </a:rPr>
                        <a:t>Estadística</a:t>
                      </a:r>
                    </a:p>
                  </a:txBody>
                  <a:tcPr marL="4871" marR="4871" marT="4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0" i="0" u="none" strike="noStrike">
                          <a:solidFill>
                            <a:srgbClr val="000000"/>
                          </a:solidFill>
                          <a:effectLst/>
                          <a:latin typeface="Arial" panose="020B0604020202020204" pitchFamily="34" charset="0"/>
                        </a:rPr>
                        <a:t>5</a:t>
                      </a:r>
                    </a:p>
                  </a:txBody>
                  <a:tcPr marL="4871" marR="4871" marT="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0" i="0" u="none" strike="noStrike">
                          <a:solidFill>
                            <a:srgbClr val="000000"/>
                          </a:solidFill>
                          <a:effectLst/>
                          <a:latin typeface="Arial" panose="020B0604020202020204" pitchFamily="34" charset="0"/>
                        </a:rPr>
                        <a:t>6</a:t>
                      </a:r>
                    </a:p>
                  </a:txBody>
                  <a:tcPr marL="4871" marR="4871" marT="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0" i="0" u="none" strike="noStrike">
                          <a:solidFill>
                            <a:srgbClr val="000000"/>
                          </a:solidFill>
                          <a:effectLst/>
                          <a:latin typeface="Arial" panose="020B0604020202020204" pitchFamily="34" charset="0"/>
                        </a:rPr>
                        <a:t>6</a:t>
                      </a:r>
                    </a:p>
                  </a:txBody>
                  <a:tcPr marL="4871" marR="4871" marT="48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527481591"/>
                  </a:ext>
                </a:extLst>
              </a:tr>
              <a:tr h="134589">
                <a:tc>
                  <a:txBody>
                    <a:bodyPr/>
                    <a:lstStyle/>
                    <a:p>
                      <a:pPr algn="l" fontAlgn="ctr"/>
                      <a:r>
                        <a:rPr lang="es-DO" sz="700" b="0" i="0" u="none" strike="noStrike">
                          <a:solidFill>
                            <a:srgbClr val="000000"/>
                          </a:solidFill>
                          <a:effectLst/>
                          <a:latin typeface="Arial" panose="020B0604020202020204" pitchFamily="34" charset="0"/>
                        </a:rPr>
                        <a:t>Hotelería y Turismo</a:t>
                      </a:r>
                    </a:p>
                  </a:txBody>
                  <a:tcPr marL="4871" marR="4871" marT="4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0" i="0" u="none" strike="noStrike">
                          <a:solidFill>
                            <a:srgbClr val="000000"/>
                          </a:solidFill>
                          <a:effectLst/>
                          <a:latin typeface="Arial" panose="020B0604020202020204" pitchFamily="34" charset="0"/>
                        </a:rPr>
                        <a:t>2</a:t>
                      </a:r>
                    </a:p>
                  </a:txBody>
                  <a:tcPr marL="4871" marR="4871" marT="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0" i="0" u="none" strike="noStrike">
                          <a:solidFill>
                            <a:srgbClr val="000000"/>
                          </a:solidFill>
                          <a:effectLst/>
                          <a:latin typeface="Arial" panose="020B0604020202020204" pitchFamily="34" charset="0"/>
                        </a:rPr>
                        <a:t>2</a:t>
                      </a:r>
                    </a:p>
                  </a:txBody>
                  <a:tcPr marL="4871" marR="4871" marT="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0" i="0" u="none" strike="noStrike">
                          <a:solidFill>
                            <a:srgbClr val="000000"/>
                          </a:solidFill>
                          <a:effectLst/>
                          <a:latin typeface="Arial" panose="020B0604020202020204" pitchFamily="34" charset="0"/>
                        </a:rPr>
                        <a:t>2</a:t>
                      </a:r>
                    </a:p>
                  </a:txBody>
                  <a:tcPr marL="4871" marR="4871" marT="48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091019475"/>
                  </a:ext>
                </a:extLst>
              </a:tr>
              <a:tr h="134589">
                <a:tc>
                  <a:txBody>
                    <a:bodyPr/>
                    <a:lstStyle/>
                    <a:p>
                      <a:pPr algn="l" fontAlgn="ctr"/>
                      <a:r>
                        <a:rPr lang="es-DO" sz="700" b="0" i="0" u="none" strike="noStrike">
                          <a:solidFill>
                            <a:srgbClr val="000000"/>
                          </a:solidFill>
                          <a:effectLst/>
                          <a:latin typeface="Arial" panose="020B0604020202020204" pitchFamily="34" charset="0"/>
                        </a:rPr>
                        <a:t>Mercadotecnia</a:t>
                      </a:r>
                    </a:p>
                  </a:txBody>
                  <a:tcPr marL="4871" marR="4871" marT="4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0" i="0" u="none" strike="noStrike">
                          <a:solidFill>
                            <a:srgbClr val="000000"/>
                          </a:solidFill>
                          <a:effectLst/>
                          <a:latin typeface="Arial" panose="020B0604020202020204" pitchFamily="34" charset="0"/>
                        </a:rPr>
                        <a:t>7</a:t>
                      </a:r>
                    </a:p>
                  </a:txBody>
                  <a:tcPr marL="4871" marR="4871" marT="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0" i="0" u="none" strike="noStrike">
                          <a:solidFill>
                            <a:srgbClr val="000000"/>
                          </a:solidFill>
                          <a:effectLst/>
                          <a:latin typeface="Arial" panose="020B0604020202020204" pitchFamily="34" charset="0"/>
                        </a:rPr>
                        <a:t>7</a:t>
                      </a:r>
                    </a:p>
                  </a:txBody>
                  <a:tcPr marL="4871" marR="4871" marT="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0" i="0" u="none" strike="noStrike">
                          <a:solidFill>
                            <a:srgbClr val="000000"/>
                          </a:solidFill>
                          <a:effectLst/>
                          <a:latin typeface="Arial" panose="020B0604020202020204" pitchFamily="34" charset="0"/>
                        </a:rPr>
                        <a:t>7</a:t>
                      </a:r>
                    </a:p>
                  </a:txBody>
                  <a:tcPr marL="4871" marR="4871" marT="48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405736646"/>
                  </a:ext>
                </a:extLst>
              </a:tr>
              <a:tr h="134589">
                <a:tc>
                  <a:txBody>
                    <a:bodyPr/>
                    <a:lstStyle/>
                    <a:p>
                      <a:pPr algn="l" fontAlgn="ctr"/>
                      <a:r>
                        <a:rPr lang="es-DO" sz="700" b="0" i="0" u="none" strike="noStrike">
                          <a:solidFill>
                            <a:srgbClr val="000000"/>
                          </a:solidFill>
                          <a:effectLst/>
                          <a:latin typeface="Arial" panose="020B0604020202020204" pitchFamily="34" charset="0"/>
                        </a:rPr>
                        <a:t>Sociología</a:t>
                      </a:r>
                    </a:p>
                  </a:txBody>
                  <a:tcPr marL="4871" marR="4871" marT="4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0" i="0" u="none" strike="noStrike">
                          <a:solidFill>
                            <a:srgbClr val="000000"/>
                          </a:solidFill>
                          <a:effectLst/>
                          <a:latin typeface="Arial" panose="020B0604020202020204" pitchFamily="34" charset="0"/>
                        </a:rPr>
                        <a:t>19</a:t>
                      </a:r>
                    </a:p>
                  </a:txBody>
                  <a:tcPr marL="4871" marR="4871" marT="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0" i="0" u="none" strike="noStrike">
                          <a:solidFill>
                            <a:srgbClr val="000000"/>
                          </a:solidFill>
                          <a:effectLst/>
                          <a:latin typeface="Arial" panose="020B0604020202020204" pitchFamily="34" charset="0"/>
                        </a:rPr>
                        <a:t>19</a:t>
                      </a:r>
                    </a:p>
                  </a:txBody>
                  <a:tcPr marL="4871" marR="4871" marT="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700" b="0" i="0" u="none" strike="noStrike">
                          <a:solidFill>
                            <a:srgbClr val="000000"/>
                          </a:solidFill>
                          <a:effectLst/>
                          <a:latin typeface="Arial" panose="020B0604020202020204" pitchFamily="34" charset="0"/>
                        </a:rPr>
                        <a:t>19</a:t>
                      </a:r>
                    </a:p>
                  </a:txBody>
                  <a:tcPr marL="4871" marR="4871" marT="48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620394174"/>
                  </a:ext>
                </a:extLst>
              </a:tr>
              <a:tr h="127506">
                <a:tc>
                  <a:txBody>
                    <a:bodyPr/>
                    <a:lstStyle/>
                    <a:p>
                      <a:pPr algn="l" fontAlgn="b"/>
                      <a:r>
                        <a:rPr lang="es-DO" sz="700" b="1" i="0" u="none" strike="noStrike">
                          <a:solidFill>
                            <a:srgbClr val="000000"/>
                          </a:solidFill>
                          <a:effectLst/>
                          <a:latin typeface="Arial" panose="020B0604020202020204" pitchFamily="34" charset="0"/>
                        </a:rPr>
                        <a:t>Ciencias Económicas y Sociales</a:t>
                      </a:r>
                    </a:p>
                  </a:txBody>
                  <a:tcPr marL="4871" marR="4871" marT="487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700" b="1" i="0" u="none" strike="noStrike">
                          <a:solidFill>
                            <a:srgbClr val="000000"/>
                          </a:solidFill>
                          <a:effectLst/>
                          <a:latin typeface="Arial" panose="020B0604020202020204" pitchFamily="34" charset="0"/>
                        </a:rPr>
                        <a:t>86</a:t>
                      </a:r>
                    </a:p>
                  </a:txBody>
                  <a:tcPr marL="4871" marR="4871" marT="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700" b="1" i="0" u="none" strike="noStrike">
                          <a:solidFill>
                            <a:srgbClr val="000000"/>
                          </a:solidFill>
                          <a:effectLst/>
                          <a:latin typeface="Arial" panose="020B0604020202020204" pitchFamily="34" charset="0"/>
                        </a:rPr>
                        <a:t>89</a:t>
                      </a:r>
                    </a:p>
                  </a:txBody>
                  <a:tcPr marL="4871" marR="4871" marT="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700" b="1" i="0" u="none" strike="noStrike" dirty="0">
                          <a:solidFill>
                            <a:srgbClr val="000000"/>
                          </a:solidFill>
                          <a:effectLst/>
                          <a:latin typeface="Arial" panose="020B0604020202020204" pitchFamily="34" charset="0"/>
                        </a:rPr>
                        <a:t>102</a:t>
                      </a:r>
                    </a:p>
                  </a:txBody>
                  <a:tcPr marL="4871" marR="4871" marT="48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3188342790"/>
                  </a:ext>
                </a:extLst>
              </a:tr>
            </a:tbl>
          </a:graphicData>
        </a:graphic>
      </p:graphicFrame>
      <p:graphicFrame>
        <p:nvGraphicFramePr>
          <p:cNvPr id="9" name="Tabla 8">
            <a:extLst>
              <a:ext uri="{FF2B5EF4-FFF2-40B4-BE49-F238E27FC236}">
                <a16:creationId xmlns:a16="http://schemas.microsoft.com/office/drawing/2014/main" id="{5B9FD05A-966A-D94D-9B19-1637163B6883}"/>
              </a:ext>
            </a:extLst>
          </p:cNvPr>
          <p:cNvGraphicFramePr>
            <a:graphicFrameLocks noGrp="1"/>
          </p:cNvGraphicFramePr>
          <p:nvPr>
            <p:extLst>
              <p:ext uri="{D42A27DB-BD31-4B8C-83A1-F6EECF244321}">
                <p14:modId xmlns:p14="http://schemas.microsoft.com/office/powerpoint/2010/main" val="4023124316"/>
              </p:ext>
            </p:extLst>
          </p:nvPr>
        </p:nvGraphicFramePr>
        <p:xfrm>
          <a:off x="6385633" y="1904145"/>
          <a:ext cx="5311562" cy="4746042"/>
        </p:xfrm>
        <a:graphic>
          <a:graphicData uri="http://schemas.openxmlformats.org/drawingml/2006/table">
            <a:tbl>
              <a:tblPr/>
              <a:tblGrid>
                <a:gridCol w="2271707">
                  <a:extLst>
                    <a:ext uri="{9D8B030D-6E8A-4147-A177-3AD203B41FA5}">
                      <a16:colId xmlns:a16="http://schemas.microsoft.com/office/drawing/2014/main" val="3796110074"/>
                    </a:ext>
                  </a:extLst>
                </a:gridCol>
                <a:gridCol w="1145674">
                  <a:extLst>
                    <a:ext uri="{9D8B030D-6E8A-4147-A177-3AD203B41FA5}">
                      <a16:colId xmlns:a16="http://schemas.microsoft.com/office/drawing/2014/main" val="145031625"/>
                    </a:ext>
                  </a:extLst>
                </a:gridCol>
                <a:gridCol w="925268">
                  <a:extLst>
                    <a:ext uri="{9D8B030D-6E8A-4147-A177-3AD203B41FA5}">
                      <a16:colId xmlns:a16="http://schemas.microsoft.com/office/drawing/2014/main" val="1967537389"/>
                    </a:ext>
                  </a:extLst>
                </a:gridCol>
                <a:gridCol w="968913">
                  <a:extLst>
                    <a:ext uri="{9D8B030D-6E8A-4147-A177-3AD203B41FA5}">
                      <a16:colId xmlns:a16="http://schemas.microsoft.com/office/drawing/2014/main" val="1423874839"/>
                    </a:ext>
                  </a:extLst>
                </a:gridCol>
              </a:tblGrid>
              <a:tr h="622707">
                <a:tc gridSpan="4">
                  <a:txBody>
                    <a:bodyPr/>
                    <a:lstStyle/>
                    <a:p>
                      <a:pPr algn="ctr" fontAlgn="ctr"/>
                      <a:r>
                        <a:rPr lang="es-DO" sz="1100" b="1" i="0" u="none" strike="noStrike">
                          <a:solidFill>
                            <a:srgbClr val="000000"/>
                          </a:solidFill>
                          <a:effectLst/>
                          <a:latin typeface="Arial" panose="020B0604020202020204" pitchFamily="34" charset="0"/>
                        </a:rPr>
                        <a:t>Informe de progreso de la Encuesta a los docentes sobre la evaluación del primer mes de docencia virtual. </a:t>
                      </a:r>
                    </a:p>
                  </a:txBody>
                  <a:tcPr marL="5786" marR="5786" marT="57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256577609"/>
                  </a:ext>
                </a:extLst>
              </a:tr>
              <a:tr h="799421">
                <a:tc>
                  <a:txBody>
                    <a:bodyPr/>
                    <a:lstStyle/>
                    <a:p>
                      <a:pPr algn="ctr" fontAlgn="ctr"/>
                      <a:r>
                        <a:rPr lang="es-DO" sz="900" b="1" i="0" u="none" strike="noStrike">
                          <a:solidFill>
                            <a:srgbClr val="000000"/>
                          </a:solidFill>
                          <a:effectLst/>
                          <a:latin typeface="Arial" panose="020B0604020202020204" pitchFamily="34" charset="0"/>
                        </a:rPr>
                        <a:t>Escuelas</a:t>
                      </a:r>
                    </a:p>
                  </a:txBody>
                  <a:tcPr marL="5786" marR="5786" marT="578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900" b="1" i="0" u="none" strike="noStrike">
                          <a:solidFill>
                            <a:srgbClr val="000000"/>
                          </a:solidFill>
                          <a:effectLst/>
                          <a:latin typeface="Arial" panose="020B0604020202020204" pitchFamily="34" charset="0"/>
                        </a:rPr>
                        <a:t>Cantidad de Encuestados.  Al 3er. día de la encuesta</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900" b="1" i="0" u="none" strike="noStrike">
                          <a:solidFill>
                            <a:srgbClr val="000000"/>
                          </a:solidFill>
                          <a:effectLst/>
                          <a:latin typeface="Arial" panose="020B0604020202020204" pitchFamily="34" charset="0"/>
                        </a:rPr>
                        <a:t>Cantidad de Encuestados.  Al 4to.. día de la encuesta</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900" b="1" i="0" u="none" strike="noStrike">
                          <a:solidFill>
                            <a:srgbClr val="000000"/>
                          </a:solidFill>
                          <a:effectLst/>
                          <a:latin typeface="Arial" panose="020B0604020202020204" pitchFamily="34" charset="0"/>
                        </a:rPr>
                        <a:t>Cantidad de Encuestados.  Al 5to.. día de la encuesta</a:t>
                      </a:r>
                    </a:p>
                  </a:txBody>
                  <a:tcPr marL="5786" marR="5786" marT="578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901287522"/>
                  </a:ext>
                </a:extLst>
              </a:tr>
              <a:tr h="218789">
                <a:tc>
                  <a:txBody>
                    <a:bodyPr/>
                    <a:lstStyle/>
                    <a:p>
                      <a:pPr algn="l" fontAlgn="b"/>
                      <a:r>
                        <a:rPr lang="es-DO" sz="900" b="0" i="0" u="none" strike="noStrike">
                          <a:solidFill>
                            <a:srgbClr val="000000"/>
                          </a:solidFill>
                          <a:effectLst/>
                          <a:latin typeface="Arial" panose="020B0604020202020204" pitchFamily="34" charset="0"/>
                        </a:rPr>
                        <a:t>Ciencias Políticas</a:t>
                      </a:r>
                    </a:p>
                  </a:txBody>
                  <a:tcPr marL="5786" marR="5786" marT="578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900" b="0" i="0" u="none" strike="noStrike">
                          <a:solidFill>
                            <a:srgbClr val="000000"/>
                          </a:solidFill>
                          <a:effectLst/>
                          <a:latin typeface="Arial" panose="020B0604020202020204" pitchFamily="34" charset="0"/>
                        </a:rPr>
                        <a:t>4</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900" b="0" i="0" u="none" strike="noStrike">
                          <a:solidFill>
                            <a:srgbClr val="000000"/>
                          </a:solidFill>
                          <a:effectLst/>
                          <a:latin typeface="Arial" panose="020B0604020202020204" pitchFamily="34" charset="0"/>
                        </a:rPr>
                        <a:t>4</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900" b="0" i="0" u="none" strike="noStrike">
                          <a:solidFill>
                            <a:srgbClr val="000000"/>
                          </a:solidFill>
                          <a:effectLst/>
                          <a:latin typeface="Arial" panose="020B0604020202020204" pitchFamily="34" charset="0"/>
                        </a:rPr>
                        <a:t>4</a:t>
                      </a:r>
                    </a:p>
                  </a:txBody>
                  <a:tcPr marL="5786" marR="5786" marT="578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046398192"/>
                  </a:ext>
                </a:extLst>
              </a:tr>
              <a:tr h="201959">
                <a:tc>
                  <a:txBody>
                    <a:bodyPr/>
                    <a:lstStyle/>
                    <a:p>
                      <a:pPr algn="l" fontAlgn="b"/>
                      <a:r>
                        <a:rPr lang="es-DO" sz="900" b="0" i="0" u="none" strike="noStrike">
                          <a:solidFill>
                            <a:srgbClr val="000000"/>
                          </a:solidFill>
                          <a:effectLst/>
                          <a:latin typeface="Arial" panose="020B0604020202020204" pitchFamily="34" charset="0"/>
                        </a:rPr>
                        <a:t>Derecho</a:t>
                      </a:r>
                    </a:p>
                  </a:txBody>
                  <a:tcPr marL="5786" marR="5786" marT="578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900" b="0" i="0" u="none" strike="noStrike">
                          <a:solidFill>
                            <a:srgbClr val="000000"/>
                          </a:solidFill>
                          <a:effectLst/>
                          <a:latin typeface="Arial" panose="020B0604020202020204" pitchFamily="34" charset="0"/>
                        </a:rPr>
                        <a:t>7</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900" b="0" i="0" u="none" strike="noStrike">
                          <a:solidFill>
                            <a:srgbClr val="000000"/>
                          </a:solidFill>
                          <a:effectLst/>
                          <a:latin typeface="Arial" panose="020B0604020202020204" pitchFamily="34" charset="0"/>
                        </a:rPr>
                        <a:t>9</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900" b="0" i="0" u="none" strike="noStrike">
                          <a:solidFill>
                            <a:srgbClr val="000000"/>
                          </a:solidFill>
                          <a:effectLst/>
                          <a:latin typeface="Arial" panose="020B0604020202020204" pitchFamily="34" charset="0"/>
                        </a:rPr>
                        <a:t>21</a:t>
                      </a:r>
                    </a:p>
                  </a:txBody>
                  <a:tcPr marL="5786" marR="5786" marT="578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014737831"/>
                  </a:ext>
                </a:extLst>
              </a:tr>
              <a:tr h="201959">
                <a:tc>
                  <a:txBody>
                    <a:bodyPr/>
                    <a:lstStyle/>
                    <a:p>
                      <a:pPr algn="l" fontAlgn="b"/>
                      <a:r>
                        <a:rPr lang="es-DO" sz="900" b="1" i="0" u="none" strike="noStrike">
                          <a:solidFill>
                            <a:srgbClr val="000000"/>
                          </a:solidFill>
                          <a:effectLst/>
                          <a:latin typeface="Arial" panose="020B0604020202020204" pitchFamily="34" charset="0"/>
                        </a:rPr>
                        <a:t>Ciencias Jurídicas y Políticas</a:t>
                      </a:r>
                    </a:p>
                  </a:txBody>
                  <a:tcPr marL="5786" marR="5786" marT="578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900" b="1" i="0" u="none" strike="noStrike">
                          <a:solidFill>
                            <a:srgbClr val="000000"/>
                          </a:solidFill>
                          <a:effectLst/>
                          <a:latin typeface="Arial" panose="020B0604020202020204" pitchFamily="34" charset="0"/>
                        </a:rPr>
                        <a:t>11</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900" b="1" i="0" u="none" strike="noStrike">
                          <a:solidFill>
                            <a:srgbClr val="000000"/>
                          </a:solidFill>
                          <a:effectLst/>
                          <a:latin typeface="Arial" panose="020B0604020202020204" pitchFamily="34" charset="0"/>
                        </a:rPr>
                        <a:t>13</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900" b="1" i="0" u="none" strike="noStrike">
                          <a:solidFill>
                            <a:srgbClr val="000000"/>
                          </a:solidFill>
                          <a:effectLst/>
                          <a:latin typeface="Arial" panose="020B0604020202020204" pitchFamily="34" charset="0"/>
                        </a:rPr>
                        <a:t>25</a:t>
                      </a:r>
                    </a:p>
                  </a:txBody>
                  <a:tcPr marL="5786" marR="5786" marT="578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372925223"/>
                  </a:ext>
                </a:extLst>
              </a:tr>
              <a:tr h="193544">
                <a:tc>
                  <a:txBody>
                    <a:bodyPr/>
                    <a:lstStyle/>
                    <a:p>
                      <a:pPr algn="l" fontAlgn="b"/>
                      <a:endParaRPr lang="es-DO" sz="600" b="0" i="0" u="none" strike="noStrike">
                        <a:solidFill>
                          <a:srgbClr val="000000"/>
                        </a:solidFill>
                        <a:effectLst/>
                        <a:latin typeface="Arial" panose="020B0604020202020204" pitchFamily="34" charset="0"/>
                      </a:endParaRPr>
                    </a:p>
                  </a:txBody>
                  <a:tcPr marL="5786" marR="5786" marT="578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DO" sz="600" b="0" i="0" u="none" strike="noStrike">
                        <a:solidFill>
                          <a:srgbClr val="000000"/>
                        </a:solidFill>
                        <a:effectLst/>
                        <a:latin typeface="Arial" panose="020B0604020202020204" pitchFamily="34" charset="0"/>
                      </a:endParaRPr>
                    </a:p>
                  </a:txBody>
                  <a:tcPr marL="5786" marR="5786" marT="578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DO" sz="600" b="0" i="0" u="none" strike="noStrike">
                        <a:solidFill>
                          <a:srgbClr val="000000"/>
                        </a:solidFill>
                        <a:effectLst/>
                        <a:latin typeface="Arial" panose="020B0604020202020204" pitchFamily="34" charset="0"/>
                      </a:endParaRPr>
                    </a:p>
                  </a:txBody>
                  <a:tcPr marL="5786" marR="5786" marT="578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DO" sz="600" b="0" i="0" u="none" strike="noStrike">
                        <a:solidFill>
                          <a:srgbClr val="000000"/>
                        </a:solidFill>
                        <a:effectLst/>
                        <a:latin typeface="Arial" panose="020B0604020202020204" pitchFamily="34" charset="0"/>
                      </a:endParaRPr>
                    </a:p>
                  </a:txBody>
                  <a:tcPr marL="5786" marR="5786" marT="578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5024622"/>
                  </a:ext>
                </a:extLst>
              </a:tr>
              <a:tr h="538558">
                <a:tc gridSpan="4">
                  <a:txBody>
                    <a:bodyPr/>
                    <a:lstStyle/>
                    <a:p>
                      <a:pPr algn="ctr" fontAlgn="ctr"/>
                      <a:r>
                        <a:rPr lang="es-DO" sz="1100" b="1" i="0" u="none" strike="noStrike">
                          <a:solidFill>
                            <a:srgbClr val="000000"/>
                          </a:solidFill>
                          <a:effectLst/>
                          <a:latin typeface="Arial" panose="020B0604020202020204" pitchFamily="34" charset="0"/>
                        </a:rPr>
                        <a:t>Informe de progreso de la Encuesta a los docentes sobre la evaluación del primer mes de docencia virtual. </a:t>
                      </a:r>
                    </a:p>
                  </a:txBody>
                  <a:tcPr marL="5786" marR="5786" marT="57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1152468125"/>
                  </a:ext>
                </a:extLst>
              </a:tr>
              <a:tr h="799421">
                <a:tc>
                  <a:txBody>
                    <a:bodyPr/>
                    <a:lstStyle/>
                    <a:p>
                      <a:pPr algn="ctr" fontAlgn="ctr"/>
                      <a:r>
                        <a:rPr lang="es-DO" sz="900" b="1" i="0" u="none" strike="noStrike">
                          <a:solidFill>
                            <a:srgbClr val="000000"/>
                          </a:solidFill>
                          <a:effectLst/>
                          <a:latin typeface="Arial" panose="020B0604020202020204" pitchFamily="34" charset="0"/>
                        </a:rPr>
                        <a:t>Escuelas</a:t>
                      </a:r>
                    </a:p>
                  </a:txBody>
                  <a:tcPr marL="5786" marR="5786" marT="578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900" b="1" i="0" u="none" strike="noStrike">
                          <a:solidFill>
                            <a:srgbClr val="000000"/>
                          </a:solidFill>
                          <a:effectLst/>
                          <a:latin typeface="Arial" panose="020B0604020202020204" pitchFamily="34" charset="0"/>
                        </a:rPr>
                        <a:t>Cantidad de Encuestados.  Al 3er. día de la encuesta</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900" b="1" i="0" u="none" strike="noStrike">
                          <a:solidFill>
                            <a:srgbClr val="000000"/>
                          </a:solidFill>
                          <a:effectLst/>
                          <a:latin typeface="Arial" panose="020B0604020202020204" pitchFamily="34" charset="0"/>
                        </a:rPr>
                        <a:t>Cantidad de Encuestados.  Al 4to.. día de la encuesta</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900" b="1" i="0" u="none" strike="noStrike">
                          <a:solidFill>
                            <a:srgbClr val="000000"/>
                          </a:solidFill>
                          <a:effectLst/>
                          <a:latin typeface="Arial" panose="020B0604020202020204" pitchFamily="34" charset="0"/>
                        </a:rPr>
                        <a:t>Cantidad de Encuestados.  Al 5to.. día de la encuesta</a:t>
                      </a:r>
                    </a:p>
                  </a:txBody>
                  <a:tcPr marL="5786" marR="5786" marT="578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26885911"/>
                  </a:ext>
                </a:extLst>
              </a:tr>
              <a:tr h="159885">
                <a:tc>
                  <a:txBody>
                    <a:bodyPr/>
                    <a:lstStyle/>
                    <a:p>
                      <a:pPr algn="l" fontAlgn="ctr"/>
                      <a:r>
                        <a:rPr lang="es-DO" sz="900" b="0" i="0" u="none" strike="noStrike">
                          <a:solidFill>
                            <a:srgbClr val="000000"/>
                          </a:solidFill>
                          <a:effectLst/>
                          <a:latin typeface="Arial" panose="020B0604020202020204" pitchFamily="34" charset="0"/>
                        </a:rPr>
                        <a:t>Comunicación Social</a:t>
                      </a:r>
                    </a:p>
                  </a:txBody>
                  <a:tcPr marL="5786" marR="5786" marT="578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900" b="0" i="0" u="none" strike="noStrike">
                          <a:solidFill>
                            <a:srgbClr val="000000"/>
                          </a:solidFill>
                          <a:effectLst/>
                          <a:latin typeface="Arial" panose="020B0604020202020204" pitchFamily="34" charset="0"/>
                        </a:rPr>
                        <a:t>2</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900" b="0" i="0" u="none" strike="noStrike">
                          <a:solidFill>
                            <a:srgbClr val="000000"/>
                          </a:solidFill>
                          <a:effectLst/>
                          <a:latin typeface="Arial" panose="020B0604020202020204" pitchFamily="34" charset="0"/>
                        </a:rPr>
                        <a:t>3</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900" b="0" i="0" u="none" strike="noStrike">
                          <a:solidFill>
                            <a:srgbClr val="000000"/>
                          </a:solidFill>
                          <a:effectLst/>
                          <a:latin typeface="Arial" panose="020B0604020202020204" pitchFamily="34" charset="0"/>
                        </a:rPr>
                        <a:t>3</a:t>
                      </a:r>
                    </a:p>
                  </a:txBody>
                  <a:tcPr marL="5786" marR="5786" marT="578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639889757"/>
                  </a:ext>
                </a:extLst>
              </a:tr>
              <a:tr h="159885">
                <a:tc>
                  <a:txBody>
                    <a:bodyPr/>
                    <a:lstStyle/>
                    <a:p>
                      <a:pPr algn="l" fontAlgn="ctr"/>
                      <a:r>
                        <a:rPr lang="es-DO" sz="900" b="0" i="0" u="none" strike="noStrike">
                          <a:solidFill>
                            <a:srgbClr val="000000"/>
                          </a:solidFill>
                          <a:effectLst/>
                          <a:latin typeface="Arial" panose="020B0604020202020204" pitchFamily="34" charset="0"/>
                        </a:rPr>
                        <a:t>Filosofía</a:t>
                      </a:r>
                    </a:p>
                  </a:txBody>
                  <a:tcPr marL="5786" marR="5786" marT="578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900" b="0" i="0" u="none" strike="noStrike">
                          <a:solidFill>
                            <a:srgbClr val="000000"/>
                          </a:solidFill>
                          <a:effectLst/>
                          <a:latin typeface="Arial" panose="020B0604020202020204" pitchFamily="34" charset="0"/>
                        </a:rPr>
                        <a:t>4</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900" b="0" i="0" u="none" strike="noStrike">
                          <a:solidFill>
                            <a:srgbClr val="000000"/>
                          </a:solidFill>
                          <a:effectLst/>
                          <a:latin typeface="Arial" panose="020B0604020202020204" pitchFamily="34" charset="0"/>
                        </a:rPr>
                        <a:t>4</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900" b="0" i="0" u="none" strike="noStrike">
                          <a:solidFill>
                            <a:srgbClr val="000000"/>
                          </a:solidFill>
                          <a:effectLst/>
                          <a:latin typeface="Arial" panose="020B0604020202020204" pitchFamily="34" charset="0"/>
                        </a:rPr>
                        <a:t>5</a:t>
                      </a:r>
                    </a:p>
                  </a:txBody>
                  <a:tcPr marL="5786" marR="5786" marT="578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950180564"/>
                  </a:ext>
                </a:extLst>
              </a:tr>
              <a:tr h="159885">
                <a:tc>
                  <a:txBody>
                    <a:bodyPr/>
                    <a:lstStyle/>
                    <a:p>
                      <a:pPr algn="l" fontAlgn="ctr"/>
                      <a:r>
                        <a:rPr lang="es-DO" sz="900" b="0" i="0" u="none" strike="noStrike">
                          <a:solidFill>
                            <a:srgbClr val="000000"/>
                          </a:solidFill>
                          <a:effectLst/>
                          <a:latin typeface="Arial" panose="020B0604020202020204" pitchFamily="34" charset="0"/>
                        </a:rPr>
                        <a:t>Historia y Antropología</a:t>
                      </a:r>
                    </a:p>
                  </a:txBody>
                  <a:tcPr marL="5786" marR="5786" marT="578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900" b="0" i="0" u="none" strike="noStrike">
                          <a:solidFill>
                            <a:srgbClr val="000000"/>
                          </a:solidFill>
                          <a:effectLst/>
                          <a:latin typeface="Arial" panose="020B0604020202020204" pitchFamily="34" charset="0"/>
                        </a:rPr>
                        <a:t>14</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900" b="0" i="0" u="none" strike="noStrike">
                          <a:solidFill>
                            <a:srgbClr val="000000"/>
                          </a:solidFill>
                          <a:effectLst/>
                          <a:latin typeface="Arial" panose="020B0604020202020204" pitchFamily="34" charset="0"/>
                        </a:rPr>
                        <a:t>22</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900" b="0" i="0" u="none" strike="noStrike">
                          <a:solidFill>
                            <a:srgbClr val="000000"/>
                          </a:solidFill>
                          <a:effectLst/>
                          <a:latin typeface="Arial" panose="020B0604020202020204" pitchFamily="34" charset="0"/>
                        </a:rPr>
                        <a:t>25</a:t>
                      </a:r>
                    </a:p>
                  </a:txBody>
                  <a:tcPr marL="5786" marR="5786" marT="578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471035032"/>
                  </a:ext>
                </a:extLst>
              </a:tr>
              <a:tr h="159885">
                <a:tc>
                  <a:txBody>
                    <a:bodyPr/>
                    <a:lstStyle/>
                    <a:p>
                      <a:pPr algn="l" fontAlgn="ctr"/>
                      <a:r>
                        <a:rPr lang="es-DO" sz="900" b="0" i="0" u="none" strike="noStrike">
                          <a:solidFill>
                            <a:srgbClr val="000000"/>
                          </a:solidFill>
                          <a:effectLst/>
                          <a:latin typeface="Arial" panose="020B0604020202020204" pitchFamily="34" charset="0"/>
                        </a:rPr>
                        <a:t>Idiomas</a:t>
                      </a:r>
                    </a:p>
                  </a:txBody>
                  <a:tcPr marL="5786" marR="5786" marT="578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900" b="0" i="0" u="none" strike="noStrike">
                          <a:solidFill>
                            <a:srgbClr val="000000"/>
                          </a:solidFill>
                          <a:effectLst/>
                          <a:latin typeface="Arial" panose="020B0604020202020204" pitchFamily="34" charset="0"/>
                        </a:rPr>
                        <a:t>2</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900" b="0" i="0" u="none" strike="noStrike">
                          <a:solidFill>
                            <a:srgbClr val="000000"/>
                          </a:solidFill>
                          <a:effectLst/>
                          <a:latin typeface="Arial" panose="020B0604020202020204" pitchFamily="34" charset="0"/>
                        </a:rPr>
                        <a:t>2</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900" b="0" i="0" u="none" strike="noStrike">
                          <a:solidFill>
                            <a:srgbClr val="000000"/>
                          </a:solidFill>
                          <a:effectLst/>
                          <a:latin typeface="Arial" panose="020B0604020202020204" pitchFamily="34" charset="0"/>
                        </a:rPr>
                        <a:t>2</a:t>
                      </a:r>
                    </a:p>
                  </a:txBody>
                  <a:tcPr marL="5786" marR="5786" marT="578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034874656"/>
                  </a:ext>
                </a:extLst>
              </a:tr>
              <a:tr h="159885">
                <a:tc>
                  <a:txBody>
                    <a:bodyPr/>
                    <a:lstStyle/>
                    <a:p>
                      <a:pPr algn="l" fontAlgn="ctr"/>
                      <a:r>
                        <a:rPr lang="es-DO" sz="900" b="0" i="0" u="none" strike="noStrike">
                          <a:solidFill>
                            <a:srgbClr val="000000"/>
                          </a:solidFill>
                          <a:effectLst/>
                          <a:latin typeface="Arial" panose="020B0604020202020204" pitchFamily="34" charset="0"/>
                        </a:rPr>
                        <a:t>Letras</a:t>
                      </a:r>
                    </a:p>
                  </a:txBody>
                  <a:tcPr marL="5786" marR="5786" marT="578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900" b="0" i="0" u="none" strike="noStrike">
                          <a:solidFill>
                            <a:srgbClr val="000000"/>
                          </a:solidFill>
                          <a:effectLst/>
                          <a:latin typeface="Arial" panose="020B0604020202020204" pitchFamily="34" charset="0"/>
                        </a:rPr>
                        <a:t>12</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900" b="0" i="0" u="none" strike="noStrike">
                          <a:solidFill>
                            <a:srgbClr val="000000"/>
                          </a:solidFill>
                          <a:effectLst/>
                          <a:latin typeface="Arial" panose="020B0604020202020204" pitchFamily="34" charset="0"/>
                        </a:rPr>
                        <a:t>15</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900" b="0" i="0" u="none" strike="noStrike">
                          <a:solidFill>
                            <a:srgbClr val="000000"/>
                          </a:solidFill>
                          <a:effectLst/>
                          <a:latin typeface="Arial" panose="020B0604020202020204" pitchFamily="34" charset="0"/>
                        </a:rPr>
                        <a:t>21</a:t>
                      </a:r>
                    </a:p>
                  </a:txBody>
                  <a:tcPr marL="5786" marR="5786" marT="578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370552745"/>
                  </a:ext>
                </a:extLst>
              </a:tr>
              <a:tr h="159885">
                <a:tc>
                  <a:txBody>
                    <a:bodyPr/>
                    <a:lstStyle/>
                    <a:p>
                      <a:pPr algn="l" fontAlgn="ctr"/>
                      <a:r>
                        <a:rPr lang="es-DO" sz="900" b="0" i="0" u="none" strike="noStrike">
                          <a:solidFill>
                            <a:srgbClr val="000000"/>
                          </a:solidFill>
                          <a:effectLst/>
                          <a:latin typeface="Arial" panose="020B0604020202020204" pitchFamily="34" charset="0"/>
                        </a:rPr>
                        <a:t>Psicología</a:t>
                      </a:r>
                    </a:p>
                  </a:txBody>
                  <a:tcPr marL="5786" marR="5786" marT="578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900" b="0" i="0" u="none" strike="noStrike">
                          <a:solidFill>
                            <a:srgbClr val="000000"/>
                          </a:solidFill>
                          <a:effectLst/>
                          <a:latin typeface="Arial" panose="020B0604020202020204" pitchFamily="34" charset="0"/>
                        </a:rPr>
                        <a:t>33</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900" b="0" i="0" u="none" strike="noStrike">
                          <a:solidFill>
                            <a:srgbClr val="000000"/>
                          </a:solidFill>
                          <a:effectLst/>
                          <a:latin typeface="Arial" panose="020B0604020202020204" pitchFamily="34" charset="0"/>
                        </a:rPr>
                        <a:t>33</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900" b="0" i="0" u="none" strike="noStrike">
                          <a:solidFill>
                            <a:srgbClr val="000000"/>
                          </a:solidFill>
                          <a:effectLst/>
                          <a:latin typeface="Arial" panose="020B0604020202020204" pitchFamily="34" charset="0"/>
                        </a:rPr>
                        <a:t>34</a:t>
                      </a:r>
                    </a:p>
                  </a:txBody>
                  <a:tcPr marL="5786" marR="5786" marT="578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12871329"/>
                  </a:ext>
                </a:extLst>
              </a:tr>
              <a:tr h="210374">
                <a:tc>
                  <a:txBody>
                    <a:bodyPr/>
                    <a:lstStyle/>
                    <a:p>
                      <a:pPr algn="l" fontAlgn="b"/>
                      <a:r>
                        <a:rPr lang="es-DO" sz="900" b="1" i="0" u="none" strike="noStrike">
                          <a:solidFill>
                            <a:srgbClr val="000000"/>
                          </a:solidFill>
                          <a:effectLst/>
                          <a:latin typeface="Arial" panose="020B0604020202020204" pitchFamily="34" charset="0"/>
                        </a:rPr>
                        <a:t>Humanidades</a:t>
                      </a:r>
                    </a:p>
                  </a:txBody>
                  <a:tcPr marL="5786" marR="5786" marT="578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900" b="1" i="0" u="none" strike="noStrike">
                          <a:solidFill>
                            <a:srgbClr val="000000"/>
                          </a:solidFill>
                          <a:effectLst/>
                          <a:latin typeface="Arial" panose="020B0604020202020204" pitchFamily="34" charset="0"/>
                        </a:rPr>
                        <a:t>67</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900" b="1" i="0" u="none" strike="noStrike">
                          <a:solidFill>
                            <a:srgbClr val="000000"/>
                          </a:solidFill>
                          <a:effectLst/>
                          <a:latin typeface="Arial" panose="020B0604020202020204" pitchFamily="34" charset="0"/>
                        </a:rPr>
                        <a:t>79</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900" b="1" i="0" u="none" strike="noStrike" dirty="0">
                          <a:solidFill>
                            <a:srgbClr val="000000"/>
                          </a:solidFill>
                          <a:effectLst/>
                          <a:latin typeface="Arial" panose="020B0604020202020204" pitchFamily="34" charset="0"/>
                        </a:rPr>
                        <a:t>90</a:t>
                      </a:r>
                    </a:p>
                  </a:txBody>
                  <a:tcPr marL="5786" marR="5786" marT="578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280965732"/>
                  </a:ext>
                </a:extLst>
              </a:tr>
            </a:tbl>
          </a:graphicData>
        </a:graphic>
      </p:graphicFrame>
      <p:sp>
        <p:nvSpPr>
          <p:cNvPr id="10" name="Marcador de número de diapositiva 9">
            <a:extLst>
              <a:ext uri="{FF2B5EF4-FFF2-40B4-BE49-F238E27FC236}">
                <a16:creationId xmlns:a16="http://schemas.microsoft.com/office/drawing/2014/main" id="{01751565-D3B7-A84B-908B-D69B8C492E66}"/>
              </a:ext>
            </a:extLst>
          </p:cNvPr>
          <p:cNvSpPr>
            <a:spLocks noGrp="1"/>
          </p:cNvSpPr>
          <p:nvPr>
            <p:ph type="sldNum" sz="quarter" idx="12"/>
          </p:nvPr>
        </p:nvSpPr>
        <p:spPr/>
        <p:txBody>
          <a:bodyPr/>
          <a:lstStyle/>
          <a:p>
            <a:fld id="{F5D1F510-C917-4B4E-B0A9-1BF7ED89073D}" type="slidenum">
              <a:rPr lang="es-DO" smtClean="0"/>
              <a:t>16</a:t>
            </a:fld>
            <a:endParaRPr lang="es-DO"/>
          </a:p>
        </p:txBody>
      </p:sp>
    </p:spTree>
    <p:extLst>
      <p:ext uri="{BB962C8B-B14F-4D97-AF65-F5344CB8AC3E}">
        <p14:creationId xmlns:p14="http://schemas.microsoft.com/office/powerpoint/2010/main" val="354200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0" y="-1"/>
            <a:ext cx="10515600" cy="371476"/>
          </a:xfrm>
          <a:solidFill>
            <a:schemeClr val="accent2">
              <a:lumMod val="40000"/>
              <a:lumOff val="60000"/>
            </a:schemeClr>
          </a:solidFill>
        </p:spPr>
        <p:txBody>
          <a:bodyPr>
            <a:noAutofit/>
          </a:bodyPr>
          <a:lstStyle/>
          <a:p>
            <a:r>
              <a:rPr lang="es-DO" sz="2400" b="1" dirty="0"/>
              <a:t>Evaluación del primer mes del proceso de docencia virtual UASD, Semestre 2020-20</a:t>
            </a:r>
          </a:p>
        </p:txBody>
      </p:sp>
      <p:sp>
        <p:nvSpPr>
          <p:cNvPr id="3" name="Marcador de contenido 2">
            <a:extLst>
              <a:ext uri="{FF2B5EF4-FFF2-40B4-BE49-F238E27FC236}">
                <a16:creationId xmlns:a16="http://schemas.microsoft.com/office/drawing/2014/main" id="{76225DBE-51CD-B141-AE7F-6A3FC8070379}"/>
              </a:ext>
            </a:extLst>
          </p:cNvPr>
          <p:cNvSpPr>
            <a:spLocks noGrp="1"/>
          </p:cNvSpPr>
          <p:nvPr>
            <p:ph idx="1"/>
          </p:nvPr>
        </p:nvSpPr>
        <p:spPr>
          <a:xfrm>
            <a:off x="2552790" y="862719"/>
            <a:ext cx="6958012" cy="550185"/>
          </a:xfrm>
          <a:solidFill>
            <a:schemeClr val="accent4">
              <a:lumMod val="60000"/>
              <a:lumOff val="40000"/>
            </a:schemeClr>
          </a:solidFill>
        </p:spPr>
        <p:txBody>
          <a:bodyPr>
            <a:normAutofit fontScale="92500"/>
          </a:bodyPr>
          <a:lstStyle/>
          <a:p>
            <a:pPr marL="0" indent="0" algn="ctr">
              <a:buNone/>
            </a:pPr>
            <a:r>
              <a:rPr lang="es-DO" b="1" dirty="0"/>
              <a:t>Muestra Efectiva: Representación de las Escuelas</a:t>
            </a:r>
          </a:p>
          <a:p>
            <a:pPr marL="0" indent="0" algn="just">
              <a:buNone/>
            </a:pPr>
            <a:endParaRPr lang="es-DO" sz="1800" b="1" dirty="0"/>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3"/>
          <a:stretch>
            <a:fillRect/>
          </a:stretch>
        </p:blipFill>
        <p:spPr>
          <a:xfrm>
            <a:off x="10515600" y="0"/>
            <a:ext cx="1709134" cy="1714500"/>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4"/>
          <a:stretch>
            <a:fillRect/>
          </a:stretch>
        </p:blipFill>
        <p:spPr>
          <a:xfrm>
            <a:off x="0" y="5129212"/>
            <a:ext cx="1420409" cy="1728787"/>
          </a:xfrm>
          <a:prstGeom prst="rect">
            <a:avLst/>
          </a:prstGeom>
        </p:spPr>
      </p:pic>
      <p:sp>
        <p:nvSpPr>
          <p:cNvPr id="7" name="Marcador de contenido 2">
            <a:extLst>
              <a:ext uri="{FF2B5EF4-FFF2-40B4-BE49-F238E27FC236}">
                <a16:creationId xmlns:a16="http://schemas.microsoft.com/office/drawing/2014/main" id="{A0052871-A09A-A34B-9EFD-7B759556F198}"/>
              </a:ext>
            </a:extLst>
          </p:cNvPr>
          <p:cNvSpPr txBox="1">
            <a:spLocks/>
          </p:cNvSpPr>
          <p:nvPr/>
        </p:nvSpPr>
        <p:spPr>
          <a:xfrm>
            <a:off x="0" y="356084"/>
            <a:ext cx="1531917" cy="37147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DO" sz="2000" b="1" dirty="0"/>
              <a:t>Metodología</a:t>
            </a:r>
          </a:p>
          <a:p>
            <a:pPr marL="0" indent="0">
              <a:buFont typeface="Arial" panose="020B0604020202020204" pitchFamily="34" charset="0"/>
              <a:buNone/>
            </a:pPr>
            <a:endParaRPr lang="es-DO" sz="2000" b="1" dirty="0"/>
          </a:p>
        </p:txBody>
      </p:sp>
      <p:graphicFrame>
        <p:nvGraphicFramePr>
          <p:cNvPr id="5" name="Tabla 4">
            <a:extLst>
              <a:ext uri="{FF2B5EF4-FFF2-40B4-BE49-F238E27FC236}">
                <a16:creationId xmlns:a16="http://schemas.microsoft.com/office/drawing/2014/main" id="{C148A51B-D9C4-2C4F-A11F-31DF366AC9A3}"/>
              </a:ext>
            </a:extLst>
          </p:cNvPr>
          <p:cNvGraphicFramePr>
            <a:graphicFrameLocks noGrp="1"/>
          </p:cNvGraphicFramePr>
          <p:nvPr/>
        </p:nvGraphicFramePr>
        <p:xfrm>
          <a:off x="2411301" y="1825625"/>
          <a:ext cx="7369397" cy="4351339"/>
        </p:xfrm>
        <a:graphic>
          <a:graphicData uri="http://schemas.openxmlformats.org/drawingml/2006/table">
            <a:tbl>
              <a:tblPr/>
              <a:tblGrid>
                <a:gridCol w="3151825">
                  <a:extLst>
                    <a:ext uri="{9D8B030D-6E8A-4147-A177-3AD203B41FA5}">
                      <a16:colId xmlns:a16="http://schemas.microsoft.com/office/drawing/2014/main" val="3044401733"/>
                    </a:ext>
                  </a:extLst>
                </a:gridCol>
                <a:gridCol w="1589537">
                  <a:extLst>
                    <a:ext uri="{9D8B030D-6E8A-4147-A177-3AD203B41FA5}">
                      <a16:colId xmlns:a16="http://schemas.microsoft.com/office/drawing/2014/main" val="1910136289"/>
                    </a:ext>
                  </a:extLst>
                </a:gridCol>
                <a:gridCol w="1283741">
                  <a:extLst>
                    <a:ext uri="{9D8B030D-6E8A-4147-A177-3AD203B41FA5}">
                      <a16:colId xmlns:a16="http://schemas.microsoft.com/office/drawing/2014/main" val="669799998"/>
                    </a:ext>
                  </a:extLst>
                </a:gridCol>
                <a:gridCol w="1344294">
                  <a:extLst>
                    <a:ext uri="{9D8B030D-6E8A-4147-A177-3AD203B41FA5}">
                      <a16:colId xmlns:a16="http://schemas.microsoft.com/office/drawing/2014/main" val="3689142525"/>
                    </a:ext>
                  </a:extLst>
                </a:gridCol>
              </a:tblGrid>
              <a:tr h="884812">
                <a:tc gridSpan="4">
                  <a:txBody>
                    <a:bodyPr/>
                    <a:lstStyle/>
                    <a:p>
                      <a:pPr algn="ctr" fontAlgn="ctr"/>
                      <a:r>
                        <a:rPr lang="es-DO" sz="1700" b="1" i="0" u="none" strike="noStrike">
                          <a:solidFill>
                            <a:srgbClr val="000000"/>
                          </a:solidFill>
                          <a:effectLst/>
                          <a:latin typeface="Arial" panose="020B0604020202020204" pitchFamily="34" charset="0"/>
                        </a:rPr>
                        <a:t>Informe de progreso de la Encuesta a los docentes sobre la evaluación del primer mes de docencia virtual. </a:t>
                      </a:r>
                    </a:p>
                  </a:txBody>
                  <a:tcPr marL="9091" marR="9091" marT="90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3572102316"/>
                  </a:ext>
                </a:extLst>
              </a:tr>
              <a:tr h="1151468">
                <a:tc>
                  <a:txBody>
                    <a:bodyPr/>
                    <a:lstStyle/>
                    <a:p>
                      <a:pPr algn="ctr" fontAlgn="ctr"/>
                      <a:r>
                        <a:rPr lang="es-DO" sz="1300" b="1" i="0" u="none" strike="noStrike">
                          <a:solidFill>
                            <a:srgbClr val="000000"/>
                          </a:solidFill>
                          <a:effectLst/>
                          <a:latin typeface="Arial" panose="020B0604020202020204" pitchFamily="34" charset="0"/>
                        </a:rPr>
                        <a:t>Escuelas</a:t>
                      </a:r>
                    </a:p>
                  </a:txBody>
                  <a:tcPr marL="9091" marR="9091" marT="909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1" i="0" u="none" strike="noStrike">
                          <a:solidFill>
                            <a:srgbClr val="000000"/>
                          </a:solidFill>
                          <a:effectLst/>
                          <a:latin typeface="Arial" panose="020B0604020202020204" pitchFamily="34" charset="0"/>
                        </a:rPr>
                        <a:t>Cantidad de Encuestados.  Al 3er. día de la encuesta</a:t>
                      </a:r>
                    </a:p>
                  </a:txBody>
                  <a:tcPr marL="9091" marR="9091" marT="90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1" i="0" u="none" strike="noStrike">
                          <a:solidFill>
                            <a:srgbClr val="000000"/>
                          </a:solidFill>
                          <a:effectLst/>
                          <a:latin typeface="Arial" panose="020B0604020202020204" pitchFamily="34" charset="0"/>
                        </a:rPr>
                        <a:t>Cantidad de Encuestados.  Al 4to.. día de la encuesta</a:t>
                      </a:r>
                    </a:p>
                  </a:txBody>
                  <a:tcPr marL="9091" marR="9091" marT="90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1" i="0" u="none" strike="noStrike">
                          <a:solidFill>
                            <a:srgbClr val="000000"/>
                          </a:solidFill>
                          <a:effectLst/>
                          <a:latin typeface="Arial" panose="020B0604020202020204" pitchFamily="34" charset="0"/>
                        </a:rPr>
                        <a:t>Cantidad de Encuestados.  Al 5to.. día de la encuesta</a:t>
                      </a:r>
                    </a:p>
                  </a:txBody>
                  <a:tcPr marL="9091" marR="9091" marT="909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971092311"/>
                  </a:ext>
                </a:extLst>
              </a:tr>
              <a:tr h="230294">
                <a:tc>
                  <a:txBody>
                    <a:bodyPr/>
                    <a:lstStyle/>
                    <a:p>
                      <a:pPr algn="l" fontAlgn="ctr"/>
                      <a:r>
                        <a:rPr lang="es-DO" sz="1300" b="0" i="0" u="none" strike="noStrike">
                          <a:solidFill>
                            <a:srgbClr val="000000"/>
                          </a:solidFill>
                          <a:effectLst/>
                          <a:latin typeface="Arial" panose="020B0604020202020204" pitchFamily="34" charset="0"/>
                        </a:rPr>
                        <a:t>Agrimensura</a:t>
                      </a:r>
                    </a:p>
                  </a:txBody>
                  <a:tcPr marL="9091" marR="9091" marT="909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2</a:t>
                      </a:r>
                    </a:p>
                  </a:txBody>
                  <a:tcPr marL="9091" marR="9091" marT="90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2</a:t>
                      </a:r>
                    </a:p>
                  </a:txBody>
                  <a:tcPr marL="9091" marR="9091" marT="90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3</a:t>
                      </a:r>
                    </a:p>
                  </a:txBody>
                  <a:tcPr marL="9091" marR="9091" marT="909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02455684"/>
                  </a:ext>
                </a:extLst>
              </a:tr>
              <a:tr h="230294">
                <a:tc>
                  <a:txBody>
                    <a:bodyPr/>
                    <a:lstStyle/>
                    <a:p>
                      <a:pPr algn="l" fontAlgn="ctr"/>
                      <a:r>
                        <a:rPr lang="es-DO" sz="1300" b="0" i="0" u="none" strike="noStrike">
                          <a:solidFill>
                            <a:srgbClr val="000000"/>
                          </a:solidFill>
                          <a:effectLst/>
                          <a:latin typeface="Arial" panose="020B0604020202020204" pitchFamily="34" charset="0"/>
                        </a:rPr>
                        <a:t>Arquitectura</a:t>
                      </a:r>
                    </a:p>
                  </a:txBody>
                  <a:tcPr marL="9091" marR="9091" marT="909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8</a:t>
                      </a:r>
                    </a:p>
                  </a:txBody>
                  <a:tcPr marL="9091" marR="9091" marT="90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8</a:t>
                      </a:r>
                    </a:p>
                  </a:txBody>
                  <a:tcPr marL="9091" marR="9091" marT="90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9</a:t>
                      </a:r>
                    </a:p>
                  </a:txBody>
                  <a:tcPr marL="9091" marR="9091" marT="909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952335379"/>
                  </a:ext>
                </a:extLst>
              </a:tr>
              <a:tr h="230294">
                <a:tc>
                  <a:txBody>
                    <a:bodyPr/>
                    <a:lstStyle/>
                    <a:p>
                      <a:pPr algn="l" fontAlgn="ctr"/>
                      <a:r>
                        <a:rPr lang="es-DO" sz="1300" b="0" i="0" u="none" strike="noStrike">
                          <a:solidFill>
                            <a:srgbClr val="000000"/>
                          </a:solidFill>
                          <a:effectLst/>
                          <a:latin typeface="Arial" panose="020B0604020202020204" pitchFamily="34" charset="0"/>
                        </a:rPr>
                        <a:t>Electromecánica</a:t>
                      </a:r>
                    </a:p>
                  </a:txBody>
                  <a:tcPr marL="9091" marR="9091" marT="909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3</a:t>
                      </a:r>
                    </a:p>
                  </a:txBody>
                  <a:tcPr marL="9091" marR="9091" marT="90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4</a:t>
                      </a:r>
                    </a:p>
                  </a:txBody>
                  <a:tcPr marL="9091" marR="9091" marT="90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4</a:t>
                      </a:r>
                    </a:p>
                  </a:txBody>
                  <a:tcPr marL="9091" marR="9091" marT="909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568217748"/>
                  </a:ext>
                </a:extLst>
              </a:tr>
              <a:tr h="230294">
                <a:tc>
                  <a:txBody>
                    <a:bodyPr/>
                    <a:lstStyle/>
                    <a:p>
                      <a:pPr algn="l" fontAlgn="ctr"/>
                      <a:r>
                        <a:rPr lang="es-DO" sz="1300" b="0" i="0" u="none" strike="noStrike">
                          <a:solidFill>
                            <a:srgbClr val="000000"/>
                          </a:solidFill>
                          <a:effectLst/>
                          <a:latin typeface="Arial" panose="020B0604020202020204" pitchFamily="34" charset="0"/>
                        </a:rPr>
                        <a:t>Ingeniería Civil</a:t>
                      </a:r>
                    </a:p>
                  </a:txBody>
                  <a:tcPr marL="9091" marR="9091" marT="909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13</a:t>
                      </a:r>
                    </a:p>
                  </a:txBody>
                  <a:tcPr marL="9091" marR="9091" marT="90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13</a:t>
                      </a:r>
                    </a:p>
                  </a:txBody>
                  <a:tcPr marL="9091" marR="9091" marT="90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14</a:t>
                      </a:r>
                    </a:p>
                  </a:txBody>
                  <a:tcPr marL="9091" marR="9091" marT="909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785332828"/>
                  </a:ext>
                </a:extLst>
              </a:tr>
              <a:tr h="230294">
                <a:tc>
                  <a:txBody>
                    <a:bodyPr/>
                    <a:lstStyle/>
                    <a:p>
                      <a:pPr algn="l" fontAlgn="ctr"/>
                      <a:r>
                        <a:rPr lang="es-DO" sz="1300" b="0" i="0" u="none" strike="noStrike">
                          <a:solidFill>
                            <a:srgbClr val="000000"/>
                          </a:solidFill>
                          <a:effectLst/>
                          <a:latin typeface="Arial" panose="020B0604020202020204" pitchFamily="34" charset="0"/>
                        </a:rPr>
                        <a:t>Ingeniería Industrial</a:t>
                      </a:r>
                    </a:p>
                  </a:txBody>
                  <a:tcPr marL="9091" marR="9091" marT="909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4</a:t>
                      </a:r>
                    </a:p>
                  </a:txBody>
                  <a:tcPr marL="9091" marR="9091" marT="90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4</a:t>
                      </a:r>
                    </a:p>
                  </a:txBody>
                  <a:tcPr marL="9091" marR="9091" marT="90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6</a:t>
                      </a:r>
                    </a:p>
                  </a:txBody>
                  <a:tcPr marL="9091" marR="9091" marT="909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542499356"/>
                  </a:ext>
                </a:extLst>
              </a:tr>
              <a:tr h="230294">
                <a:tc>
                  <a:txBody>
                    <a:bodyPr/>
                    <a:lstStyle/>
                    <a:p>
                      <a:pPr algn="l" fontAlgn="ctr"/>
                      <a:r>
                        <a:rPr lang="es-DO" sz="1300" b="0" i="0" u="none" strike="noStrike">
                          <a:solidFill>
                            <a:srgbClr val="000000"/>
                          </a:solidFill>
                          <a:effectLst/>
                          <a:latin typeface="Arial" panose="020B0604020202020204" pitchFamily="34" charset="0"/>
                        </a:rPr>
                        <a:t>Ingeniería Química</a:t>
                      </a:r>
                    </a:p>
                  </a:txBody>
                  <a:tcPr marL="9091" marR="9091" marT="909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2</a:t>
                      </a:r>
                    </a:p>
                  </a:txBody>
                  <a:tcPr marL="9091" marR="9091" marT="90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2</a:t>
                      </a:r>
                    </a:p>
                  </a:txBody>
                  <a:tcPr marL="9091" marR="9091" marT="90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3</a:t>
                      </a:r>
                    </a:p>
                  </a:txBody>
                  <a:tcPr marL="9091" marR="9091" marT="909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539718850"/>
                  </a:ext>
                </a:extLst>
              </a:tr>
              <a:tr h="290897">
                <a:tc>
                  <a:txBody>
                    <a:bodyPr/>
                    <a:lstStyle/>
                    <a:p>
                      <a:pPr algn="l" fontAlgn="b"/>
                      <a:r>
                        <a:rPr lang="es-DO" sz="1300" b="1" i="0" u="none" strike="noStrike">
                          <a:solidFill>
                            <a:srgbClr val="000000"/>
                          </a:solidFill>
                          <a:effectLst/>
                          <a:latin typeface="Arial" panose="020B0604020202020204" pitchFamily="34" charset="0"/>
                        </a:rPr>
                        <a:t>Ingeniería y Arquitectura</a:t>
                      </a:r>
                    </a:p>
                  </a:txBody>
                  <a:tcPr marL="9091" marR="9091" marT="909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300" b="1" i="0" u="none" strike="noStrike">
                          <a:solidFill>
                            <a:srgbClr val="000000"/>
                          </a:solidFill>
                          <a:effectLst/>
                          <a:latin typeface="Arial" panose="020B0604020202020204" pitchFamily="34" charset="0"/>
                        </a:rPr>
                        <a:t>32</a:t>
                      </a:r>
                    </a:p>
                  </a:txBody>
                  <a:tcPr marL="9091" marR="9091" marT="90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300" b="1" i="0" u="none" strike="noStrike">
                          <a:solidFill>
                            <a:srgbClr val="000000"/>
                          </a:solidFill>
                          <a:effectLst/>
                          <a:latin typeface="Arial" panose="020B0604020202020204" pitchFamily="34" charset="0"/>
                        </a:rPr>
                        <a:t>33</a:t>
                      </a:r>
                    </a:p>
                  </a:txBody>
                  <a:tcPr marL="9091" marR="9091" marT="90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300" b="1" i="0" u="none" strike="noStrike">
                          <a:solidFill>
                            <a:srgbClr val="000000"/>
                          </a:solidFill>
                          <a:effectLst/>
                          <a:latin typeface="Arial" panose="020B0604020202020204" pitchFamily="34" charset="0"/>
                        </a:rPr>
                        <a:t>39</a:t>
                      </a:r>
                    </a:p>
                  </a:txBody>
                  <a:tcPr marL="9091" marR="9091" marT="909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027040435"/>
                  </a:ext>
                </a:extLst>
              </a:tr>
              <a:tr h="327259">
                <a:tc>
                  <a:txBody>
                    <a:bodyPr/>
                    <a:lstStyle/>
                    <a:p>
                      <a:pPr algn="l" fontAlgn="b"/>
                      <a:endParaRPr lang="es-DO" sz="1000" b="0" i="0" u="none" strike="noStrike">
                        <a:solidFill>
                          <a:srgbClr val="000000"/>
                        </a:solidFill>
                        <a:effectLst/>
                        <a:latin typeface="Arial" panose="020B0604020202020204" pitchFamily="34" charset="0"/>
                      </a:endParaRPr>
                    </a:p>
                  </a:txBody>
                  <a:tcPr marL="9091" marR="9091" marT="909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DO" sz="1000" b="0" i="0" u="none" strike="noStrike">
                        <a:solidFill>
                          <a:srgbClr val="000000"/>
                        </a:solidFill>
                        <a:effectLst/>
                        <a:latin typeface="Arial" panose="020B0604020202020204" pitchFamily="34" charset="0"/>
                      </a:endParaRPr>
                    </a:p>
                  </a:txBody>
                  <a:tcPr marL="9091" marR="9091" marT="909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DO" sz="1000" b="0" i="0" u="none" strike="noStrike">
                        <a:solidFill>
                          <a:srgbClr val="000000"/>
                        </a:solidFill>
                        <a:effectLst/>
                        <a:latin typeface="Arial" panose="020B0604020202020204" pitchFamily="34" charset="0"/>
                      </a:endParaRPr>
                    </a:p>
                  </a:txBody>
                  <a:tcPr marL="9091" marR="9091" marT="909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DO" sz="1000" b="0" i="0" u="none" strike="noStrike">
                        <a:solidFill>
                          <a:srgbClr val="000000"/>
                        </a:solidFill>
                        <a:effectLst/>
                        <a:latin typeface="Arial" panose="020B0604020202020204" pitchFamily="34" charset="0"/>
                      </a:endParaRPr>
                    </a:p>
                  </a:txBody>
                  <a:tcPr marL="9091" marR="9091" marT="909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5314560"/>
                  </a:ext>
                </a:extLst>
              </a:tr>
              <a:tr h="315139">
                <a:tc>
                  <a:txBody>
                    <a:bodyPr/>
                    <a:lstStyle/>
                    <a:p>
                      <a:pPr algn="l" fontAlgn="b"/>
                      <a:r>
                        <a:rPr lang="es-DO" sz="1900" b="1" i="0" u="none" strike="noStrike">
                          <a:solidFill>
                            <a:srgbClr val="000000"/>
                          </a:solidFill>
                          <a:effectLst/>
                          <a:latin typeface="Arial" panose="020B0604020202020204" pitchFamily="34" charset="0"/>
                        </a:rPr>
                        <a:t>Total Por Día</a:t>
                      </a:r>
                    </a:p>
                  </a:txBody>
                  <a:tcPr marL="9091" marR="9091" marT="909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900" b="1" i="0" u="none" strike="noStrike">
                          <a:solidFill>
                            <a:srgbClr val="000000"/>
                          </a:solidFill>
                          <a:effectLst/>
                          <a:latin typeface="Arial" panose="020B0604020202020204" pitchFamily="34" charset="0"/>
                        </a:rPr>
                        <a:t>360</a:t>
                      </a:r>
                    </a:p>
                  </a:txBody>
                  <a:tcPr marL="9091" marR="9091" marT="90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900" b="1" i="0" u="none" strike="noStrike">
                          <a:solidFill>
                            <a:srgbClr val="000000"/>
                          </a:solidFill>
                          <a:effectLst/>
                          <a:latin typeface="Arial" panose="020B0604020202020204" pitchFamily="34" charset="0"/>
                        </a:rPr>
                        <a:t>441</a:t>
                      </a:r>
                    </a:p>
                  </a:txBody>
                  <a:tcPr marL="9091" marR="9091" marT="90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900" b="1" i="0" u="none" strike="noStrike" dirty="0">
                          <a:solidFill>
                            <a:srgbClr val="000000"/>
                          </a:solidFill>
                          <a:effectLst/>
                          <a:latin typeface="Arial" panose="020B0604020202020204" pitchFamily="34" charset="0"/>
                        </a:rPr>
                        <a:t>563</a:t>
                      </a:r>
                    </a:p>
                  </a:txBody>
                  <a:tcPr marL="9091" marR="9091" marT="909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41291892"/>
                  </a:ext>
                </a:extLst>
              </a:tr>
            </a:tbl>
          </a:graphicData>
        </a:graphic>
      </p:graphicFrame>
      <p:sp>
        <p:nvSpPr>
          <p:cNvPr id="9" name="Marcador de número de diapositiva 8">
            <a:extLst>
              <a:ext uri="{FF2B5EF4-FFF2-40B4-BE49-F238E27FC236}">
                <a16:creationId xmlns:a16="http://schemas.microsoft.com/office/drawing/2014/main" id="{9B734EF6-7476-5347-A3FF-7BCAA115064F}"/>
              </a:ext>
            </a:extLst>
          </p:cNvPr>
          <p:cNvSpPr>
            <a:spLocks noGrp="1"/>
          </p:cNvSpPr>
          <p:nvPr>
            <p:ph type="sldNum" sz="quarter" idx="12"/>
          </p:nvPr>
        </p:nvSpPr>
        <p:spPr/>
        <p:txBody>
          <a:bodyPr/>
          <a:lstStyle/>
          <a:p>
            <a:fld id="{F5D1F510-C917-4B4E-B0A9-1BF7ED89073D}" type="slidenum">
              <a:rPr lang="es-DO" smtClean="0"/>
              <a:t>17</a:t>
            </a:fld>
            <a:endParaRPr lang="es-DO"/>
          </a:p>
        </p:txBody>
      </p:sp>
    </p:spTree>
    <p:extLst>
      <p:ext uri="{BB962C8B-B14F-4D97-AF65-F5344CB8AC3E}">
        <p14:creationId xmlns:p14="http://schemas.microsoft.com/office/powerpoint/2010/main" val="2998199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0" y="-1"/>
            <a:ext cx="10515600" cy="371476"/>
          </a:xfrm>
          <a:solidFill>
            <a:schemeClr val="accent2">
              <a:lumMod val="40000"/>
              <a:lumOff val="60000"/>
            </a:schemeClr>
          </a:solidFill>
        </p:spPr>
        <p:txBody>
          <a:bodyPr>
            <a:noAutofit/>
          </a:bodyPr>
          <a:lstStyle/>
          <a:p>
            <a:r>
              <a:rPr lang="es-DO" sz="2400" b="1" dirty="0"/>
              <a:t>Evaluación del primer mes del proceso de docencia virtual UASD, Semestre 2020-20</a:t>
            </a:r>
          </a:p>
        </p:txBody>
      </p:sp>
      <p:sp>
        <p:nvSpPr>
          <p:cNvPr id="3" name="Marcador de contenido 2">
            <a:extLst>
              <a:ext uri="{FF2B5EF4-FFF2-40B4-BE49-F238E27FC236}">
                <a16:creationId xmlns:a16="http://schemas.microsoft.com/office/drawing/2014/main" id="{76225DBE-51CD-B141-AE7F-6A3FC8070379}"/>
              </a:ext>
            </a:extLst>
          </p:cNvPr>
          <p:cNvSpPr>
            <a:spLocks noGrp="1"/>
          </p:cNvSpPr>
          <p:nvPr>
            <p:ph idx="1"/>
          </p:nvPr>
        </p:nvSpPr>
        <p:spPr>
          <a:xfrm>
            <a:off x="2552790" y="862719"/>
            <a:ext cx="6958012" cy="550185"/>
          </a:xfrm>
          <a:solidFill>
            <a:schemeClr val="accent4">
              <a:lumMod val="60000"/>
              <a:lumOff val="40000"/>
            </a:schemeClr>
          </a:solidFill>
        </p:spPr>
        <p:txBody>
          <a:bodyPr>
            <a:normAutofit/>
          </a:bodyPr>
          <a:lstStyle/>
          <a:p>
            <a:pPr marL="0" indent="0" algn="ctr">
              <a:buNone/>
            </a:pPr>
            <a:r>
              <a:rPr lang="es-DO" b="1" dirty="0"/>
              <a:t>Muestra Efectiva y Universo Comparados</a:t>
            </a:r>
            <a:endParaRPr lang="es-DO" sz="1800" b="1" dirty="0"/>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515600" y="0"/>
            <a:ext cx="1709134" cy="1714500"/>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80222" y="727560"/>
            <a:ext cx="1125251" cy="1369549"/>
          </a:xfrm>
          <a:prstGeom prst="rect">
            <a:avLst/>
          </a:prstGeom>
        </p:spPr>
      </p:pic>
      <p:sp>
        <p:nvSpPr>
          <p:cNvPr id="7" name="Marcador de contenido 2">
            <a:extLst>
              <a:ext uri="{FF2B5EF4-FFF2-40B4-BE49-F238E27FC236}">
                <a16:creationId xmlns:a16="http://schemas.microsoft.com/office/drawing/2014/main" id="{A0052871-A09A-A34B-9EFD-7B759556F198}"/>
              </a:ext>
            </a:extLst>
          </p:cNvPr>
          <p:cNvSpPr txBox="1">
            <a:spLocks/>
          </p:cNvSpPr>
          <p:nvPr/>
        </p:nvSpPr>
        <p:spPr>
          <a:xfrm>
            <a:off x="0" y="356084"/>
            <a:ext cx="1531917" cy="37147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DO" sz="2000" b="1" dirty="0"/>
              <a:t>Metodología</a:t>
            </a:r>
          </a:p>
          <a:p>
            <a:pPr marL="0" indent="0">
              <a:buFont typeface="Arial" panose="020B0604020202020204" pitchFamily="34" charset="0"/>
              <a:buNone/>
            </a:pPr>
            <a:endParaRPr lang="es-DO" sz="2000" b="1" dirty="0"/>
          </a:p>
        </p:txBody>
      </p:sp>
      <p:graphicFrame>
        <p:nvGraphicFramePr>
          <p:cNvPr id="9" name="Tabla 8">
            <a:extLst>
              <a:ext uri="{FF2B5EF4-FFF2-40B4-BE49-F238E27FC236}">
                <a16:creationId xmlns:a16="http://schemas.microsoft.com/office/drawing/2014/main" id="{D08290E0-5178-3344-A42B-01C86CB42CAA}"/>
              </a:ext>
            </a:extLst>
          </p:cNvPr>
          <p:cNvGraphicFramePr>
            <a:graphicFrameLocks noGrp="1"/>
          </p:cNvGraphicFramePr>
          <p:nvPr>
            <p:extLst>
              <p:ext uri="{D42A27DB-BD31-4B8C-83A1-F6EECF244321}">
                <p14:modId xmlns:p14="http://schemas.microsoft.com/office/powerpoint/2010/main" val="423983851"/>
              </p:ext>
            </p:extLst>
          </p:nvPr>
        </p:nvGraphicFramePr>
        <p:xfrm>
          <a:off x="0" y="2195606"/>
          <a:ext cx="5456410" cy="4662394"/>
        </p:xfrm>
        <a:graphic>
          <a:graphicData uri="http://schemas.openxmlformats.org/drawingml/2006/table">
            <a:tbl>
              <a:tblPr/>
              <a:tblGrid>
                <a:gridCol w="2815534">
                  <a:extLst>
                    <a:ext uri="{9D8B030D-6E8A-4147-A177-3AD203B41FA5}">
                      <a16:colId xmlns:a16="http://schemas.microsoft.com/office/drawing/2014/main" val="1754665325"/>
                    </a:ext>
                  </a:extLst>
                </a:gridCol>
                <a:gridCol w="726590">
                  <a:extLst>
                    <a:ext uri="{9D8B030D-6E8A-4147-A177-3AD203B41FA5}">
                      <a16:colId xmlns:a16="http://schemas.microsoft.com/office/drawing/2014/main" val="2741728504"/>
                    </a:ext>
                  </a:extLst>
                </a:gridCol>
                <a:gridCol w="607821">
                  <a:extLst>
                    <a:ext uri="{9D8B030D-6E8A-4147-A177-3AD203B41FA5}">
                      <a16:colId xmlns:a16="http://schemas.microsoft.com/office/drawing/2014/main" val="1426036424"/>
                    </a:ext>
                  </a:extLst>
                </a:gridCol>
                <a:gridCol w="698644">
                  <a:extLst>
                    <a:ext uri="{9D8B030D-6E8A-4147-A177-3AD203B41FA5}">
                      <a16:colId xmlns:a16="http://schemas.microsoft.com/office/drawing/2014/main" val="4217291366"/>
                    </a:ext>
                  </a:extLst>
                </a:gridCol>
                <a:gridCol w="607821">
                  <a:extLst>
                    <a:ext uri="{9D8B030D-6E8A-4147-A177-3AD203B41FA5}">
                      <a16:colId xmlns:a16="http://schemas.microsoft.com/office/drawing/2014/main" val="3312075985"/>
                    </a:ext>
                  </a:extLst>
                </a:gridCol>
              </a:tblGrid>
              <a:tr h="897545">
                <a:tc gridSpan="5">
                  <a:txBody>
                    <a:bodyPr/>
                    <a:lstStyle/>
                    <a:p>
                      <a:pPr algn="ctr" fontAlgn="ctr"/>
                      <a:r>
                        <a:rPr lang="es-DO" sz="2000" b="1" i="0" u="none" strike="noStrike" dirty="0">
                          <a:solidFill>
                            <a:srgbClr val="000000"/>
                          </a:solidFill>
                          <a:effectLst/>
                          <a:latin typeface="Arial" panose="020B0604020202020204" pitchFamily="34" charset="0"/>
                        </a:rPr>
                        <a:t>Encuesta a Docentes: Evaluación del primer mes del proceso de docencia virtual, Semestre 2020-20.</a:t>
                      </a:r>
                    </a:p>
                  </a:txBody>
                  <a:tcPr marL="9298" marR="9298" marT="92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767846169"/>
                  </a:ext>
                </a:extLst>
              </a:tr>
              <a:tr h="542141">
                <a:tc gridSpan="5">
                  <a:txBody>
                    <a:bodyPr/>
                    <a:lstStyle/>
                    <a:p>
                      <a:pPr algn="ctr" fontAlgn="ctr"/>
                      <a:r>
                        <a:rPr lang="es-DO" sz="1800" b="1" i="0" u="none" strike="noStrike" dirty="0">
                          <a:solidFill>
                            <a:srgbClr val="000000"/>
                          </a:solidFill>
                          <a:effectLst/>
                          <a:latin typeface="Arial" panose="020B0604020202020204" pitchFamily="34" charset="0"/>
                        </a:rPr>
                        <a:t>Población Universo Docente y Muestra Docente Encuestada, según Facultad al que pertenece</a:t>
                      </a:r>
                    </a:p>
                  </a:txBody>
                  <a:tcPr marL="9298" marR="9298" marT="9298"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893520101"/>
                  </a:ext>
                </a:extLst>
              </a:tr>
              <a:tr h="719843">
                <a:tc>
                  <a:txBody>
                    <a:bodyPr/>
                    <a:lstStyle/>
                    <a:p>
                      <a:pPr algn="ctr" fontAlgn="ctr"/>
                      <a:r>
                        <a:rPr lang="es-DO" sz="1800" b="1" i="0" u="none" strike="noStrike">
                          <a:solidFill>
                            <a:srgbClr val="000000"/>
                          </a:solidFill>
                          <a:effectLst/>
                          <a:latin typeface="Arial" panose="020B0604020202020204" pitchFamily="34" charset="0"/>
                        </a:rPr>
                        <a:t>Facultad a la que pertenece</a:t>
                      </a:r>
                    </a:p>
                  </a:txBody>
                  <a:tcPr marL="9298" marR="9298" marT="929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1" i="0" u="none" strike="noStrike">
                          <a:solidFill>
                            <a:srgbClr val="000000"/>
                          </a:solidFill>
                          <a:effectLst/>
                          <a:latin typeface="Arial" panose="020B0604020202020204" pitchFamily="34" charset="0"/>
                        </a:rPr>
                        <a:t>Universo de Docentes</a:t>
                      </a:r>
                    </a:p>
                  </a:txBody>
                  <a:tcPr marL="9298" marR="9298" marT="92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a:txBody>
                    <a:bodyPr/>
                    <a:lstStyle/>
                    <a:p>
                      <a:pPr algn="ctr" fontAlgn="ctr"/>
                      <a:r>
                        <a:rPr lang="es-DO" sz="1000" b="1" i="0" u="none" strike="noStrike" dirty="0">
                          <a:solidFill>
                            <a:srgbClr val="000000"/>
                          </a:solidFill>
                          <a:effectLst/>
                          <a:latin typeface="Arial" panose="020B0604020202020204" pitchFamily="34" charset="0"/>
                        </a:rPr>
                        <a:t>% Universo Docente</a:t>
                      </a:r>
                    </a:p>
                  </a:txBody>
                  <a:tcPr marL="9298" marR="9298" marT="92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a:txBody>
                    <a:bodyPr/>
                    <a:lstStyle/>
                    <a:p>
                      <a:pPr algn="ctr" fontAlgn="ctr"/>
                      <a:r>
                        <a:rPr lang="es-DO" sz="1200" b="1" i="0" u="none" strike="noStrike">
                          <a:solidFill>
                            <a:srgbClr val="264A60"/>
                          </a:solidFill>
                          <a:effectLst/>
                          <a:latin typeface="Arial" panose="020B0604020202020204" pitchFamily="34" charset="0"/>
                        </a:rPr>
                        <a:t>Frecuencia Muestra Efectiva</a:t>
                      </a:r>
                    </a:p>
                  </a:txBody>
                  <a:tcPr marL="9298" marR="9298" marT="92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49B"/>
                    </a:solidFill>
                  </a:tcPr>
                </a:tc>
                <a:tc>
                  <a:txBody>
                    <a:bodyPr/>
                    <a:lstStyle/>
                    <a:p>
                      <a:pPr algn="ctr" fontAlgn="ctr"/>
                      <a:r>
                        <a:rPr lang="es-DO" sz="1200" b="1" i="0" u="none" strike="noStrike">
                          <a:solidFill>
                            <a:srgbClr val="264A60"/>
                          </a:solidFill>
                          <a:effectLst/>
                          <a:latin typeface="Arial" panose="020B0604020202020204" pitchFamily="34" charset="0"/>
                        </a:rPr>
                        <a:t>% Muestra</a:t>
                      </a:r>
                    </a:p>
                  </a:txBody>
                  <a:tcPr marL="9298" marR="9298" marT="929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49B"/>
                    </a:solidFill>
                  </a:tcPr>
                </a:tc>
                <a:extLst>
                  <a:ext uri="{0D108BD9-81ED-4DB2-BD59-A6C34878D82A}">
                    <a16:rowId xmlns:a16="http://schemas.microsoft.com/office/drawing/2014/main" val="3319892466"/>
                  </a:ext>
                </a:extLst>
              </a:tr>
              <a:tr h="216354">
                <a:tc>
                  <a:txBody>
                    <a:bodyPr/>
                    <a:lstStyle/>
                    <a:p>
                      <a:pPr algn="l" fontAlgn="t"/>
                      <a:r>
                        <a:rPr lang="es-DO" sz="1400" b="1" i="0" u="none" strike="noStrike">
                          <a:solidFill>
                            <a:srgbClr val="264A60"/>
                          </a:solidFill>
                          <a:effectLst/>
                          <a:latin typeface="Arial" panose="020B0604020202020204" pitchFamily="34" charset="0"/>
                        </a:rPr>
                        <a:t>Artes</a:t>
                      </a:r>
                    </a:p>
                  </a:txBody>
                  <a:tcPr marL="9298" marR="9298" marT="92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0E0"/>
                    </a:solidFill>
                  </a:tcPr>
                </a:tc>
                <a:tc>
                  <a:txBody>
                    <a:bodyPr/>
                    <a:lstStyle/>
                    <a:p>
                      <a:pPr algn="ctr" rtl="0" fontAlgn="ctr"/>
                      <a:r>
                        <a:rPr lang="es-DO" sz="1400" b="0" i="0" u="none" strike="noStrike">
                          <a:solidFill>
                            <a:srgbClr val="000000"/>
                          </a:solidFill>
                          <a:effectLst/>
                          <a:latin typeface="Calibri" panose="020F0502020204030204" pitchFamily="34" charset="0"/>
                        </a:rPr>
                        <a:t>115</a:t>
                      </a:r>
                    </a:p>
                  </a:txBody>
                  <a:tcPr marL="9298" marR="9298" marT="92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a:txBody>
                    <a:bodyPr/>
                    <a:lstStyle/>
                    <a:p>
                      <a:pPr algn="ctr" rtl="0" fontAlgn="ctr"/>
                      <a:r>
                        <a:rPr lang="es-DO" sz="1400" b="0" i="0" u="none" strike="noStrike">
                          <a:solidFill>
                            <a:srgbClr val="000000"/>
                          </a:solidFill>
                          <a:effectLst/>
                          <a:latin typeface="Calibri" panose="020F0502020204030204" pitchFamily="34" charset="0"/>
                        </a:rPr>
                        <a:t>3.3</a:t>
                      </a:r>
                    </a:p>
                  </a:txBody>
                  <a:tcPr marL="9298" marR="9298" marT="92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a:txBody>
                    <a:bodyPr/>
                    <a:lstStyle/>
                    <a:p>
                      <a:pPr algn="r" fontAlgn="t"/>
                      <a:r>
                        <a:rPr lang="es-DO" sz="1400" b="0" i="0" u="none" strike="noStrike">
                          <a:solidFill>
                            <a:srgbClr val="010205"/>
                          </a:solidFill>
                          <a:effectLst/>
                          <a:latin typeface="Arial" panose="020B0604020202020204" pitchFamily="34" charset="0"/>
                        </a:rPr>
                        <a:t>22</a:t>
                      </a:r>
                    </a:p>
                  </a:txBody>
                  <a:tcPr marL="9298" marR="9298" marT="92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49B"/>
                    </a:solidFill>
                  </a:tcPr>
                </a:tc>
                <a:tc>
                  <a:txBody>
                    <a:bodyPr/>
                    <a:lstStyle/>
                    <a:p>
                      <a:pPr algn="r" fontAlgn="t"/>
                      <a:r>
                        <a:rPr lang="es-DO" sz="1400" b="0" i="0" u="none" strike="noStrike">
                          <a:solidFill>
                            <a:srgbClr val="010205"/>
                          </a:solidFill>
                          <a:effectLst/>
                          <a:latin typeface="Arial" panose="020B0604020202020204" pitchFamily="34" charset="0"/>
                        </a:rPr>
                        <a:t>3.9</a:t>
                      </a:r>
                    </a:p>
                  </a:txBody>
                  <a:tcPr marL="9298" marR="9298" marT="92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49B"/>
                    </a:solidFill>
                  </a:tcPr>
                </a:tc>
                <a:extLst>
                  <a:ext uri="{0D108BD9-81ED-4DB2-BD59-A6C34878D82A}">
                    <a16:rowId xmlns:a16="http://schemas.microsoft.com/office/drawing/2014/main" val="1197541924"/>
                  </a:ext>
                </a:extLst>
              </a:tr>
              <a:tr h="216354">
                <a:tc>
                  <a:txBody>
                    <a:bodyPr/>
                    <a:lstStyle/>
                    <a:p>
                      <a:pPr algn="l" fontAlgn="t"/>
                      <a:r>
                        <a:rPr lang="es-DO" sz="1400" b="1" i="0" u="none" strike="noStrike">
                          <a:solidFill>
                            <a:srgbClr val="264A60"/>
                          </a:solidFill>
                          <a:effectLst/>
                          <a:latin typeface="Arial" panose="020B0604020202020204" pitchFamily="34" charset="0"/>
                        </a:rPr>
                        <a:t>Ciencias</a:t>
                      </a:r>
                    </a:p>
                  </a:txBody>
                  <a:tcPr marL="9298" marR="9298" marT="92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0E0"/>
                    </a:solidFill>
                  </a:tcPr>
                </a:tc>
                <a:tc>
                  <a:txBody>
                    <a:bodyPr/>
                    <a:lstStyle/>
                    <a:p>
                      <a:pPr algn="ctr" rtl="0" fontAlgn="ctr"/>
                      <a:r>
                        <a:rPr lang="es-DO" sz="1400" b="0" i="0" u="none" strike="noStrike">
                          <a:solidFill>
                            <a:srgbClr val="000000"/>
                          </a:solidFill>
                          <a:effectLst/>
                          <a:latin typeface="Calibri" panose="020F0502020204030204" pitchFamily="34" charset="0"/>
                        </a:rPr>
                        <a:t>596</a:t>
                      </a:r>
                    </a:p>
                  </a:txBody>
                  <a:tcPr marL="9298" marR="9298" marT="92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a:txBody>
                    <a:bodyPr/>
                    <a:lstStyle/>
                    <a:p>
                      <a:pPr algn="ctr" rtl="0" fontAlgn="ctr"/>
                      <a:r>
                        <a:rPr lang="es-DO" sz="1400" b="0" i="0" u="none" strike="noStrike">
                          <a:solidFill>
                            <a:srgbClr val="000000"/>
                          </a:solidFill>
                          <a:effectLst/>
                          <a:latin typeface="Calibri" panose="020F0502020204030204" pitchFamily="34" charset="0"/>
                        </a:rPr>
                        <a:t>17.2</a:t>
                      </a:r>
                    </a:p>
                  </a:txBody>
                  <a:tcPr marL="9298" marR="9298" marT="92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a:txBody>
                    <a:bodyPr/>
                    <a:lstStyle/>
                    <a:p>
                      <a:pPr algn="r" fontAlgn="t"/>
                      <a:r>
                        <a:rPr lang="es-DO" sz="1400" b="0" i="0" u="none" strike="noStrike">
                          <a:solidFill>
                            <a:srgbClr val="010205"/>
                          </a:solidFill>
                          <a:effectLst/>
                          <a:latin typeface="Arial" panose="020B0604020202020204" pitchFamily="34" charset="0"/>
                        </a:rPr>
                        <a:t>87</a:t>
                      </a:r>
                    </a:p>
                  </a:txBody>
                  <a:tcPr marL="9298" marR="9298" marT="92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49B"/>
                    </a:solidFill>
                  </a:tcPr>
                </a:tc>
                <a:tc>
                  <a:txBody>
                    <a:bodyPr/>
                    <a:lstStyle/>
                    <a:p>
                      <a:pPr algn="r" fontAlgn="t"/>
                      <a:r>
                        <a:rPr lang="es-DO" sz="1400" b="0" i="0" u="none" strike="noStrike">
                          <a:solidFill>
                            <a:srgbClr val="010205"/>
                          </a:solidFill>
                          <a:effectLst/>
                          <a:latin typeface="Arial" panose="020B0604020202020204" pitchFamily="34" charset="0"/>
                        </a:rPr>
                        <a:t>15.5</a:t>
                      </a:r>
                    </a:p>
                  </a:txBody>
                  <a:tcPr marL="9298" marR="9298" marT="92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49B"/>
                    </a:solidFill>
                  </a:tcPr>
                </a:tc>
                <a:extLst>
                  <a:ext uri="{0D108BD9-81ED-4DB2-BD59-A6C34878D82A}">
                    <a16:rowId xmlns:a16="http://schemas.microsoft.com/office/drawing/2014/main" val="1037093804"/>
                  </a:ext>
                </a:extLst>
              </a:tr>
              <a:tr h="423673">
                <a:tc>
                  <a:txBody>
                    <a:bodyPr/>
                    <a:lstStyle/>
                    <a:p>
                      <a:pPr algn="l" fontAlgn="t"/>
                      <a:r>
                        <a:rPr lang="es-DO" sz="1400" b="1" i="0" u="none" strike="noStrike">
                          <a:solidFill>
                            <a:srgbClr val="264A60"/>
                          </a:solidFill>
                          <a:effectLst/>
                          <a:latin typeface="Arial" panose="020B0604020202020204" pitchFamily="34" charset="0"/>
                        </a:rPr>
                        <a:t>Ciencias Agronómicas y Veterinarias</a:t>
                      </a:r>
                    </a:p>
                  </a:txBody>
                  <a:tcPr marL="9298" marR="9298" marT="92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0E0"/>
                    </a:solidFill>
                  </a:tcPr>
                </a:tc>
                <a:tc>
                  <a:txBody>
                    <a:bodyPr/>
                    <a:lstStyle/>
                    <a:p>
                      <a:pPr algn="ctr" rtl="0" fontAlgn="ctr"/>
                      <a:r>
                        <a:rPr lang="es-DO" sz="1400" b="0" i="0" u="none" strike="noStrike">
                          <a:solidFill>
                            <a:srgbClr val="000000"/>
                          </a:solidFill>
                          <a:effectLst/>
                          <a:latin typeface="Calibri" panose="020F0502020204030204" pitchFamily="34" charset="0"/>
                        </a:rPr>
                        <a:t>69</a:t>
                      </a:r>
                    </a:p>
                  </a:txBody>
                  <a:tcPr marL="9298" marR="9298" marT="92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a:txBody>
                    <a:bodyPr/>
                    <a:lstStyle/>
                    <a:p>
                      <a:pPr algn="ctr" rtl="0" fontAlgn="ctr"/>
                      <a:r>
                        <a:rPr lang="es-DO" sz="1400" b="0" i="0" u="none" strike="noStrike">
                          <a:solidFill>
                            <a:srgbClr val="000000"/>
                          </a:solidFill>
                          <a:effectLst/>
                          <a:latin typeface="Calibri" panose="020F0502020204030204" pitchFamily="34" charset="0"/>
                        </a:rPr>
                        <a:t>2.0</a:t>
                      </a:r>
                    </a:p>
                  </a:txBody>
                  <a:tcPr marL="9298" marR="9298" marT="92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a:txBody>
                    <a:bodyPr/>
                    <a:lstStyle/>
                    <a:p>
                      <a:pPr algn="r" fontAlgn="t"/>
                      <a:r>
                        <a:rPr lang="es-DO" sz="1400" b="0" i="0" u="none" strike="noStrike">
                          <a:solidFill>
                            <a:srgbClr val="010205"/>
                          </a:solidFill>
                          <a:effectLst/>
                          <a:latin typeface="Arial" panose="020B0604020202020204" pitchFamily="34" charset="0"/>
                        </a:rPr>
                        <a:t>35</a:t>
                      </a:r>
                    </a:p>
                  </a:txBody>
                  <a:tcPr marL="9298" marR="9298" marT="92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49B"/>
                    </a:solidFill>
                  </a:tcPr>
                </a:tc>
                <a:tc>
                  <a:txBody>
                    <a:bodyPr/>
                    <a:lstStyle/>
                    <a:p>
                      <a:pPr algn="r" fontAlgn="t"/>
                      <a:r>
                        <a:rPr lang="es-DO" sz="1400" b="0" i="0" u="none" strike="noStrike" dirty="0">
                          <a:solidFill>
                            <a:srgbClr val="010205"/>
                          </a:solidFill>
                          <a:effectLst/>
                          <a:latin typeface="Arial" panose="020B0604020202020204" pitchFamily="34" charset="0"/>
                        </a:rPr>
                        <a:t>6.2</a:t>
                      </a:r>
                    </a:p>
                  </a:txBody>
                  <a:tcPr marL="9298" marR="9298" marT="92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49B"/>
                    </a:solidFill>
                  </a:tcPr>
                </a:tc>
                <a:extLst>
                  <a:ext uri="{0D108BD9-81ED-4DB2-BD59-A6C34878D82A}">
                    <a16:rowId xmlns:a16="http://schemas.microsoft.com/office/drawing/2014/main" val="3160630784"/>
                  </a:ext>
                </a:extLst>
              </a:tr>
              <a:tr h="216354">
                <a:tc>
                  <a:txBody>
                    <a:bodyPr/>
                    <a:lstStyle/>
                    <a:p>
                      <a:pPr algn="l" fontAlgn="t"/>
                      <a:r>
                        <a:rPr lang="es-DO" sz="1400" b="1" i="0" u="none" strike="noStrike">
                          <a:solidFill>
                            <a:srgbClr val="264A60"/>
                          </a:solidFill>
                          <a:effectLst/>
                          <a:latin typeface="Arial" panose="020B0604020202020204" pitchFamily="34" charset="0"/>
                        </a:rPr>
                        <a:t>Ciencias de la Educación</a:t>
                      </a:r>
                    </a:p>
                  </a:txBody>
                  <a:tcPr marL="9298" marR="9298" marT="92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0E0"/>
                    </a:solidFill>
                  </a:tcPr>
                </a:tc>
                <a:tc>
                  <a:txBody>
                    <a:bodyPr/>
                    <a:lstStyle/>
                    <a:p>
                      <a:pPr algn="ctr" rtl="0" fontAlgn="ctr"/>
                      <a:r>
                        <a:rPr lang="es-DO" sz="1400" b="0" i="0" u="none" strike="noStrike">
                          <a:solidFill>
                            <a:srgbClr val="000000"/>
                          </a:solidFill>
                          <a:effectLst/>
                          <a:latin typeface="Calibri" panose="020F0502020204030204" pitchFamily="34" charset="0"/>
                        </a:rPr>
                        <a:t>455</a:t>
                      </a:r>
                    </a:p>
                  </a:txBody>
                  <a:tcPr marL="9298" marR="9298" marT="92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a:txBody>
                    <a:bodyPr/>
                    <a:lstStyle/>
                    <a:p>
                      <a:pPr algn="ctr" rtl="0" fontAlgn="ctr"/>
                      <a:r>
                        <a:rPr lang="es-DO" sz="1400" b="0" i="0" u="none" strike="noStrike">
                          <a:solidFill>
                            <a:srgbClr val="000000"/>
                          </a:solidFill>
                          <a:effectLst/>
                          <a:latin typeface="Calibri" panose="020F0502020204030204" pitchFamily="34" charset="0"/>
                        </a:rPr>
                        <a:t>13.2</a:t>
                      </a:r>
                    </a:p>
                  </a:txBody>
                  <a:tcPr marL="9298" marR="9298" marT="92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a:txBody>
                    <a:bodyPr/>
                    <a:lstStyle/>
                    <a:p>
                      <a:pPr algn="r" fontAlgn="t"/>
                      <a:r>
                        <a:rPr lang="es-DO" sz="1400" b="0" i="0" u="none" strike="noStrike">
                          <a:solidFill>
                            <a:srgbClr val="010205"/>
                          </a:solidFill>
                          <a:effectLst/>
                          <a:latin typeface="Arial" panose="020B0604020202020204" pitchFamily="34" charset="0"/>
                        </a:rPr>
                        <a:t>57</a:t>
                      </a:r>
                    </a:p>
                  </a:txBody>
                  <a:tcPr marL="9298" marR="9298" marT="92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49B"/>
                    </a:solidFill>
                  </a:tcPr>
                </a:tc>
                <a:tc>
                  <a:txBody>
                    <a:bodyPr/>
                    <a:lstStyle/>
                    <a:p>
                      <a:pPr algn="r" fontAlgn="t"/>
                      <a:r>
                        <a:rPr lang="es-DO" sz="1400" b="0" i="0" u="none" strike="noStrike">
                          <a:solidFill>
                            <a:srgbClr val="010205"/>
                          </a:solidFill>
                          <a:effectLst/>
                          <a:latin typeface="Arial" panose="020B0604020202020204" pitchFamily="34" charset="0"/>
                        </a:rPr>
                        <a:t>10.1</a:t>
                      </a:r>
                    </a:p>
                  </a:txBody>
                  <a:tcPr marL="9298" marR="9298" marT="92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49B"/>
                    </a:solidFill>
                  </a:tcPr>
                </a:tc>
                <a:extLst>
                  <a:ext uri="{0D108BD9-81ED-4DB2-BD59-A6C34878D82A}">
                    <a16:rowId xmlns:a16="http://schemas.microsoft.com/office/drawing/2014/main" val="2380268523"/>
                  </a:ext>
                </a:extLst>
              </a:tr>
              <a:tr h="216354">
                <a:tc>
                  <a:txBody>
                    <a:bodyPr/>
                    <a:lstStyle/>
                    <a:p>
                      <a:pPr algn="l" fontAlgn="t"/>
                      <a:r>
                        <a:rPr lang="es-DO" sz="1400" b="1" i="0" u="none" strike="noStrike">
                          <a:solidFill>
                            <a:srgbClr val="264A60"/>
                          </a:solidFill>
                          <a:effectLst/>
                          <a:latin typeface="Arial" panose="020B0604020202020204" pitchFamily="34" charset="0"/>
                        </a:rPr>
                        <a:t>Ciencias de la Salud</a:t>
                      </a:r>
                    </a:p>
                  </a:txBody>
                  <a:tcPr marL="9298" marR="9298" marT="92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0E0"/>
                    </a:solidFill>
                  </a:tcPr>
                </a:tc>
                <a:tc>
                  <a:txBody>
                    <a:bodyPr/>
                    <a:lstStyle/>
                    <a:p>
                      <a:pPr algn="ctr" rtl="0" fontAlgn="ctr"/>
                      <a:r>
                        <a:rPr lang="es-DO" sz="1400" b="0" i="0" u="none" strike="noStrike">
                          <a:solidFill>
                            <a:srgbClr val="000000"/>
                          </a:solidFill>
                          <a:effectLst/>
                          <a:latin typeface="Calibri" panose="020F0502020204030204" pitchFamily="34" charset="0"/>
                        </a:rPr>
                        <a:t>729</a:t>
                      </a:r>
                    </a:p>
                  </a:txBody>
                  <a:tcPr marL="9298" marR="9298" marT="92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a:txBody>
                    <a:bodyPr/>
                    <a:lstStyle/>
                    <a:p>
                      <a:pPr algn="ctr" rtl="0" fontAlgn="ctr"/>
                      <a:r>
                        <a:rPr lang="es-DO" sz="1400" b="0" i="0" u="none" strike="noStrike">
                          <a:solidFill>
                            <a:srgbClr val="000000"/>
                          </a:solidFill>
                          <a:effectLst/>
                          <a:latin typeface="Calibri" panose="020F0502020204030204" pitchFamily="34" charset="0"/>
                        </a:rPr>
                        <a:t>21.1</a:t>
                      </a:r>
                    </a:p>
                  </a:txBody>
                  <a:tcPr marL="9298" marR="9298" marT="92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a:txBody>
                    <a:bodyPr/>
                    <a:lstStyle/>
                    <a:p>
                      <a:pPr algn="r" fontAlgn="t"/>
                      <a:r>
                        <a:rPr lang="es-DO" sz="1400" b="0" i="0" u="none" strike="noStrike">
                          <a:solidFill>
                            <a:srgbClr val="010205"/>
                          </a:solidFill>
                          <a:effectLst/>
                          <a:latin typeface="Arial" panose="020B0604020202020204" pitchFamily="34" charset="0"/>
                        </a:rPr>
                        <a:t>104</a:t>
                      </a:r>
                    </a:p>
                  </a:txBody>
                  <a:tcPr marL="9298" marR="9298" marT="92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49B"/>
                    </a:solidFill>
                  </a:tcPr>
                </a:tc>
                <a:tc>
                  <a:txBody>
                    <a:bodyPr/>
                    <a:lstStyle/>
                    <a:p>
                      <a:pPr algn="r" fontAlgn="t"/>
                      <a:r>
                        <a:rPr lang="es-DO" sz="1400" b="0" i="0" u="none" strike="noStrike">
                          <a:solidFill>
                            <a:srgbClr val="010205"/>
                          </a:solidFill>
                          <a:effectLst/>
                          <a:latin typeface="Arial" panose="020B0604020202020204" pitchFamily="34" charset="0"/>
                        </a:rPr>
                        <a:t>18.5</a:t>
                      </a:r>
                    </a:p>
                  </a:txBody>
                  <a:tcPr marL="9298" marR="9298" marT="92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49B"/>
                    </a:solidFill>
                  </a:tcPr>
                </a:tc>
                <a:extLst>
                  <a:ext uri="{0D108BD9-81ED-4DB2-BD59-A6C34878D82A}">
                    <a16:rowId xmlns:a16="http://schemas.microsoft.com/office/drawing/2014/main" val="3524561660"/>
                  </a:ext>
                </a:extLst>
              </a:tr>
              <a:tr h="216354">
                <a:tc>
                  <a:txBody>
                    <a:bodyPr/>
                    <a:lstStyle/>
                    <a:p>
                      <a:pPr algn="l" fontAlgn="t"/>
                      <a:r>
                        <a:rPr lang="es-DO" sz="1400" b="1" i="0" u="none" strike="noStrike">
                          <a:solidFill>
                            <a:srgbClr val="264A60"/>
                          </a:solidFill>
                          <a:effectLst/>
                          <a:latin typeface="Arial" panose="020B0604020202020204" pitchFamily="34" charset="0"/>
                        </a:rPr>
                        <a:t>Ciencias Económicas y Sociales</a:t>
                      </a:r>
                    </a:p>
                  </a:txBody>
                  <a:tcPr marL="9298" marR="9298" marT="92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0E0"/>
                    </a:solidFill>
                  </a:tcPr>
                </a:tc>
                <a:tc>
                  <a:txBody>
                    <a:bodyPr/>
                    <a:lstStyle/>
                    <a:p>
                      <a:pPr algn="ctr" rtl="0" fontAlgn="ctr"/>
                      <a:r>
                        <a:rPr lang="es-DO" sz="1400" b="0" i="0" u="none" strike="noStrike">
                          <a:solidFill>
                            <a:srgbClr val="000000"/>
                          </a:solidFill>
                          <a:effectLst/>
                          <a:latin typeface="Calibri" panose="020F0502020204030204" pitchFamily="34" charset="0"/>
                        </a:rPr>
                        <a:t>520</a:t>
                      </a:r>
                    </a:p>
                  </a:txBody>
                  <a:tcPr marL="9298" marR="9298" marT="92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a:txBody>
                    <a:bodyPr/>
                    <a:lstStyle/>
                    <a:p>
                      <a:pPr algn="ctr" rtl="0" fontAlgn="ctr"/>
                      <a:r>
                        <a:rPr lang="es-DO" sz="1400" b="0" i="0" u="none" strike="noStrike">
                          <a:solidFill>
                            <a:srgbClr val="000000"/>
                          </a:solidFill>
                          <a:effectLst/>
                          <a:latin typeface="Calibri" panose="020F0502020204030204" pitchFamily="34" charset="0"/>
                        </a:rPr>
                        <a:t>15.0</a:t>
                      </a:r>
                    </a:p>
                  </a:txBody>
                  <a:tcPr marL="9298" marR="9298" marT="92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a:txBody>
                    <a:bodyPr/>
                    <a:lstStyle/>
                    <a:p>
                      <a:pPr algn="r" fontAlgn="t"/>
                      <a:r>
                        <a:rPr lang="es-DO" sz="1400" b="0" i="0" u="none" strike="noStrike">
                          <a:solidFill>
                            <a:srgbClr val="010205"/>
                          </a:solidFill>
                          <a:effectLst/>
                          <a:latin typeface="Arial" panose="020B0604020202020204" pitchFamily="34" charset="0"/>
                        </a:rPr>
                        <a:t>102</a:t>
                      </a:r>
                    </a:p>
                  </a:txBody>
                  <a:tcPr marL="9298" marR="9298" marT="92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49B"/>
                    </a:solidFill>
                  </a:tcPr>
                </a:tc>
                <a:tc>
                  <a:txBody>
                    <a:bodyPr/>
                    <a:lstStyle/>
                    <a:p>
                      <a:pPr algn="r" fontAlgn="t"/>
                      <a:r>
                        <a:rPr lang="es-DO" sz="1400" b="0" i="0" u="none" strike="noStrike">
                          <a:solidFill>
                            <a:srgbClr val="010205"/>
                          </a:solidFill>
                          <a:effectLst/>
                          <a:latin typeface="Arial" panose="020B0604020202020204" pitchFamily="34" charset="0"/>
                        </a:rPr>
                        <a:t>18.1</a:t>
                      </a:r>
                    </a:p>
                  </a:txBody>
                  <a:tcPr marL="9298" marR="9298" marT="92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49B"/>
                    </a:solidFill>
                  </a:tcPr>
                </a:tc>
                <a:extLst>
                  <a:ext uri="{0D108BD9-81ED-4DB2-BD59-A6C34878D82A}">
                    <a16:rowId xmlns:a16="http://schemas.microsoft.com/office/drawing/2014/main" val="1432014124"/>
                  </a:ext>
                </a:extLst>
              </a:tr>
              <a:tr h="216354">
                <a:tc>
                  <a:txBody>
                    <a:bodyPr/>
                    <a:lstStyle/>
                    <a:p>
                      <a:pPr algn="l" fontAlgn="t"/>
                      <a:r>
                        <a:rPr lang="es-DO" sz="1400" b="1" i="0" u="none" strike="noStrike">
                          <a:solidFill>
                            <a:srgbClr val="264A60"/>
                          </a:solidFill>
                          <a:effectLst/>
                          <a:latin typeface="Arial" panose="020B0604020202020204" pitchFamily="34" charset="0"/>
                        </a:rPr>
                        <a:t>Ciencias Jurídicas y Políticas</a:t>
                      </a:r>
                    </a:p>
                  </a:txBody>
                  <a:tcPr marL="9298" marR="9298" marT="92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0E0"/>
                    </a:solidFill>
                  </a:tcPr>
                </a:tc>
                <a:tc>
                  <a:txBody>
                    <a:bodyPr/>
                    <a:lstStyle/>
                    <a:p>
                      <a:pPr algn="ctr" rtl="0" fontAlgn="ctr"/>
                      <a:r>
                        <a:rPr lang="es-DO" sz="1400" b="0" i="0" u="none" strike="noStrike">
                          <a:solidFill>
                            <a:srgbClr val="000000"/>
                          </a:solidFill>
                          <a:effectLst/>
                          <a:latin typeface="Calibri" panose="020F0502020204030204" pitchFamily="34" charset="0"/>
                        </a:rPr>
                        <a:t>257</a:t>
                      </a:r>
                    </a:p>
                  </a:txBody>
                  <a:tcPr marL="9298" marR="9298" marT="92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a:txBody>
                    <a:bodyPr/>
                    <a:lstStyle/>
                    <a:p>
                      <a:pPr algn="ctr" rtl="0" fontAlgn="ctr"/>
                      <a:r>
                        <a:rPr lang="es-DO" sz="1400" b="0" i="0" u="none" strike="noStrike">
                          <a:solidFill>
                            <a:srgbClr val="000000"/>
                          </a:solidFill>
                          <a:effectLst/>
                          <a:latin typeface="Calibri" panose="020F0502020204030204" pitchFamily="34" charset="0"/>
                        </a:rPr>
                        <a:t>7.4</a:t>
                      </a:r>
                    </a:p>
                  </a:txBody>
                  <a:tcPr marL="9298" marR="9298" marT="92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a:txBody>
                    <a:bodyPr/>
                    <a:lstStyle/>
                    <a:p>
                      <a:pPr algn="r" fontAlgn="t"/>
                      <a:r>
                        <a:rPr lang="es-DO" sz="1400" b="0" i="0" u="none" strike="noStrike">
                          <a:solidFill>
                            <a:srgbClr val="010205"/>
                          </a:solidFill>
                          <a:effectLst/>
                          <a:latin typeface="Arial" panose="020B0604020202020204" pitchFamily="34" charset="0"/>
                        </a:rPr>
                        <a:t>26</a:t>
                      </a:r>
                    </a:p>
                  </a:txBody>
                  <a:tcPr marL="9298" marR="9298" marT="92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49B"/>
                    </a:solidFill>
                  </a:tcPr>
                </a:tc>
                <a:tc>
                  <a:txBody>
                    <a:bodyPr/>
                    <a:lstStyle/>
                    <a:p>
                      <a:pPr algn="r" fontAlgn="t"/>
                      <a:r>
                        <a:rPr lang="es-DO" sz="1400" b="0" i="0" u="none" strike="noStrike">
                          <a:solidFill>
                            <a:srgbClr val="010205"/>
                          </a:solidFill>
                          <a:effectLst/>
                          <a:latin typeface="Arial" panose="020B0604020202020204" pitchFamily="34" charset="0"/>
                        </a:rPr>
                        <a:t>4.6</a:t>
                      </a:r>
                    </a:p>
                  </a:txBody>
                  <a:tcPr marL="9298" marR="9298" marT="92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49B"/>
                    </a:solidFill>
                  </a:tcPr>
                </a:tc>
                <a:extLst>
                  <a:ext uri="{0D108BD9-81ED-4DB2-BD59-A6C34878D82A}">
                    <a16:rowId xmlns:a16="http://schemas.microsoft.com/office/drawing/2014/main" val="3076278454"/>
                  </a:ext>
                </a:extLst>
              </a:tr>
              <a:tr h="216354">
                <a:tc>
                  <a:txBody>
                    <a:bodyPr/>
                    <a:lstStyle/>
                    <a:p>
                      <a:pPr algn="l" fontAlgn="t"/>
                      <a:r>
                        <a:rPr lang="es-DO" sz="1400" b="1" i="0" u="none" strike="noStrike">
                          <a:solidFill>
                            <a:srgbClr val="264A60"/>
                          </a:solidFill>
                          <a:effectLst/>
                          <a:latin typeface="Arial" panose="020B0604020202020204" pitchFamily="34" charset="0"/>
                        </a:rPr>
                        <a:t>Humanidades</a:t>
                      </a:r>
                    </a:p>
                  </a:txBody>
                  <a:tcPr marL="9298" marR="9298" marT="92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0E0"/>
                    </a:solidFill>
                  </a:tcPr>
                </a:tc>
                <a:tc>
                  <a:txBody>
                    <a:bodyPr/>
                    <a:lstStyle/>
                    <a:p>
                      <a:pPr algn="ctr" rtl="0" fontAlgn="ctr"/>
                      <a:r>
                        <a:rPr lang="es-DO" sz="1400" b="0" i="0" u="none" strike="noStrike">
                          <a:solidFill>
                            <a:srgbClr val="000000"/>
                          </a:solidFill>
                          <a:effectLst/>
                          <a:latin typeface="Calibri" panose="020F0502020204030204" pitchFamily="34" charset="0"/>
                        </a:rPr>
                        <a:t>521</a:t>
                      </a:r>
                    </a:p>
                  </a:txBody>
                  <a:tcPr marL="9298" marR="9298" marT="92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a:txBody>
                    <a:bodyPr/>
                    <a:lstStyle/>
                    <a:p>
                      <a:pPr algn="ctr" rtl="0" fontAlgn="ctr"/>
                      <a:r>
                        <a:rPr lang="es-DO" sz="1400" b="0" i="0" u="none" strike="noStrike">
                          <a:solidFill>
                            <a:srgbClr val="000000"/>
                          </a:solidFill>
                          <a:effectLst/>
                          <a:latin typeface="Calibri" panose="020F0502020204030204" pitchFamily="34" charset="0"/>
                        </a:rPr>
                        <a:t>15.1</a:t>
                      </a:r>
                    </a:p>
                  </a:txBody>
                  <a:tcPr marL="9298" marR="9298" marT="92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a:txBody>
                    <a:bodyPr/>
                    <a:lstStyle/>
                    <a:p>
                      <a:pPr algn="r" fontAlgn="t"/>
                      <a:r>
                        <a:rPr lang="es-DO" sz="1400" b="0" i="0" u="none" strike="noStrike">
                          <a:solidFill>
                            <a:srgbClr val="010205"/>
                          </a:solidFill>
                          <a:effectLst/>
                          <a:latin typeface="Arial" panose="020B0604020202020204" pitchFamily="34" charset="0"/>
                        </a:rPr>
                        <a:t>89</a:t>
                      </a:r>
                    </a:p>
                  </a:txBody>
                  <a:tcPr marL="9298" marR="9298" marT="92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49B"/>
                    </a:solidFill>
                  </a:tcPr>
                </a:tc>
                <a:tc>
                  <a:txBody>
                    <a:bodyPr/>
                    <a:lstStyle/>
                    <a:p>
                      <a:pPr algn="r" fontAlgn="t"/>
                      <a:r>
                        <a:rPr lang="es-DO" sz="1400" b="0" i="0" u="none" strike="noStrike">
                          <a:solidFill>
                            <a:srgbClr val="010205"/>
                          </a:solidFill>
                          <a:effectLst/>
                          <a:latin typeface="Arial" panose="020B0604020202020204" pitchFamily="34" charset="0"/>
                        </a:rPr>
                        <a:t>15.8</a:t>
                      </a:r>
                    </a:p>
                  </a:txBody>
                  <a:tcPr marL="9298" marR="9298" marT="92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49B"/>
                    </a:solidFill>
                  </a:tcPr>
                </a:tc>
                <a:extLst>
                  <a:ext uri="{0D108BD9-81ED-4DB2-BD59-A6C34878D82A}">
                    <a16:rowId xmlns:a16="http://schemas.microsoft.com/office/drawing/2014/main" val="1846841248"/>
                  </a:ext>
                </a:extLst>
              </a:tr>
              <a:tr h="216354">
                <a:tc>
                  <a:txBody>
                    <a:bodyPr/>
                    <a:lstStyle/>
                    <a:p>
                      <a:pPr algn="l" fontAlgn="t"/>
                      <a:r>
                        <a:rPr lang="es-DO" sz="1400" b="1" i="0" u="none" strike="noStrike">
                          <a:solidFill>
                            <a:srgbClr val="264A60"/>
                          </a:solidFill>
                          <a:effectLst/>
                          <a:latin typeface="Arial" panose="020B0604020202020204" pitchFamily="34" charset="0"/>
                        </a:rPr>
                        <a:t>Ingeniería y Arquitectura</a:t>
                      </a:r>
                    </a:p>
                  </a:txBody>
                  <a:tcPr marL="9298" marR="9298" marT="92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lgn="ctr" rtl="0" fontAlgn="ctr"/>
                      <a:r>
                        <a:rPr lang="es-DO" sz="1400" b="0" i="0" u="none" strike="noStrike">
                          <a:solidFill>
                            <a:srgbClr val="000000"/>
                          </a:solidFill>
                          <a:effectLst/>
                          <a:latin typeface="Calibri" panose="020F0502020204030204" pitchFamily="34" charset="0"/>
                        </a:rPr>
                        <a:t>198</a:t>
                      </a:r>
                    </a:p>
                  </a:txBody>
                  <a:tcPr marL="9298" marR="9298" marT="92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a:txBody>
                    <a:bodyPr/>
                    <a:lstStyle/>
                    <a:p>
                      <a:pPr algn="ctr" rtl="0" fontAlgn="ctr"/>
                      <a:r>
                        <a:rPr lang="es-DO" sz="1400" b="0" i="0" u="none" strike="noStrike">
                          <a:solidFill>
                            <a:srgbClr val="000000"/>
                          </a:solidFill>
                          <a:effectLst/>
                          <a:latin typeface="Calibri" panose="020F0502020204030204" pitchFamily="34" charset="0"/>
                        </a:rPr>
                        <a:t>5.7</a:t>
                      </a:r>
                    </a:p>
                  </a:txBody>
                  <a:tcPr marL="9298" marR="9298" marT="92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a:txBody>
                    <a:bodyPr/>
                    <a:lstStyle/>
                    <a:p>
                      <a:pPr algn="r" fontAlgn="t"/>
                      <a:r>
                        <a:rPr lang="es-DO" sz="1400" b="0" i="0" u="none" strike="noStrike">
                          <a:solidFill>
                            <a:srgbClr val="010205"/>
                          </a:solidFill>
                          <a:effectLst/>
                          <a:latin typeface="Arial" panose="020B0604020202020204" pitchFamily="34" charset="0"/>
                        </a:rPr>
                        <a:t>41</a:t>
                      </a:r>
                    </a:p>
                  </a:txBody>
                  <a:tcPr marL="9298" marR="9298" marT="92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a:txBody>
                    <a:bodyPr/>
                    <a:lstStyle/>
                    <a:p>
                      <a:pPr algn="r" fontAlgn="t"/>
                      <a:r>
                        <a:rPr lang="es-DO" sz="1400" b="0" i="0" u="none" strike="noStrike">
                          <a:solidFill>
                            <a:srgbClr val="010205"/>
                          </a:solidFill>
                          <a:effectLst/>
                          <a:latin typeface="Arial" panose="020B0604020202020204" pitchFamily="34" charset="0"/>
                        </a:rPr>
                        <a:t>7.3</a:t>
                      </a:r>
                    </a:p>
                  </a:txBody>
                  <a:tcPr marL="9298" marR="9298" marT="92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extLst>
                  <a:ext uri="{0D108BD9-81ED-4DB2-BD59-A6C34878D82A}">
                    <a16:rowId xmlns:a16="http://schemas.microsoft.com/office/drawing/2014/main" val="3864561717"/>
                  </a:ext>
                </a:extLst>
              </a:tr>
              <a:tr h="216354">
                <a:tc>
                  <a:txBody>
                    <a:bodyPr/>
                    <a:lstStyle/>
                    <a:p>
                      <a:pPr algn="l" fontAlgn="t"/>
                      <a:r>
                        <a:rPr lang="es-DO" sz="1400" b="1" i="0" u="none" strike="noStrike">
                          <a:solidFill>
                            <a:srgbClr val="264A60"/>
                          </a:solidFill>
                          <a:effectLst/>
                          <a:latin typeface="Arial" panose="020B0604020202020204" pitchFamily="34" charset="0"/>
                        </a:rPr>
                        <a:t>Total</a:t>
                      </a:r>
                    </a:p>
                  </a:txBody>
                  <a:tcPr marL="9298" marR="9298" marT="92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s-DO" sz="1400" b="1" i="0" u="none" strike="noStrike">
                          <a:solidFill>
                            <a:srgbClr val="000000"/>
                          </a:solidFill>
                          <a:effectLst/>
                          <a:latin typeface="Calibri" panose="020F0502020204030204" pitchFamily="34" charset="0"/>
                        </a:rPr>
                        <a:t>3460</a:t>
                      </a:r>
                    </a:p>
                  </a:txBody>
                  <a:tcPr marL="9298" marR="9298" marT="92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s-DO" sz="1400" b="1" i="0" u="none" strike="noStrike">
                          <a:solidFill>
                            <a:srgbClr val="000000"/>
                          </a:solidFill>
                          <a:effectLst/>
                          <a:latin typeface="Calibri" panose="020F0502020204030204" pitchFamily="34" charset="0"/>
                        </a:rPr>
                        <a:t>100.0</a:t>
                      </a:r>
                    </a:p>
                  </a:txBody>
                  <a:tcPr marL="9298" marR="9298" marT="92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t"/>
                      <a:r>
                        <a:rPr lang="es-DO" sz="1400" b="1" i="0" u="none" strike="noStrike">
                          <a:solidFill>
                            <a:srgbClr val="010205"/>
                          </a:solidFill>
                          <a:effectLst/>
                          <a:latin typeface="Arial" panose="020B0604020202020204" pitchFamily="34" charset="0"/>
                        </a:rPr>
                        <a:t>563</a:t>
                      </a:r>
                    </a:p>
                  </a:txBody>
                  <a:tcPr marL="9298" marR="9298" marT="92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t"/>
                      <a:r>
                        <a:rPr lang="es-DO" sz="1400" b="1" i="0" u="none" strike="noStrike" dirty="0">
                          <a:solidFill>
                            <a:srgbClr val="010205"/>
                          </a:solidFill>
                          <a:effectLst/>
                          <a:latin typeface="Arial" panose="020B0604020202020204" pitchFamily="34" charset="0"/>
                        </a:rPr>
                        <a:t>100.0</a:t>
                      </a:r>
                    </a:p>
                  </a:txBody>
                  <a:tcPr marL="9298" marR="9298" marT="92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4129681278"/>
                  </a:ext>
                </a:extLst>
              </a:tr>
            </a:tbl>
          </a:graphicData>
        </a:graphic>
      </p:graphicFrame>
      <p:pic>
        <p:nvPicPr>
          <p:cNvPr id="12" name="Imagen 11">
            <a:extLst>
              <a:ext uri="{FF2B5EF4-FFF2-40B4-BE49-F238E27FC236}">
                <a16:creationId xmlns:a16="http://schemas.microsoft.com/office/drawing/2014/main" id="{63C5A063-3954-3D4A-908B-DF14495E7915}"/>
              </a:ext>
            </a:extLst>
          </p:cNvPr>
          <p:cNvPicPr>
            <a:picLocks noChangeAspect="1"/>
          </p:cNvPicPr>
          <p:nvPr/>
        </p:nvPicPr>
        <p:blipFill>
          <a:blip r:embed="rId4"/>
          <a:stretch>
            <a:fillRect/>
          </a:stretch>
        </p:blipFill>
        <p:spPr>
          <a:xfrm>
            <a:off x="5456410" y="2830143"/>
            <a:ext cx="6735590" cy="3379909"/>
          </a:xfrm>
          <a:prstGeom prst="rect">
            <a:avLst/>
          </a:prstGeom>
        </p:spPr>
      </p:pic>
      <p:sp>
        <p:nvSpPr>
          <p:cNvPr id="8" name="Marcador de número de diapositiva 7">
            <a:extLst>
              <a:ext uri="{FF2B5EF4-FFF2-40B4-BE49-F238E27FC236}">
                <a16:creationId xmlns:a16="http://schemas.microsoft.com/office/drawing/2014/main" id="{288BAF4F-6F42-074C-A549-50A6D9DCBAC9}"/>
              </a:ext>
            </a:extLst>
          </p:cNvPr>
          <p:cNvSpPr>
            <a:spLocks noGrp="1"/>
          </p:cNvSpPr>
          <p:nvPr>
            <p:ph type="sldNum" sz="quarter" idx="12"/>
          </p:nvPr>
        </p:nvSpPr>
        <p:spPr/>
        <p:txBody>
          <a:bodyPr/>
          <a:lstStyle/>
          <a:p>
            <a:fld id="{F5D1F510-C917-4B4E-B0A9-1BF7ED89073D}" type="slidenum">
              <a:rPr lang="es-DO" smtClean="0"/>
              <a:t>18</a:t>
            </a:fld>
            <a:endParaRPr lang="es-DO"/>
          </a:p>
        </p:txBody>
      </p:sp>
    </p:spTree>
    <p:extLst>
      <p:ext uri="{BB962C8B-B14F-4D97-AF65-F5344CB8AC3E}">
        <p14:creationId xmlns:p14="http://schemas.microsoft.com/office/powerpoint/2010/main" val="3987185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0" y="-1"/>
            <a:ext cx="10515600" cy="371476"/>
          </a:xfrm>
          <a:solidFill>
            <a:schemeClr val="accent2">
              <a:lumMod val="40000"/>
              <a:lumOff val="60000"/>
            </a:schemeClr>
          </a:solidFill>
        </p:spPr>
        <p:txBody>
          <a:bodyPr>
            <a:noAutofit/>
          </a:bodyPr>
          <a:lstStyle/>
          <a:p>
            <a:r>
              <a:rPr lang="es-DO" sz="2400" b="1" dirty="0"/>
              <a:t>Evaluación del primer mes del proceso de docencia virtual UASD, Semestre 2020-20</a:t>
            </a:r>
          </a:p>
        </p:txBody>
      </p:sp>
      <p:sp>
        <p:nvSpPr>
          <p:cNvPr id="3" name="Marcador de contenido 2">
            <a:extLst>
              <a:ext uri="{FF2B5EF4-FFF2-40B4-BE49-F238E27FC236}">
                <a16:creationId xmlns:a16="http://schemas.microsoft.com/office/drawing/2014/main" id="{76225DBE-51CD-B141-AE7F-6A3FC8070379}"/>
              </a:ext>
            </a:extLst>
          </p:cNvPr>
          <p:cNvSpPr>
            <a:spLocks noGrp="1"/>
          </p:cNvSpPr>
          <p:nvPr>
            <p:ph idx="1"/>
          </p:nvPr>
        </p:nvSpPr>
        <p:spPr>
          <a:xfrm>
            <a:off x="2552790" y="862719"/>
            <a:ext cx="6958012" cy="550185"/>
          </a:xfrm>
          <a:solidFill>
            <a:schemeClr val="accent4">
              <a:lumMod val="60000"/>
              <a:lumOff val="40000"/>
            </a:schemeClr>
          </a:solidFill>
        </p:spPr>
        <p:txBody>
          <a:bodyPr>
            <a:normAutofit fontScale="77500" lnSpcReduction="20000"/>
          </a:bodyPr>
          <a:lstStyle/>
          <a:p>
            <a:pPr marL="0" indent="0" algn="ctr">
              <a:buNone/>
            </a:pPr>
            <a:r>
              <a:rPr lang="es-DO" b="1" dirty="0"/>
              <a:t>Muestra Efectiva y Muestreo Probabilístico Comparados</a:t>
            </a:r>
            <a:endParaRPr lang="es-DO" sz="1800" b="1" dirty="0"/>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515600" y="0"/>
            <a:ext cx="1709134" cy="1714500"/>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80222" y="727560"/>
            <a:ext cx="1125251" cy="1369549"/>
          </a:xfrm>
          <a:prstGeom prst="rect">
            <a:avLst/>
          </a:prstGeom>
        </p:spPr>
      </p:pic>
      <p:sp>
        <p:nvSpPr>
          <p:cNvPr id="7" name="Marcador de contenido 2">
            <a:extLst>
              <a:ext uri="{FF2B5EF4-FFF2-40B4-BE49-F238E27FC236}">
                <a16:creationId xmlns:a16="http://schemas.microsoft.com/office/drawing/2014/main" id="{A0052871-A09A-A34B-9EFD-7B759556F198}"/>
              </a:ext>
            </a:extLst>
          </p:cNvPr>
          <p:cNvSpPr txBox="1">
            <a:spLocks/>
          </p:cNvSpPr>
          <p:nvPr/>
        </p:nvSpPr>
        <p:spPr>
          <a:xfrm>
            <a:off x="0" y="356084"/>
            <a:ext cx="1531917" cy="37147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DO" sz="2000" b="1" dirty="0"/>
              <a:t>Metodología</a:t>
            </a:r>
          </a:p>
          <a:p>
            <a:pPr marL="0" indent="0">
              <a:buFont typeface="Arial" panose="020B0604020202020204" pitchFamily="34" charset="0"/>
              <a:buNone/>
            </a:pPr>
            <a:endParaRPr lang="es-DO" sz="2000" b="1" dirty="0"/>
          </a:p>
        </p:txBody>
      </p:sp>
      <p:graphicFrame>
        <p:nvGraphicFramePr>
          <p:cNvPr id="5" name="Tabla 4">
            <a:extLst>
              <a:ext uri="{FF2B5EF4-FFF2-40B4-BE49-F238E27FC236}">
                <a16:creationId xmlns:a16="http://schemas.microsoft.com/office/drawing/2014/main" id="{EEDB994D-5018-754E-802B-E51616AB25D7}"/>
              </a:ext>
            </a:extLst>
          </p:cNvPr>
          <p:cNvGraphicFramePr>
            <a:graphicFrameLocks noGrp="1"/>
          </p:cNvGraphicFramePr>
          <p:nvPr>
            <p:extLst>
              <p:ext uri="{D42A27DB-BD31-4B8C-83A1-F6EECF244321}">
                <p14:modId xmlns:p14="http://schemas.microsoft.com/office/powerpoint/2010/main" val="1114904970"/>
              </p:ext>
            </p:extLst>
          </p:nvPr>
        </p:nvGraphicFramePr>
        <p:xfrm>
          <a:off x="79211" y="2453194"/>
          <a:ext cx="5866409" cy="4405291"/>
        </p:xfrm>
        <a:graphic>
          <a:graphicData uri="http://schemas.openxmlformats.org/drawingml/2006/table">
            <a:tbl>
              <a:tblPr/>
              <a:tblGrid>
                <a:gridCol w="2612920">
                  <a:extLst>
                    <a:ext uri="{9D8B030D-6E8A-4147-A177-3AD203B41FA5}">
                      <a16:colId xmlns:a16="http://schemas.microsoft.com/office/drawing/2014/main" val="4192305628"/>
                    </a:ext>
                  </a:extLst>
                </a:gridCol>
                <a:gridCol w="1002631">
                  <a:extLst>
                    <a:ext uri="{9D8B030D-6E8A-4147-A177-3AD203B41FA5}">
                      <a16:colId xmlns:a16="http://schemas.microsoft.com/office/drawing/2014/main" val="323152535"/>
                    </a:ext>
                  </a:extLst>
                </a:gridCol>
                <a:gridCol w="830463">
                  <a:extLst>
                    <a:ext uri="{9D8B030D-6E8A-4147-A177-3AD203B41FA5}">
                      <a16:colId xmlns:a16="http://schemas.microsoft.com/office/drawing/2014/main" val="222282513"/>
                    </a:ext>
                  </a:extLst>
                </a:gridCol>
                <a:gridCol w="759570">
                  <a:extLst>
                    <a:ext uri="{9D8B030D-6E8A-4147-A177-3AD203B41FA5}">
                      <a16:colId xmlns:a16="http://schemas.microsoft.com/office/drawing/2014/main" val="3306979584"/>
                    </a:ext>
                  </a:extLst>
                </a:gridCol>
                <a:gridCol w="660825">
                  <a:extLst>
                    <a:ext uri="{9D8B030D-6E8A-4147-A177-3AD203B41FA5}">
                      <a16:colId xmlns:a16="http://schemas.microsoft.com/office/drawing/2014/main" val="3965626370"/>
                    </a:ext>
                  </a:extLst>
                </a:gridCol>
              </a:tblGrid>
              <a:tr h="628689">
                <a:tc gridSpan="5">
                  <a:txBody>
                    <a:bodyPr/>
                    <a:lstStyle/>
                    <a:p>
                      <a:pPr algn="ctr" fontAlgn="ctr"/>
                      <a:r>
                        <a:rPr lang="es-DO" sz="1800" b="1" i="0" u="none" strike="noStrike" dirty="0">
                          <a:solidFill>
                            <a:srgbClr val="000000"/>
                          </a:solidFill>
                          <a:effectLst/>
                          <a:latin typeface="Arial" panose="020B0604020202020204" pitchFamily="34" charset="0"/>
                        </a:rPr>
                        <a:t>Encuesta a Docentes: Evaluación del primer mes del proceso de docencia virtual, Semestre 2020-20.</a:t>
                      </a:r>
                    </a:p>
                  </a:txBody>
                  <a:tcPr marL="8369" marR="8369" marT="836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4252625952"/>
                  </a:ext>
                </a:extLst>
              </a:tr>
              <a:tr h="520893">
                <a:tc gridSpan="5">
                  <a:txBody>
                    <a:bodyPr/>
                    <a:lstStyle/>
                    <a:p>
                      <a:pPr algn="ctr" fontAlgn="ctr"/>
                      <a:r>
                        <a:rPr lang="es-DO" sz="1600" b="1" i="0" u="none" strike="noStrike">
                          <a:solidFill>
                            <a:srgbClr val="000000"/>
                          </a:solidFill>
                          <a:effectLst/>
                          <a:latin typeface="Arial" panose="020B0604020202020204" pitchFamily="34" charset="0"/>
                        </a:rPr>
                        <a:t>Muestreo Proabilistico y Muestra Docente Encuestada, según Facultad al que pertenece</a:t>
                      </a:r>
                    </a:p>
                  </a:txBody>
                  <a:tcPr marL="8369" marR="8369" marT="8369"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783881751"/>
                  </a:ext>
                </a:extLst>
              </a:tr>
              <a:tr h="774635">
                <a:tc>
                  <a:txBody>
                    <a:bodyPr/>
                    <a:lstStyle/>
                    <a:p>
                      <a:pPr algn="ctr" rtl="0" fontAlgn="ctr"/>
                      <a:r>
                        <a:rPr lang="es-DO" sz="1200" b="1" i="0" u="none" strike="noStrike">
                          <a:solidFill>
                            <a:srgbClr val="000000"/>
                          </a:solidFill>
                          <a:effectLst/>
                          <a:latin typeface="Calibri" panose="020F0502020204030204" pitchFamily="34" charset="0"/>
                        </a:rPr>
                        <a:t>Facultades</a:t>
                      </a:r>
                    </a:p>
                  </a:txBody>
                  <a:tcPr marL="8369" marR="8369" marT="836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C9C9"/>
                    </a:solidFill>
                  </a:tcPr>
                </a:tc>
                <a:tc>
                  <a:txBody>
                    <a:bodyPr/>
                    <a:lstStyle/>
                    <a:p>
                      <a:pPr algn="ctr" fontAlgn="ctr"/>
                      <a:r>
                        <a:rPr lang="es-DO" sz="1000" b="1" i="0" u="none" strike="noStrike">
                          <a:solidFill>
                            <a:srgbClr val="000000"/>
                          </a:solidFill>
                          <a:effectLst/>
                          <a:latin typeface="Arial" panose="020B0604020202020204" pitchFamily="34" charset="0"/>
                        </a:rPr>
                        <a:t>Unidades Muestrales Muestreo Proabibilistico</a:t>
                      </a:r>
                    </a:p>
                  </a:txBody>
                  <a:tcPr marL="8369" marR="8369" marT="8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a:txBody>
                    <a:bodyPr/>
                    <a:lstStyle/>
                    <a:p>
                      <a:pPr algn="ctr" fontAlgn="ctr"/>
                      <a:r>
                        <a:rPr lang="es-DO" sz="1000" b="1" i="0" u="none" strike="noStrike">
                          <a:solidFill>
                            <a:srgbClr val="000000"/>
                          </a:solidFill>
                          <a:effectLst/>
                          <a:latin typeface="Arial" panose="020B0604020202020204" pitchFamily="34" charset="0"/>
                        </a:rPr>
                        <a:t>% Muestreo Proabilísitico</a:t>
                      </a:r>
                    </a:p>
                  </a:txBody>
                  <a:tcPr marL="8369" marR="8369" marT="8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a:txBody>
                    <a:bodyPr/>
                    <a:lstStyle/>
                    <a:p>
                      <a:pPr algn="ctr" fontAlgn="ctr"/>
                      <a:r>
                        <a:rPr lang="es-DO" sz="1100" b="1" i="0" u="none" strike="noStrike">
                          <a:solidFill>
                            <a:srgbClr val="000000"/>
                          </a:solidFill>
                          <a:effectLst/>
                          <a:latin typeface="Arial" panose="020B0604020202020204" pitchFamily="34" charset="0"/>
                        </a:rPr>
                        <a:t>Unidades Muestrales Encuesta al Docente</a:t>
                      </a:r>
                    </a:p>
                  </a:txBody>
                  <a:tcPr marL="8369" marR="8369" marT="8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a:txBody>
                    <a:bodyPr/>
                    <a:lstStyle/>
                    <a:p>
                      <a:pPr algn="ctr" fontAlgn="ctr"/>
                      <a:r>
                        <a:rPr lang="es-DO" sz="1100" b="1" i="0" u="none" strike="noStrike">
                          <a:solidFill>
                            <a:srgbClr val="000000"/>
                          </a:solidFill>
                          <a:effectLst/>
                          <a:latin typeface="Arial" panose="020B0604020202020204" pitchFamily="34" charset="0"/>
                        </a:rPr>
                        <a:t>%</a:t>
                      </a:r>
                    </a:p>
                  </a:txBody>
                  <a:tcPr marL="8369" marR="8369" marT="836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extLst>
                  <a:ext uri="{0D108BD9-81ED-4DB2-BD59-A6C34878D82A}">
                    <a16:rowId xmlns:a16="http://schemas.microsoft.com/office/drawing/2014/main" val="74487181"/>
                  </a:ext>
                </a:extLst>
              </a:tr>
              <a:tr h="246985">
                <a:tc>
                  <a:txBody>
                    <a:bodyPr/>
                    <a:lstStyle/>
                    <a:p>
                      <a:pPr algn="l" rtl="0" fontAlgn="b"/>
                      <a:r>
                        <a:rPr lang="es-DO" sz="1400" b="0" i="0" u="none" strike="noStrike">
                          <a:solidFill>
                            <a:srgbClr val="000000"/>
                          </a:solidFill>
                          <a:effectLst/>
                          <a:latin typeface="Calibri" panose="020F0502020204030204" pitchFamily="34" charset="0"/>
                        </a:rPr>
                        <a:t>Artes</a:t>
                      </a:r>
                    </a:p>
                  </a:txBody>
                  <a:tcPr marL="8369" marR="8369" marT="836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rtl="0" fontAlgn="ctr"/>
                      <a:r>
                        <a:rPr lang="es-DO" sz="1200" b="0" i="0" u="none" strike="noStrike">
                          <a:solidFill>
                            <a:srgbClr val="000000"/>
                          </a:solidFill>
                          <a:effectLst/>
                          <a:latin typeface="Calibri" panose="020F0502020204030204" pitchFamily="34" charset="0"/>
                        </a:rPr>
                        <a:t>16</a:t>
                      </a:r>
                    </a:p>
                  </a:txBody>
                  <a:tcPr marL="8369" marR="8369" marT="8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a:txBody>
                    <a:bodyPr/>
                    <a:lstStyle/>
                    <a:p>
                      <a:pPr algn="ctr" rtl="0" fontAlgn="ctr"/>
                      <a:r>
                        <a:rPr lang="es-DO" sz="1200" b="0" i="0" u="none" strike="noStrike">
                          <a:solidFill>
                            <a:srgbClr val="000000"/>
                          </a:solidFill>
                          <a:effectLst/>
                          <a:latin typeface="Calibri" panose="020F0502020204030204" pitchFamily="34" charset="0"/>
                        </a:rPr>
                        <a:t>3.7</a:t>
                      </a:r>
                    </a:p>
                  </a:txBody>
                  <a:tcPr marL="8369" marR="8369" marT="8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a:txBody>
                    <a:bodyPr/>
                    <a:lstStyle/>
                    <a:p>
                      <a:pPr algn="r" fontAlgn="t"/>
                      <a:r>
                        <a:rPr lang="es-DO" sz="1200" b="0" i="0" u="none" strike="noStrike">
                          <a:solidFill>
                            <a:srgbClr val="010205"/>
                          </a:solidFill>
                          <a:effectLst/>
                          <a:latin typeface="Arial" panose="020B0604020202020204" pitchFamily="34" charset="0"/>
                        </a:rPr>
                        <a:t>22</a:t>
                      </a:r>
                    </a:p>
                  </a:txBody>
                  <a:tcPr marL="8369" marR="8369" marT="836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49B"/>
                    </a:solidFill>
                  </a:tcPr>
                </a:tc>
                <a:tc>
                  <a:txBody>
                    <a:bodyPr/>
                    <a:lstStyle/>
                    <a:p>
                      <a:pPr algn="r" fontAlgn="t"/>
                      <a:r>
                        <a:rPr lang="es-DO" sz="1200" b="0" i="0" u="none" strike="noStrike">
                          <a:solidFill>
                            <a:srgbClr val="010205"/>
                          </a:solidFill>
                          <a:effectLst/>
                          <a:latin typeface="Arial" panose="020B0604020202020204" pitchFamily="34" charset="0"/>
                        </a:rPr>
                        <a:t>3.9</a:t>
                      </a:r>
                    </a:p>
                  </a:txBody>
                  <a:tcPr marL="8369" marR="8369" marT="8369"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49B"/>
                    </a:solidFill>
                  </a:tcPr>
                </a:tc>
                <a:extLst>
                  <a:ext uri="{0D108BD9-81ED-4DB2-BD59-A6C34878D82A}">
                    <a16:rowId xmlns:a16="http://schemas.microsoft.com/office/drawing/2014/main" val="813946148"/>
                  </a:ext>
                </a:extLst>
              </a:tr>
              <a:tr h="246985">
                <a:tc>
                  <a:txBody>
                    <a:bodyPr/>
                    <a:lstStyle/>
                    <a:p>
                      <a:pPr algn="l" rtl="0" fontAlgn="b"/>
                      <a:r>
                        <a:rPr lang="es-DO" sz="1400" b="0" i="0" u="none" strike="noStrike">
                          <a:solidFill>
                            <a:srgbClr val="000000"/>
                          </a:solidFill>
                          <a:effectLst/>
                          <a:latin typeface="Calibri" panose="020F0502020204030204" pitchFamily="34" charset="0"/>
                        </a:rPr>
                        <a:t>Ciencias</a:t>
                      </a:r>
                    </a:p>
                  </a:txBody>
                  <a:tcPr marL="8369" marR="8369" marT="836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rtl="0" fontAlgn="ctr"/>
                      <a:r>
                        <a:rPr lang="es-DO" sz="1200" b="0" i="0" u="none" strike="noStrike">
                          <a:solidFill>
                            <a:srgbClr val="000000"/>
                          </a:solidFill>
                          <a:effectLst/>
                          <a:latin typeface="Calibri" panose="020F0502020204030204" pitchFamily="34" charset="0"/>
                        </a:rPr>
                        <a:t>76</a:t>
                      </a:r>
                    </a:p>
                  </a:txBody>
                  <a:tcPr marL="8369" marR="8369" marT="8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a:txBody>
                    <a:bodyPr/>
                    <a:lstStyle/>
                    <a:p>
                      <a:pPr algn="ctr" rtl="0" fontAlgn="ctr"/>
                      <a:r>
                        <a:rPr lang="es-DO" sz="1200" b="0" i="0" u="none" strike="noStrike">
                          <a:solidFill>
                            <a:srgbClr val="000000"/>
                          </a:solidFill>
                          <a:effectLst/>
                          <a:latin typeface="Calibri" panose="020F0502020204030204" pitchFamily="34" charset="0"/>
                        </a:rPr>
                        <a:t>17.5</a:t>
                      </a:r>
                    </a:p>
                  </a:txBody>
                  <a:tcPr marL="8369" marR="8369" marT="8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a:txBody>
                    <a:bodyPr/>
                    <a:lstStyle/>
                    <a:p>
                      <a:pPr algn="r" fontAlgn="t"/>
                      <a:r>
                        <a:rPr lang="es-DO" sz="1200" b="0" i="0" u="none" strike="noStrike">
                          <a:solidFill>
                            <a:srgbClr val="010205"/>
                          </a:solidFill>
                          <a:effectLst/>
                          <a:latin typeface="Arial" panose="020B0604020202020204" pitchFamily="34" charset="0"/>
                        </a:rPr>
                        <a:t>87</a:t>
                      </a:r>
                    </a:p>
                  </a:txBody>
                  <a:tcPr marL="8369" marR="8369" marT="836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49B"/>
                    </a:solidFill>
                  </a:tcPr>
                </a:tc>
                <a:tc>
                  <a:txBody>
                    <a:bodyPr/>
                    <a:lstStyle/>
                    <a:p>
                      <a:pPr algn="r" fontAlgn="t"/>
                      <a:r>
                        <a:rPr lang="es-DO" sz="1200" b="0" i="0" u="none" strike="noStrike">
                          <a:solidFill>
                            <a:srgbClr val="010205"/>
                          </a:solidFill>
                          <a:effectLst/>
                          <a:latin typeface="Arial" panose="020B0604020202020204" pitchFamily="34" charset="0"/>
                        </a:rPr>
                        <a:t>15.5</a:t>
                      </a:r>
                    </a:p>
                  </a:txBody>
                  <a:tcPr marL="8369" marR="8369" marT="8369"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49B"/>
                    </a:solidFill>
                  </a:tcPr>
                </a:tc>
                <a:extLst>
                  <a:ext uri="{0D108BD9-81ED-4DB2-BD59-A6C34878D82A}">
                    <a16:rowId xmlns:a16="http://schemas.microsoft.com/office/drawing/2014/main" val="2976990911"/>
                  </a:ext>
                </a:extLst>
              </a:tr>
              <a:tr h="246985">
                <a:tc>
                  <a:txBody>
                    <a:bodyPr/>
                    <a:lstStyle/>
                    <a:p>
                      <a:pPr algn="l" rtl="0" fontAlgn="b"/>
                      <a:r>
                        <a:rPr lang="es-DO" sz="1400" b="0" i="0" u="none" strike="noStrike">
                          <a:solidFill>
                            <a:srgbClr val="000000"/>
                          </a:solidFill>
                          <a:effectLst/>
                          <a:latin typeface="Calibri" panose="020F0502020204030204" pitchFamily="34" charset="0"/>
                        </a:rPr>
                        <a:t>Agronomía y Veterinaria</a:t>
                      </a:r>
                    </a:p>
                  </a:txBody>
                  <a:tcPr marL="8369" marR="8369" marT="836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rtl="0" fontAlgn="ctr"/>
                      <a:r>
                        <a:rPr lang="es-DO" sz="1200" b="0" i="0" u="none" strike="noStrike">
                          <a:solidFill>
                            <a:srgbClr val="000000"/>
                          </a:solidFill>
                          <a:effectLst/>
                          <a:latin typeface="Calibri" panose="020F0502020204030204" pitchFamily="34" charset="0"/>
                        </a:rPr>
                        <a:t>9</a:t>
                      </a:r>
                    </a:p>
                  </a:txBody>
                  <a:tcPr marL="8369" marR="8369" marT="8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a:txBody>
                    <a:bodyPr/>
                    <a:lstStyle/>
                    <a:p>
                      <a:pPr algn="ctr" rtl="0" fontAlgn="ctr"/>
                      <a:r>
                        <a:rPr lang="es-DO" sz="1200" b="0" i="0" u="none" strike="noStrike">
                          <a:solidFill>
                            <a:srgbClr val="000000"/>
                          </a:solidFill>
                          <a:effectLst/>
                          <a:latin typeface="Calibri" panose="020F0502020204030204" pitchFamily="34" charset="0"/>
                        </a:rPr>
                        <a:t>2.1</a:t>
                      </a:r>
                    </a:p>
                  </a:txBody>
                  <a:tcPr marL="8369" marR="8369" marT="8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a:txBody>
                    <a:bodyPr/>
                    <a:lstStyle/>
                    <a:p>
                      <a:pPr algn="r" fontAlgn="t"/>
                      <a:r>
                        <a:rPr lang="es-DO" sz="1200" b="0" i="0" u="none" strike="noStrike">
                          <a:solidFill>
                            <a:srgbClr val="010205"/>
                          </a:solidFill>
                          <a:effectLst/>
                          <a:latin typeface="Arial" panose="020B0604020202020204" pitchFamily="34" charset="0"/>
                        </a:rPr>
                        <a:t>35</a:t>
                      </a:r>
                    </a:p>
                  </a:txBody>
                  <a:tcPr marL="8369" marR="8369" marT="836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49B"/>
                    </a:solidFill>
                  </a:tcPr>
                </a:tc>
                <a:tc>
                  <a:txBody>
                    <a:bodyPr/>
                    <a:lstStyle/>
                    <a:p>
                      <a:pPr algn="r" fontAlgn="t"/>
                      <a:r>
                        <a:rPr lang="es-DO" sz="1200" b="0" i="0" u="none" strike="noStrike">
                          <a:solidFill>
                            <a:srgbClr val="010205"/>
                          </a:solidFill>
                          <a:effectLst/>
                          <a:latin typeface="Arial" panose="020B0604020202020204" pitchFamily="34" charset="0"/>
                        </a:rPr>
                        <a:t>6.2</a:t>
                      </a:r>
                    </a:p>
                  </a:txBody>
                  <a:tcPr marL="8369" marR="8369" marT="8369"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49B"/>
                    </a:solidFill>
                  </a:tcPr>
                </a:tc>
                <a:extLst>
                  <a:ext uri="{0D108BD9-81ED-4DB2-BD59-A6C34878D82A}">
                    <a16:rowId xmlns:a16="http://schemas.microsoft.com/office/drawing/2014/main" val="610460192"/>
                  </a:ext>
                </a:extLst>
              </a:tr>
              <a:tr h="246985">
                <a:tc>
                  <a:txBody>
                    <a:bodyPr/>
                    <a:lstStyle/>
                    <a:p>
                      <a:pPr algn="l" rtl="0" fontAlgn="b"/>
                      <a:r>
                        <a:rPr lang="es-DO" sz="1400" b="0" i="0" u="none" strike="noStrike">
                          <a:solidFill>
                            <a:srgbClr val="000000"/>
                          </a:solidFill>
                          <a:effectLst/>
                          <a:latin typeface="Calibri" panose="020F0502020204030204" pitchFamily="34" charset="0"/>
                        </a:rPr>
                        <a:t>Ciencias de la Educación</a:t>
                      </a:r>
                    </a:p>
                  </a:txBody>
                  <a:tcPr marL="8369" marR="8369" marT="836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rtl="0" fontAlgn="ctr"/>
                      <a:r>
                        <a:rPr lang="es-DO" sz="1200" b="0" i="0" u="none" strike="noStrike">
                          <a:solidFill>
                            <a:srgbClr val="000000"/>
                          </a:solidFill>
                          <a:effectLst/>
                          <a:latin typeface="Calibri" panose="020F0502020204030204" pitchFamily="34" charset="0"/>
                        </a:rPr>
                        <a:t>53</a:t>
                      </a:r>
                    </a:p>
                  </a:txBody>
                  <a:tcPr marL="8369" marR="8369" marT="8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a:txBody>
                    <a:bodyPr/>
                    <a:lstStyle/>
                    <a:p>
                      <a:pPr algn="ctr" rtl="0" fontAlgn="ctr"/>
                      <a:r>
                        <a:rPr lang="es-DO" sz="1200" b="0" i="0" u="none" strike="noStrike">
                          <a:solidFill>
                            <a:srgbClr val="000000"/>
                          </a:solidFill>
                          <a:effectLst/>
                          <a:latin typeface="Calibri" panose="020F0502020204030204" pitchFamily="34" charset="0"/>
                        </a:rPr>
                        <a:t>12.2</a:t>
                      </a:r>
                    </a:p>
                  </a:txBody>
                  <a:tcPr marL="8369" marR="8369" marT="8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a:txBody>
                    <a:bodyPr/>
                    <a:lstStyle/>
                    <a:p>
                      <a:pPr algn="r" fontAlgn="t"/>
                      <a:r>
                        <a:rPr lang="es-DO" sz="1200" b="0" i="0" u="none" strike="noStrike">
                          <a:solidFill>
                            <a:srgbClr val="010205"/>
                          </a:solidFill>
                          <a:effectLst/>
                          <a:latin typeface="Arial" panose="020B0604020202020204" pitchFamily="34" charset="0"/>
                        </a:rPr>
                        <a:t>57</a:t>
                      </a:r>
                    </a:p>
                  </a:txBody>
                  <a:tcPr marL="8369" marR="8369" marT="836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49B"/>
                    </a:solidFill>
                  </a:tcPr>
                </a:tc>
                <a:tc>
                  <a:txBody>
                    <a:bodyPr/>
                    <a:lstStyle/>
                    <a:p>
                      <a:pPr algn="r" fontAlgn="t"/>
                      <a:r>
                        <a:rPr lang="es-DO" sz="1200" b="0" i="0" u="none" strike="noStrike">
                          <a:solidFill>
                            <a:srgbClr val="010205"/>
                          </a:solidFill>
                          <a:effectLst/>
                          <a:latin typeface="Arial" panose="020B0604020202020204" pitchFamily="34" charset="0"/>
                        </a:rPr>
                        <a:t>10.1</a:t>
                      </a:r>
                    </a:p>
                  </a:txBody>
                  <a:tcPr marL="8369" marR="8369" marT="8369"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49B"/>
                    </a:solidFill>
                  </a:tcPr>
                </a:tc>
                <a:extLst>
                  <a:ext uri="{0D108BD9-81ED-4DB2-BD59-A6C34878D82A}">
                    <a16:rowId xmlns:a16="http://schemas.microsoft.com/office/drawing/2014/main" val="3286001948"/>
                  </a:ext>
                </a:extLst>
              </a:tr>
              <a:tr h="246985">
                <a:tc>
                  <a:txBody>
                    <a:bodyPr/>
                    <a:lstStyle/>
                    <a:p>
                      <a:pPr algn="l" rtl="0" fontAlgn="b"/>
                      <a:r>
                        <a:rPr lang="es-DO" sz="1400" b="0" i="0" u="none" strike="noStrike">
                          <a:solidFill>
                            <a:srgbClr val="000000"/>
                          </a:solidFill>
                          <a:effectLst/>
                          <a:latin typeface="Calibri" panose="020F0502020204030204" pitchFamily="34" charset="0"/>
                        </a:rPr>
                        <a:t>Ciencias de la Salud</a:t>
                      </a:r>
                    </a:p>
                  </a:txBody>
                  <a:tcPr marL="8369" marR="8369" marT="836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rtl="0" fontAlgn="ctr"/>
                      <a:r>
                        <a:rPr lang="es-DO" sz="1200" b="0" i="0" u="none" strike="noStrike">
                          <a:solidFill>
                            <a:srgbClr val="000000"/>
                          </a:solidFill>
                          <a:effectLst/>
                          <a:latin typeface="Calibri" panose="020F0502020204030204" pitchFamily="34" charset="0"/>
                        </a:rPr>
                        <a:t>87</a:t>
                      </a:r>
                    </a:p>
                  </a:txBody>
                  <a:tcPr marL="8369" marR="8369" marT="8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a:txBody>
                    <a:bodyPr/>
                    <a:lstStyle/>
                    <a:p>
                      <a:pPr algn="ctr" rtl="0" fontAlgn="ctr"/>
                      <a:r>
                        <a:rPr lang="es-DO" sz="1200" b="0" i="0" u="none" strike="noStrike">
                          <a:solidFill>
                            <a:srgbClr val="000000"/>
                          </a:solidFill>
                          <a:effectLst/>
                          <a:latin typeface="Calibri" panose="020F0502020204030204" pitchFamily="34" charset="0"/>
                        </a:rPr>
                        <a:t>20.0</a:t>
                      </a:r>
                    </a:p>
                  </a:txBody>
                  <a:tcPr marL="8369" marR="8369" marT="8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a:txBody>
                    <a:bodyPr/>
                    <a:lstStyle/>
                    <a:p>
                      <a:pPr algn="r" fontAlgn="t"/>
                      <a:r>
                        <a:rPr lang="es-DO" sz="1200" b="0" i="0" u="none" strike="noStrike">
                          <a:solidFill>
                            <a:srgbClr val="010205"/>
                          </a:solidFill>
                          <a:effectLst/>
                          <a:latin typeface="Arial" panose="020B0604020202020204" pitchFamily="34" charset="0"/>
                        </a:rPr>
                        <a:t>104</a:t>
                      </a:r>
                    </a:p>
                  </a:txBody>
                  <a:tcPr marL="8369" marR="8369" marT="836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49B"/>
                    </a:solidFill>
                  </a:tcPr>
                </a:tc>
                <a:tc>
                  <a:txBody>
                    <a:bodyPr/>
                    <a:lstStyle/>
                    <a:p>
                      <a:pPr algn="r" fontAlgn="t"/>
                      <a:r>
                        <a:rPr lang="es-DO" sz="1200" b="0" i="0" u="none" strike="noStrike">
                          <a:solidFill>
                            <a:srgbClr val="010205"/>
                          </a:solidFill>
                          <a:effectLst/>
                          <a:latin typeface="Arial" panose="020B0604020202020204" pitchFamily="34" charset="0"/>
                        </a:rPr>
                        <a:t>18.5</a:t>
                      </a:r>
                    </a:p>
                  </a:txBody>
                  <a:tcPr marL="8369" marR="8369" marT="8369"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49B"/>
                    </a:solidFill>
                  </a:tcPr>
                </a:tc>
                <a:extLst>
                  <a:ext uri="{0D108BD9-81ED-4DB2-BD59-A6C34878D82A}">
                    <a16:rowId xmlns:a16="http://schemas.microsoft.com/office/drawing/2014/main" val="2209366389"/>
                  </a:ext>
                </a:extLst>
              </a:tr>
              <a:tr h="246985">
                <a:tc>
                  <a:txBody>
                    <a:bodyPr/>
                    <a:lstStyle/>
                    <a:p>
                      <a:pPr algn="l" rtl="0" fontAlgn="b"/>
                      <a:r>
                        <a:rPr lang="es-DO" sz="1400" b="0" i="0" u="none" strike="noStrike">
                          <a:solidFill>
                            <a:srgbClr val="000000"/>
                          </a:solidFill>
                          <a:effectLst/>
                          <a:latin typeface="Calibri" panose="020F0502020204030204" pitchFamily="34" charset="0"/>
                        </a:rPr>
                        <a:t>Ciencias Económicas y Sociales</a:t>
                      </a:r>
                    </a:p>
                  </a:txBody>
                  <a:tcPr marL="8369" marR="8369" marT="836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rtl="0" fontAlgn="ctr"/>
                      <a:r>
                        <a:rPr lang="es-DO" sz="1200" b="0" i="0" u="none" strike="noStrike">
                          <a:solidFill>
                            <a:srgbClr val="000000"/>
                          </a:solidFill>
                          <a:effectLst/>
                          <a:latin typeface="Calibri" panose="020F0502020204030204" pitchFamily="34" charset="0"/>
                        </a:rPr>
                        <a:t>68</a:t>
                      </a:r>
                    </a:p>
                  </a:txBody>
                  <a:tcPr marL="8369" marR="8369" marT="8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a:txBody>
                    <a:bodyPr/>
                    <a:lstStyle/>
                    <a:p>
                      <a:pPr algn="ctr" rtl="0" fontAlgn="ctr"/>
                      <a:r>
                        <a:rPr lang="es-DO" sz="1200" b="0" i="0" u="none" strike="noStrike">
                          <a:solidFill>
                            <a:srgbClr val="000000"/>
                          </a:solidFill>
                          <a:effectLst/>
                          <a:latin typeface="Calibri" panose="020F0502020204030204" pitchFamily="34" charset="0"/>
                        </a:rPr>
                        <a:t>15.6</a:t>
                      </a:r>
                    </a:p>
                  </a:txBody>
                  <a:tcPr marL="8369" marR="8369" marT="8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a:txBody>
                    <a:bodyPr/>
                    <a:lstStyle/>
                    <a:p>
                      <a:pPr algn="r" fontAlgn="t"/>
                      <a:r>
                        <a:rPr lang="es-DO" sz="1200" b="0" i="0" u="none" strike="noStrike">
                          <a:solidFill>
                            <a:srgbClr val="010205"/>
                          </a:solidFill>
                          <a:effectLst/>
                          <a:latin typeface="Arial" panose="020B0604020202020204" pitchFamily="34" charset="0"/>
                        </a:rPr>
                        <a:t>102</a:t>
                      </a:r>
                    </a:p>
                  </a:txBody>
                  <a:tcPr marL="8369" marR="8369" marT="836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49B"/>
                    </a:solidFill>
                  </a:tcPr>
                </a:tc>
                <a:tc>
                  <a:txBody>
                    <a:bodyPr/>
                    <a:lstStyle/>
                    <a:p>
                      <a:pPr algn="r" fontAlgn="t"/>
                      <a:r>
                        <a:rPr lang="es-DO" sz="1200" b="0" i="0" u="none" strike="noStrike">
                          <a:solidFill>
                            <a:srgbClr val="010205"/>
                          </a:solidFill>
                          <a:effectLst/>
                          <a:latin typeface="Arial" panose="020B0604020202020204" pitchFamily="34" charset="0"/>
                        </a:rPr>
                        <a:t>18.1</a:t>
                      </a:r>
                    </a:p>
                  </a:txBody>
                  <a:tcPr marL="8369" marR="8369" marT="8369"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49B"/>
                    </a:solidFill>
                  </a:tcPr>
                </a:tc>
                <a:extLst>
                  <a:ext uri="{0D108BD9-81ED-4DB2-BD59-A6C34878D82A}">
                    <a16:rowId xmlns:a16="http://schemas.microsoft.com/office/drawing/2014/main" val="2487307706"/>
                  </a:ext>
                </a:extLst>
              </a:tr>
              <a:tr h="258211">
                <a:tc>
                  <a:txBody>
                    <a:bodyPr/>
                    <a:lstStyle/>
                    <a:p>
                      <a:pPr algn="l" rtl="0" fontAlgn="b"/>
                      <a:r>
                        <a:rPr lang="es-DO" sz="1400" b="0" i="0" u="none" strike="noStrike">
                          <a:solidFill>
                            <a:srgbClr val="000000"/>
                          </a:solidFill>
                          <a:effectLst/>
                          <a:latin typeface="Calibri" panose="020F0502020204030204" pitchFamily="34" charset="0"/>
                        </a:rPr>
                        <a:t>Ciencias Jurídicas y Políticas</a:t>
                      </a:r>
                    </a:p>
                  </a:txBody>
                  <a:tcPr marL="8369" marR="8369" marT="836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rtl="0" fontAlgn="ctr"/>
                      <a:r>
                        <a:rPr lang="es-DO" sz="1200" b="0" i="0" u="none" strike="noStrike">
                          <a:solidFill>
                            <a:srgbClr val="000000"/>
                          </a:solidFill>
                          <a:effectLst/>
                          <a:latin typeface="Calibri" panose="020F0502020204030204" pitchFamily="34" charset="0"/>
                        </a:rPr>
                        <a:t>32</a:t>
                      </a:r>
                    </a:p>
                  </a:txBody>
                  <a:tcPr marL="8369" marR="8369" marT="8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a:txBody>
                    <a:bodyPr/>
                    <a:lstStyle/>
                    <a:p>
                      <a:pPr algn="ctr" rtl="0" fontAlgn="ctr"/>
                      <a:r>
                        <a:rPr lang="es-DO" sz="1200" b="0" i="0" u="none" strike="noStrike">
                          <a:solidFill>
                            <a:srgbClr val="000000"/>
                          </a:solidFill>
                          <a:effectLst/>
                          <a:latin typeface="Calibri" panose="020F0502020204030204" pitchFamily="34" charset="0"/>
                        </a:rPr>
                        <a:t>7.4</a:t>
                      </a:r>
                    </a:p>
                  </a:txBody>
                  <a:tcPr marL="8369" marR="8369" marT="8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a:txBody>
                    <a:bodyPr/>
                    <a:lstStyle/>
                    <a:p>
                      <a:pPr algn="r" fontAlgn="t"/>
                      <a:r>
                        <a:rPr lang="es-DO" sz="1200" b="0" i="0" u="none" strike="noStrike">
                          <a:solidFill>
                            <a:srgbClr val="010205"/>
                          </a:solidFill>
                          <a:effectLst/>
                          <a:latin typeface="Arial" panose="020B0604020202020204" pitchFamily="34" charset="0"/>
                        </a:rPr>
                        <a:t>26</a:t>
                      </a:r>
                    </a:p>
                  </a:txBody>
                  <a:tcPr marL="8369" marR="8369" marT="836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49B"/>
                    </a:solidFill>
                  </a:tcPr>
                </a:tc>
                <a:tc>
                  <a:txBody>
                    <a:bodyPr/>
                    <a:lstStyle/>
                    <a:p>
                      <a:pPr algn="r" fontAlgn="t"/>
                      <a:r>
                        <a:rPr lang="es-DO" sz="1200" b="0" i="0" u="none" strike="noStrike">
                          <a:solidFill>
                            <a:srgbClr val="010205"/>
                          </a:solidFill>
                          <a:effectLst/>
                          <a:latin typeface="Arial" panose="020B0604020202020204" pitchFamily="34" charset="0"/>
                        </a:rPr>
                        <a:t>4.6</a:t>
                      </a:r>
                    </a:p>
                  </a:txBody>
                  <a:tcPr marL="8369" marR="8369" marT="8369"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49B"/>
                    </a:solidFill>
                  </a:tcPr>
                </a:tc>
                <a:extLst>
                  <a:ext uri="{0D108BD9-81ED-4DB2-BD59-A6C34878D82A}">
                    <a16:rowId xmlns:a16="http://schemas.microsoft.com/office/drawing/2014/main" val="3053487022"/>
                  </a:ext>
                </a:extLst>
              </a:tr>
              <a:tr h="258211">
                <a:tc>
                  <a:txBody>
                    <a:bodyPr/>
                    <a:lstStyle/>
                    <a:p>
                      <a:pPr algn="l" rtl="0" fontAlgn="b"/>
                      <a:r>
                        <a:rPr lang="es-DO" sz="1400" b="0" i="0" u="none" strike="noStrike">
                          <a:solidFill>
                            <a:srgbClr val="000000"/>
                          </a:solidFill>
                          <a:effectLst/>
                          <a:latin typeface="Calibri" panose="020F0502020204030204" pitchFamily="34" charset="0"/>
                        </a:rPr>
                        <a:t>Humanidades</a:t>
                      </a:r>
                    </a:p>
                  </a:txBody>
                  <a:tcPr marL="8369" marR="8369" marT="836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rtl="0" fontAlgn="ctr"/>
                      <a:r>
                        <a:rPr lang="es-DO" sz="1200" b="0" i="0" u="none" strike="noStrike">
                          <a:solidFill>
                            <a:srgbClr val="000000"/>
                          </a:solidFill>
                          <a:effectLst/>
                          <a:latin typeface="Calibri" panose="020F0502020204030204" pitchFamily="34" charset="0"/>
                        </a:rPr>
                        <a:t>68</a:t>
                      </a:r>
                    </a:p>
                  </a:txBody>
                  <a:tcPr marL="8369" marR="8369" marT="8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a:txBody>
                    <a:bodyPr/>
                    <a:lstStyle/>
                    <a:p>
                      <a:pPr algn="ctr" rtl="0" fontAlgn="ctr"/>
                      <a:r>
                        <a:rPr lang="es-DO" sz="1200" b="0" i="0" u="none" strike="noStrike">
                          <a:solidFill>
                            <a:srgbClr val="000000"/>
                          </a:solidFill>
                          <a:effectLst/>
                          <a:latin typeface="Calibri" panose="020F0502020204030204" pitchFamily="34" charset="0"/>
                        </a:rPr>
                        <a:t>15.6</a:t>
                      </a:r>
                    </a:p>
                  </a:txBody>
                  <a:tcPr marL="8369" marR="8369" marT="8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a:txBody>
                    <a:bodyPr/>
                    <a:lstStyle/>
                    <a:p>
                      <a:pPr algn="r" fontAlgn="t"/>
                      <a:r>
                        <a:rPr lang="es-DO" sz="1200" b="0" i="0" u="none" strike="noStrike">
                          <a:solidFill>
                            <a:srgbClr val="010205"/>
                          </a:solidFill>
                          <a:effectLst/>
                          <a:latin typeface="Arial" panose="020B0604020202020204" pitchFamily="34" charset="0"/>
                        </a:rPr>
                        <a:t>89</a:t>
                      </a:r>
                    </a:p>
                  </a:txBody>
                  <a:tcPr marL="8369" marR="8369" marT="836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49B"/>
                    </a:solidFill>
                  </a:tcPr>
                </a:tc>
                <a:tc>
                  <a:txBody>
                    <a:bodyPr/>
                    <a:lstStyle/>
                    <a:p>
                      <a:pPr algn="r" fontAlgn="t"/>
                      <a:r>
                        <a:rPr lang="es-DO" sz="1200" b="0" i="0" u="none" strike="noStrike">
                          <a:solidFill>
                            <a:srgbClr val="010205"/>
                          </a:solidFill>
                          <a:effectLst/>
                          <a:latin typeface="Arial" panose="020B0604020202020204" pitchFamily="34" charset="0"/>
                        </a:rPr>
                        <a:t>15.8</a:t>
                      </a:r>
                    </a:p>
                  </a:txBody>
                  <a:tcPr marL="8369" marR="8369" marT="8369"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49B"/>
                    </a:solidFill>
                  </a:tcPr>
                </a:tc>
                <a:extLst>
                  <a:ext uri="{0D108BD9-81ED-4DB2-BD59-A6C34878D82A}">
                    <a16:rowId xmlns:a16="http://schemas.microsoft.com/office/drawing/2014/main" val="2743682432"/>
                  </a:ext>
                </a:extLst>
              </a:tr>
              <a:tr h="258211">
                <a:tc>
                  <a:txBody>
                    <a:bodyPr/>
                    <a:lstStyle/>
                    <a:p>
                      <a:pPr algn="l" rtl="0" fontAlgn="b"/>
                      <a:r>
                        <a:rPr lang="es-DO" sz="1400" b="0" i="0" u="none" strike="noStrike">
                          <a:solidFill>
                            <a:srgbClr val="000000"/>
                          </a:solidFill>
                          <a:effectLst/>
                          <a:latin typeface="Calibri" panose="020F0502020204030204" pitchFamily="34" charset="0"/>
                        </a:rPr>
                        <a:t>Ingeniería y Arquitectura</a:t>
                      </a:r>
                    </a:p>
                  </a:txBody>
                  <a:tcPr marL="8369" marR="8369" marT="836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rtl="0" fontAlgn="ctr"/>
                      <a:r>
                        <a:rPr lang="es-DO" sz="1200" b="0" i="0" u="none" strike="noStrike">
                          <a:solidFill>
                            <a:srgbClr val="000000"/>
                          </a:solidFill>
                          <a:effectLst/>
                          <a:latin typeface="Calibri" panose="020F0502020204030204" pitchFamily="34" charset="0"/>
                        </a:rPr>
                        <a:t>26</a:t>
                      </a:r>
                    </a:p>
                  </a:txBody>
                  <a:tcPr marL="8369" marR="8369" marT="8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a:txBody>
                    <a:bodyPr/>
                    <a:lstStyle/>
                    <a:p>
                      <a:pPr algn="ctr" rtl="0" fontAlgn="ctr"/>
                      <a:r>
                        <a:rPr lang="es-DO" sz="1200" b="0" i="0" u="none" strike="noStrike">
                          <a:solidFill>
                            <a:srgbClr val="000000"/>
                          </a:solidFill>
                          <a:effectLst/>
                          <a:latin typeface="Calibri" panose="020F0502020204030204" pitchFamily="34" charset="0"/>
                        </a:rPr>
                        <a:t>6.0</a:t>
                      </a:r>
                    </a:p>
                  </a:txBody>
                  <a:tcPr marL="8369" marR="8369" marT="8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a:txBody>
                    <a:bodyPr/>
                    <a:lstStyle/>
                    <a:p>
                      <a:pPr algn="r" fontAlgn="t"/>
                      <a:r>
                        <a:rPr lang="es-DO" sz="1200" b="0" i="0" u="none" strike="noStrike">
                          <a:solidFill>
                            <a:srgbClr val="010205"/>
                          </a:solidFill>
                          <a:effectLst/>
                          <a:latin typeface="Arial" panose="020B0604020202020204" pitchFamily="34" charset="0"/>
                        </a:rPr>
                        <a:t>41</a:t>
                      </a:r>
                    </a:p>
                  </a:txBody>
                  <a:tcPr marL="8369" marR="8369" marT="836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a:txBody>
                    <a:bodyPr/>
                    <a:lstStyle/>
                    <a:p>
                      <a:pPr algn="r" fontAlgn="t"/>
                      <a:r>
                        <a:rPr lang="es-DO" sz="1200" b="0" i="0" u="none" strike="noStrike">
                          <a:solidFill>
                            <a:srgbClr val="010205"/>
                          </a:solidFill>
                          <a:effectLst/>
                          <a:latin typeface="Arial" panose="020B0604020202020204" pitchFamily="34" charset="0"/>
                        </a:rPr>
                        <a:t>7.3</a:t>
                      </a:r>
                    </a:p>
                  </a:txBody>
                  <a:tcPr marL="8369" marR="8369" marT="8369"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extLst>
                  <a:ext uri="{0D108BD9-81ED-4DB2-BD59-A6C34878D82A}">
                    <a16:rowId xmlns:a16="http://schemas.microsoft.com/office/drawing/2014/main" val="4285010614"/>
                  </a:ext>
                </a:extLst>
              </a:tr>
              <a:tr h="224531">
                <a:tc>
                  <a:txBody>
                    <a:bodyPr/>
                    <a:lstStyle/>
                    <a:p>
                      <a:pPr algn="l" fontAlgn="t"/>
                      <a:r>
                        <a:rPr lang="es-DO" sz="1200" b="1" i="0" u="none" strike="noStrike">
                          <a:solidFill>
                            <a:srgbClr val="264A60"/>
                          </a:solidFill>
                          <a:effectLst/>
                          <a:latin typeface="Arial" panose="020B0604020202020204" pitchFamily="34" charset="0"/>
                        </a:rPr>
                        <a:t>Total</a:t>
                      </a:r>
                    </a:p>
                  </a:txBody>
                  <a:tcPr marL="8369" marR="8369" marT="8369"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s-DO" sz="1200" b="1" i="0" u="none" strike="noStrike">
                          <a:solidFill>
                            <a:srgbClr val="000000"/>
                          </a:solidFill>
                          <a:effectLst/>
                          <a:latin typeface="Calibri" panose="020F0502020204030204" pitchFamily="34" charset="0"/>
                        </a:rPr>
                        <a:t>435</a:t>
                      </a:r>
                    </a:p>
                  </a:txBody>
                  <a:tcPr marL="8369" marR="8369" marT="8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s-DO" sz="1200" b="1" i="0" u="none" strike="noStrike">
                          <a:solidFill>
                            <a:srgbClr val="000000"/>
                          </a:solidFill>
                          <a:effectLst/>
                          <a:latin typeface="Calibri" panose="020F0502020204030204" pitchFamily="34" charset="0"/>
                        </a:rPr>
                        <a:t>100.0</a:t>
                      </a:r>
                    </a:p>
                  </a:txBody>
                  <a:tcPr marL="8369" marR="8369" marT="8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t"/>
                      <a:r>
                        <a:rPr lang="es-DO" sz="1200" b="1" i="0" u="none" strike="noStrike">
                          <a:solidFill>
                            <a:srgbClr val="010205"/>
                          </a:solidFill>
                          <a:effectLst/>
                          <a:latin typeface="Arial" panose="020B0604020202020204" pitchFamily="34" charset="0"/>
                        </a:rPr>
                        <a:t>563</a:t>
                      </a:r>
                    </a:p>
                  </a:txBody>
                  <a:tcPr marL="8369" marR="8369" marT="836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t"/>
                      <a:r>
                        <a:rPr lang="es-DO" sz="1200" b="1" i="0" u="none" strike="noStrike" dirty="0">
                          <a:solidFill>
                            <a:srgbClr val="010205"/>
                          </a:solidFill>
                          <a:effectLst/>
                          <a:latin typeface="Arial" panose="020B0604020202020204" pitchFamily="34" charset="0"/>
                        </a:rPr>
                        <a:t>100.0</a:t>
                      </a:r>
                    </a:p>
                  </a:txBody>
                  <a:tcPr marL="8369" marR="8369" marT="8369"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4256033231"/>
                  </a:ext>
                </a:extLst>
              </a:tr>
            </a:tbl>
          </a:graphicData>
        </a:graphic>
      </p:graphicFrame>
      <p:pic>
        <p:nvPicPr>
          <p:cNvPr id="8" name="Imagen 7">
            <a:extLst>
              <a:ext uri="{FF2B5EF4-FFF2-40B4-BE49-F238E27FC236}">
                <a16:creationId xmlns:a16="http://schemas.microsoft.com/office/drawing/2014/main" id="{6FC8A662-3B72-6A43-A72E-33069CA2D62B}"/>
              </a:ext>
            </a:extLst>
          </p:cNvPr>
          <p:cNvPicPr>
            <a:picLocks noChangeAspect="1"/>
          </p:cNvPicPr>
          <p:nvPr/>
        </p:nvPicPr>
        <p:blipFill>
          <a:blip r:embed="rId4"/>
          <a:stretch>
            <a:fillRect/>
          </a:stretch>
        </p:blipFill>
        <p:spPr>
          <a:xfrm>
            <a:off x="6031796" y="2746106"/>
            <a:ext cx="6226531" cy="3819466"/>
          </a:xfrm>
          <a:prstGeom prst="rect">
            <a:avLst/>
          </a:prstGeom>
        </p:spPr>
      </p:pic>
      <p:sp>
        <p:nvSpPr>
          <p:cNvPr id="10" name="Marcador de número de diapositiva 9">
            <a:extLst>
              <a:ext uri="{FF2B5EF4-FFF2-40B4-BE49-F238E27FC236}">
                <a16:creationId xmlns:a16="http://schemas.microsoft.com/office/drawing/2014/main" id="{ECD254D1-E07B-F640-8AEB-1B1E1890C16B}"/>
              </a:ext>
            </a:extLst>
          </p:cNvPr>
          <p:cNvSpPr>
            <a:spLocks noGrp="1"/>
          </p:cNvSpPr>
          <p:nvPr>
            <p:ph type="sldNum" sz="quarter" idx="12"/>
          </p:nvPr>
        </p:nvSpPr>
        <p:spPr/>
        <p:txBody>
          <a:bodyPr/>
          <a:lstStyle/>
          <a:p>
            <a:fld id="{F5D1F510-C917-4B4E-B0A9-1BF7ED89073D}" type="slidenum">
              <a:rPr lang="es-DO" smtClean="0"/>
              <a:t>19</a:t>
            </a:fld>
            <a:endParaRPr lang="es-DO"/>
          </a:p>
        </p:txBody>
      </p:sp>
    </p:spTree>
    <p:extLst>
      <p:ext uri="{BB962C8B-B14F-4D97-AF65-F5344CB8AC3E}">
        <p14:creationId xmlns:p14="http://schemas.microsoft.com/office/powerpoint/2010/main" val="1218506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515600" y="0"/>
            <a:ext cx="1709134" cy="1714500"/>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4910388"/>
            <a:ext cx="1600200" cy="1947612"/>
          </a:xfrm>
          <a:prstGeom prst="rect">
            <a:avLst/>
          </a:prstGeom>
        </p:spPr>
      </p:pic>
      <p:sp>
        <p:nvSpPr>
          <p:cNvPr id="7" name="Marcador de número de diapositiva 6">
            <a:extLst>
              <a:ext uri="{FF2B5EF4-FFF2-40B4-BE49-F238E27FC236}">
                <a16:creationId xmlns:a16="http://schemas.microsoft.com/office/drawing/2014/main" id="{ABD64E4B-8422-8545-BF85-21F747ED431D}"/>
              </a:ext>
            </a:extLst>
          </p:cNvPr>
          <p:cNvSpPr>
            <a:spLocks noGrp="1"/>
          </p:cNvSpPr>
          <p:nvPr>
            <p:ph type="sldNum" sz="quarter" idx="12"/>
          </p:nvPr>
        </p:nvSpPr>
        <p:spPr/>
        <p:txBody>
          <a:bodyPr/>
          <a:lstStyle/>
          <a:p>
            <a:fld id="{F5D1F510-C917-4B4E-B0A9-1BF7ED89073D}" type="slidenum">
              <a:rPr lang="es-DO" smtClean="0"/>
              <a:t>2</a:t>
            </a:fld>
            <a:endParaRPr lang="es-DO"/>
          </a:p>
        </p:txBody>
      </p:sp>
      <p:pic>
        <p:nvPicPr>
          <p:cNvPr id="9" name="Imagen 8">
            <a:extLst>
              <a:ext uri="{FF2B5EF4-FFF2-40B4-BE49-F238E27FC236}">
                <a16:creationId xmlns:a16="http://schemas.microsoft.com/office/drawing/2014/main" id="{AC929A55-86C7-0840-84A3-A42B038CDE18}"/>
              </a:ext>
            </a:extLst>
          </p:cNvPr>
          <p:cNvPicPr>
            <a:picLocks noChangeAspect="1"/>
          </p:cNvPicPr>
          <p:nvPr/>
        </p:nvPicPr>
        <p:blipFill>
          <a:blip r:embed="rId4"/>
          <a:stretch>
            <a:fillRect/>
          </a:stretch>
        </p:blipFill>
        <p:spPr>
          <a:xfrm>
            <a:off x="3514164" y="0"/>
            <a:ext cx="5163671" cy="6858000"/>
          </a:xfrm>
          <a:prstGeom prst="rect">
            <a:avLst/>
          </a:prstGeom>
        </p:spPr>
      </p:pic>
    </p:spTree>
    <p:extLst>
      <p:ext uri="{BB962C8B-B14F-4D97-AF65-F5344CB8AC3E}">
        <p14:creationId xmlns:p14="http://schemas.microsoft.com/office/powerpoint/2010/main" val="1248418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4445330" y="897387"/>
            <a:ext cx="3301340" cy="523220"/>
          </a:xfrm>
          <a:prstGeom prst="rect">
            <a:avLst/>
          </a:prstGeom>
          <a:solidFill>
            <a:schemeClr val="accent6">
              <a:lumMod val="60000"/>
              <a:lumOff val="40000"/>
            </a:schemeClr>
          </a:solidFill>
        </p:spPr>
        <p:txBody>
          <a:bodyPr wrap="square" rtlCol="0">
            <a:spAutoFit/>
          </a:bodyPr>
          <a:lstStyle/>
          <a:p>
            <a:pPr algn="ctr"/>
            <a:r>
              <a:rPr lang="es-DO" sz="2800" b="1" dirty="0"/>
              <a:t>Edades</a:t>
            </a:r>
          </a:p>
        </p:txBody>
      </p:sp>
      <p:graphicFrame>
        <p:nvGraphicFramePr>
          <p:cNvPr id="9" name="Gráfico 8">
            <a:extLst>
              <a:ext uri="{FF2B5EF4-FFF2-40B4-BE49-F238E27FC236}">
                <a16:creationId xmlns:a16="http://schemas.microsoft.com/office/drawing/2014/main" id="{58CC01E3-F78C-A242-9FDC-B52522AEF2E5}"/>
              </a:ext>
            </a:extLst>
          </p:cNvPr>
          <p:cNvGraphicFramePr>
            <a:graphicFrameLocks/>
          </p:cNvGraphicFramePr>
          <p:nvPr>
            <p:extLst>
              <p:ext uri="{D42A27DB-BD31-4B8C-83A1-F6EECF244321}">
                <p14:modId xmlns:p14="http://schemas.microsoft.com/office/powerpoint/2010/main" val="4171838864"/>
              </p:ext>
            </p:extLst>
          </p:nvPr>
        </p:nvGraphicFramePr>
        <p:xfrm>
          <a:off x="5771408" y="2120309"/>
          <a:ext cx="6420592" cy="43631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Tabla 2">
            <a:extLst>
              <a:ext uri="{FF2B5EF4-FFF2-40B4-BE49-F238E27FC236}">
                <a16:creationId xmlns:a16="http://schemas.microsoft.com/office/drawing/2014/main" id="{1E3695EC-05E3-0C41-BE54-DC58E7BD0212}"/>
              </a:ext>
            </a:extLst>
          </p:cNvPr>
          <p:cNvGraphicFramePr>
            <a:graphicFrameLocks noGrp="1"/>
          </p:cNvGraphicFramePr>
          <p:nvPr>
            <p:extLst>
              <p:ext uri="{D42A27DB-BD31-4B8C-83A1-F6EECF244321}">
                <p14:modId xmlns:p14="http://schemas.microsoft.com/office/powerpoint/2010/main" val="2306366336"/>
              </p:ext>
            </p:extLst>
          </p:nvPr>
        </p:nvGraphicFramePr>
        <p:xfrm>
          <a:off x="130629" y="2291936"/>
          <a:ext cx="5478111" cy="4254368"/>
        </p:xfrm>
        <a:graphic>
          <a:graphicData uri="http://schemas.openxmlformats.org/drawingml/2006/table">
            <a:tbl>
              <a:tblPr/>
              <a:tblGrid>
                <a:gridCol w="1221383">
                  <a:extLst>
                    <a:ext uri="{9D8B030D-6E8A-4147-A177-3AD203B41FA5}">
                      <a16:colId xmlns:a16="http://schemas.microsoft.com/office/drawing/2014/main" val="811747251"/>
                    </a:ext>
                  </a:extLst>
                </a:gridCol>
                <a:gridCol w="1097175">
                  <a:extLst>
                    <a:ext uri="{9D8B030D-6E8A-4147-A177-3AD203B41FA5}">
                      <a16:colId xmlns:a16="http://schemas.microsoft.com/office/drawing/2014/main" val="1364946200"/>
                    </a:ext>
                  </a:extLst>
                </a:gridCol>
                <a:gridCol w="954853">
                  <a:extLst>
                    <a:ext uri="{9D8B030D-6E8A-4147-A177-3AD203B41FA5}">
                      <a16:colId xmlns:a16="http://schemas.microsoft.com/office/drawing/2014/main" val="1040851060"/>
                    </a:ext>
                  </a:extLst>
                </a:gridCol>
                <a:gridCol w="869459">
                  <a:extLst>
                    <a:ext uri="{9D8B030D-6E8A-4147-A177-3AD203B41FA5}">
                      <a16:colId xmlns:a16="http://schemas.microsoft.com/office/drawing/2014/main" val="2333561086"/>
                    </a:ext>
                  </a:extLst>
                </a:gridCol>
                <a:gridCol w="1335241">
                  <a:extLst>
                    <a:ext uri="{9D8B030D-6E8A-4147-A177-3AD203B41FA5}">
                      <a16:colId xmlns:a16="http://schemas.microsoft.com/office/drawing/2014/main" val="1912947698"/>
                    </a:ext>
                  </a:extLst>
                </a:gridCol>
              </a:tblGrid>
              <a:tr h="861454">
                <a:tc gridSpan="5">
                  <a:txBody>
                    <a:bodyPr/>
                    <a:lstStyle/>
                    <a:p>
                      <a:pPr algn="ctr" fontAlgn="ctr"/>
                      <a:r>
                        <a:rPr lang="es-DO" sz="1900" b="1" i="0" u="none" strike="noStrike" dirty="0">
                          <a:solidFill>
                            <a:srgbClr val="000000"/>
                          </a:solidFill>
                          <a:effectLst/>
                          <a:latin typeface="Arial" panose="020B0604020202020204" pitchFamily="34" charset="0"/>
                        </a:rPr>
                        <a:t>Encuesta a Docentes: Evaluación del primer mes del proceso de docencia virtual, Semestre 2020-20.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3870963006"/>
                  </a:ext>
                </a:extLst>
              </a:tr>
              <a:tr h="586993">
                <a:tc gridSpan="5">
                  <a:txBody>
                    <a:bodyPr/>
                    <a:lstStyle/>
                    <a:p>
                      <a:pPr algn="ctr" fontAlgn="ctr"/>
                      <a:r>
                        <a:rPr lang="es-DO" sz="1900" b="1" i="0" u="none" strike="noStrike">
                          <a:solidFill>
                            <a:srgbClr val="000000"/>
                          </a:solidFill>
                          <a:effectLst/>
                          <a:latin typeface="Arial" panose="020B0604020202020204" pitchFamily="34" charset="0"/>
                        </a:rPr>
                        <a:t>Cantidad y % de encuestados según Edades Agrupadas  a la que pertenece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1998445031"/>
                  </a:ext>
                </a:extLst>
              </a:tr>
              <a:tr h="513619">
                <a:tc>
                  <a:txBody>
                    <a:bodyPr/>
                    <a:lstStyle/>
                    <a:p>
                      <a:pPr algn="ctr" fontAlgn="ctr"/>
                      <a:r>
                        <a:rPr lang="es-DO" sz="1500" b="1" i="0" u="none" strike="noStrike">
                          <a:solidFill>
                            <a:srgbClr val="000000"/>
                          </a:solidFill>
                          <a:effectLst/>
                          <a:latin typeface="Arial" panose="020B0604020202020204" pitchFamily="34" charset="0"/>
                        </a:rPr>
                        <a:t>Edades agrupadas</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500" b="1" i="0" u="none" strike="noStrike">
                          <a:solidFill>
                            <a:srgbClr val="000000"/>
                          </a:solidFill>
                          <a:effectLst/>
                          <a:latin typeface="Arial" panose="020B0604020202020204" pitchFamily="34" charset="0"/>
                        </a:rPr>
                        <a:t>Frecuencia</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700" b="1" i="0" u="none" strike="noStrike">
                          <a:solidFill>
                            <a:srgbClr val="000000"/>
                          </a:solidFill>
                          <a:effectLst/>
                          <a:latin typeface="Arial" panose="020B0604020202020204" pitchFamily="34" charset="0"/>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500" b="1" i="0" u="none" strike="noStrike">
                          <a:solidFill>
                            <a:srgbClr val="000000"/>
                          </a:solidFill>
                          <a:effectLst/>
                          <a:latin typeface="Arial" panose="020B0604020202020204" pitchFamily="34" charset="0"/>
                        </a:rPr>
                        <a:t>% Válido</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500" b="1" i="0" u="none" strike="noStrike">
                          <a:solidFill>
                            <a:srgbClr val="000000"/>
                          </a:solidFill>
                          <a:effectLst/>
                          <a:latin typeface="Arial" panose="020B0604020202020204" pitchFamily="34" charset="0"/>
                        </a:rPr>
                        <a:t>% Acumulado</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1565223819"/>
                  </a:ext>
                </a:extLst>
              </a:tr>
              <a:tr h="188676">
                <a:tc>
                  <a:txBody>
                    <a:bodyPr/>
                    <a:lstStyle/>
                    <a:p>
                      <a:pPr algn="l" fontAlgn="ctr"/>
                      <a:r>
                        <a:rPr lang="es-DO" sz="1200" b="0" i="0" u="none" strike="noStrike">
                          <a:solidFill>
                            <a:srgbClr val="000000"/>
                          </a:solidFill>
                          <a:effectLst/>
                          <a:latin typeface="Arial" panose="020B0604020202020204" pitchFamily="34" charset="0"/>
                        </a:rPr>
                        <a:t>25-29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r" fontAlgn="ctr"/>
                      <a:r>
                        <a:rPr lang="es-DO" sz="1200" b="0" i="0" u="none" strike="noStrike">
                          <a:solidFill>
                            <a:srgbClr val="000000"/>
                          </a:solidFill>
                          <a:effectLst/>
                          <a:latin typeface="Arial" panose="020B0604020202020204" pitchFamily="34" charset="0"/>
                        </a:rPr>
                        <a:t>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r" fontAlgn="b"/>
                      <a:r>
                        <a:rPr lang="es-DO" sz="1200" b="0" i="0" u="none" strike="noStrike">
                          <a:solidFill>
                            <a:srgbClr val="000000"/>
                          </a:solidFill>
                          <a:effectLst/>
                          <a:latin typeface="Arial" panose="020B0604020202020204" pitchFamily="34" charset="0"/>
                        </a:rPr>
                        <a:t>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445950944"/>
                  </a:ext>
                </a:extLst>
              </a:tr>
              <a:tr h="188676">
                <a:tc>
                  <a:txBody>
                    <a:bodyPr/>
                    <a:lstStyle/>
                    <a:p>
                      <a:pPr algn="l" fontAlgn="ctr"/>
                      <a:r>
                        <a:rPr lang="es-DO" sz="1200" b="0" i="0" u="none" strike="noStrike">
                          <a:solidFill>
                            <a:srgbClr val="000000"/>
                          </a:solidFill>
                          <a:effectLst/>
                          <a:latin typeface="Arial" panose="020B0604020202020204" pitchFamily="34" charset="0"/>
                        </a:rPr>
                        <a:t>30-34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r" fontAlgn="ctr"/>
                      <a:r>
                        <a:rPr lang="es-DO" sz="1200" b="0" i="0" u="none" strike="noStrike">
                          <a:solidFill>
                            <a:srgbClr val="000000"/>
                          </a:solidFill>
                          <a:effectLst/>
                          <a:latin typeface="Arial" panose="020B0604020202020204" pitchFamily="34" charset="0"/>
                        </a:rPr>
                        <a:t>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r" fontAlgn="b"/>
                      <a:r>
                        <a:rPr lang="es-DO" sz="1200" b="0" i="0" u="none" strike="noStrike">
                          <a:solidFill>
                            <a:srgbClr val="000000"/>
                          </a:solidFill>
                          <a:effectLst/>
                          <a:latin typeface="Arial" panose="020B0604020202020204" pitchFamily="34" charset="0"/>
                        </a:rPr>
                        <a:t>4.1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673876693"/>
                  </a:ext>
                </a:extLst>
              </a:tr>
              <a:tr h="188676">
                <a:tc>
                  <a:txBody>
                    <a:bodyPr/>
                    <a:lstStyle/>
                    <a:p>
                      <a:pPr algn="l" fontAlgn="ctr"/>
                      <a:r>
                        <a:rPr lang="es-DO" sz="1200" b="0" i="0" u="none" strike="noStrike">
                          <a:solidFill>
                            <a:srgbClr val="000000"/>
                          </a:solidFill>
                          <a:effectLst/>
                          <a:latin typeface="Arial" panose="020B0604020202020204" pitchFamily="34" charset="0"/>
                        </a:rPr>
                        <a:t>35-39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r" fontAlgn="ctr"/>
                      <a:r>
                        <a:rPr lang="es-DO" sz="1200" b="0" i="0" u="none" strike="noStrike">
                          <a:solidFill>
                            <a:srgbClr val="000000"/>
                          </a:solidFill>
                          <a:effectLst/>
                          <a:latin typeface="Arial" panose="020B0604020202020204" pitchFamily="34" charset="0"/>
                        </a:rPr>
                        <a:t>10.3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r" fontAlgn="b"/>
                      <a:r>
                        <a:rPr lang="es-DO" sz="1200" b="0" i="0" u="none" strike="noStrike">
                          <a:solidFill>
                            <a:srgbClr val="000000"/>
                          </a:solidFill>
                          <a:effectLst/>
                          <a:latin typeface="Arial" panose="020B0604020202020204" pitchFamily="34" charset="0"/>
                        </a:rPr>
                        <a:t>10.3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15.1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838973384"/>
                  </a:ext>
                </a:extLst>
              </a:tr>
              <a:tr h="188676">
                <a:tc>
                  <a:txBody>
                    <a:bodyPr/>
                    <a:lstStyle/>
                    <a:p>
                      <a:pPr algn="l" fontAlgn="ctr"/>
                      <a:r>
                        <a:rPr lang="es-DO" sz="1200" b="0" i="0" u="none" strike="noStrike">
                          <a:solidFill>
                            <a:srgbClr val="000000"/>
                          </a:solidFill>
                          <a:effectLst/>
                          <a:latin typeface="Arial" panose="020B0604020202020204" pitchFamily="34" charset="0"/>
                        </a:rPr>
                        <a:t>40-44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r" fontAlgn="ctr"/>
                      <a:r>
                        <a:rPr lang="es-DO" sz="1200" b="0" i="0" u="none" strike="noStrike">
                          <a:solidFill>
                            <a:srgbClr val="000000"/>
                          </a:solidFill>
                          <a:effectLst/>
                          <a:latin typeface="Arial" panose="020B0604020202020204" pitchFamily="34" charset="0"/>
                        </a:rPr>
                        <a:t>14.0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r" fontAlgn="b"/>
                      <a:r>
                        <a:rPr lang="es-DO" sz="1200" b="0" i="0" u="none" strike="noStrike">
                          <a:solidFill>
                            <a:srgbClr val="000000"/>
                          </a:solidFill>
                          <a:effectLst/>
                          <a:latin typeface="Arial" panose="020B0604020202020204" pitchFamily="34" charset="0"/>
                        </a:rPr>
                        <a:t>14.0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29.1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61292067"/>
                  </a:ext>
                </a:extLst>
              </a:tr>
              <a:tr h="188676">
                <a:tc>
                  <a:txBody>
                    <a:bodyPr/>
                    <a:lstStyle/>
                    <a:p>
                      <a:pPr algn="l" fontAlgn="ctr"/>
                      <a:r>
                        <a:rPr lang="es-DO" sz="1200" b="0" i="0" u="none" strike="noStrike">
                          <a:solidFill>
                            <a:srgbClr val="000000"/>
                          </a:solidFill>
                          <a:effectLst/>
                          <a:latin typeface="Arial" panose="020B0604020202020204" pitchFamily="34" charset="0"/>
                        </a:rPr>
                        <a:t>45-49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r" fontAlgn="ctr"/>
                      <a:r>
                        <a:rPr lang="es-DO" sz="1200" b="0" i="0" u="none" strike="noStrike">
                          <a:solidFill>
                            <a:srgbClr val="000000"/>
                          </a:solidFill>
                          <a:effectLst/>
                          <a:latin typeface="Arial" panose="020B0604020202020204" pitchFamily="34" charset="0"/>
                        </a:rPr>
                        <a:t>12.8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r" fontAlgn="b"/>
                      <a:r>
                        <a:rPr lang="es-DO" sz="1200" b="0" i="0" u="none" strike="noStrike">
                          <a:solidFill>
                            <a:srgbClr val="000000"/>
                          </a:solidFill>
                          <a:effectLst/>
                          <a:latin typeface="Arial" panose="020B0604020202020204" pitchFamily="34" charset="0"/>
                        </a:rPr>
                        <a:t>12.8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41.9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486553411"/>
                  </a:ext>
                </a:extLst>
              </a:tr>
              <a:tr h="188676">
                <a:tc>
                  <a:txBody>
                    <a:bodyPr/>
                    <a:lstStyle/>
                    <a:p>
                      <a:pPr algn="l" fontAlgn="ctr"/>
                      <a:r>
                        <a:rPr lang="es-DO" sz="1200" b="0" i="0" u="none" strike="noStrike">
                          <a:solidFill>
                            <a:srgbClr val="000000"/>
                          </a:solidFill>
                          <a:effectLst/>
                          <a:latin typeface="Arial" panose="020B0604020202020204" pitchFamily="34" charset="0"/>
                        </a:rPr>
                        <a:t>50-54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r" fontAlgn="ctr"/>
                      <a:r>
                        <a:rPr lang="es-DO" sz="1200" b="0" i="0" u="none" strike="noStrike">
                          <a:solidFill>
                            <a:srgbClr val="000000"/>
                          </a:solidFill>
                          <a:effectLst/>
                          <a:latin typeface="Arial" panose="020B0604020202020204" pitchFamily="34" charset="0"/>
                        </a:rPr>
                        <a:t>15.3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r" fontAlgn="b"/>
                      <a:r>
                        <a:rPr lang="es-DO" sz="1200" b="0" i="0" u="none" strike="noStrike">
                          <a:solidFill>
                            <a:srgbClr val="000000"/>
                          </a:solidFill>
                          <a:effectLst/>
                          <a:latin typeface="Arial" panose="020B0604020202020204" pitchFamily="34" charset="0"/>
                        </a:rPr>
                        <a:t>15.3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57.2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130156864"/>
                  </a:ext>
                </a:extLst>
              </a:tr>
              <a:tr h="188676">
                <a:tc>
                  <a:txBody>
                    <a:bodyPr/>
                    <a:lstStyle/>
                    <a:p>
                      <a:pPr algn="l" fontAlgn="ctr"/>
                      <a:r>
                        <a:rPr lang="es-DO" sz="1200" b="0" i="0" u="none" strike="noStrike">
                          <a:solidFill>
                            <a:srgbClr val="000000"/>
                          </a:solidFill>
                          <a:effectLst/>
                          <a:latin typeface="Arial" panose="020B0604020202020204" pitchFamily="34" charset="0"/>
                        </a:rPr>
                        <a:t>55-59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r" fontAlgn="ctr"/>
                      <a:r>
                        <a:rPr lang="es-DO" sz="1200" b="0" i="0" u="none" strike="noStrike">
                          <a:solidFill>
                            <a:srgbClr val="000000"/>
                          </a:solidFill>
                          <a:effectLst/>
                          <a:latin typeface="Arial" panose="020B0604020202020204" pitchFamily="34" charset="0"/>
                        </a:rPr>
                        <a:t>17.1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r" fontAlgn="b"/>
                      <a:r>
                        <a:rPr lang="es-DO" sz="1200" b="0" i="0" u="none" strike="noStrike">
                          <a:solidFill>
                            <a:srgbClr val="000000"/>
                          </a:solidFill>
                          <a:effectLst/>
                          <a:latin typeface="Arial" panose="020B0604020202020204" pitchFamily="34" charset="0"/>
                        </a:rPr>
                        <a:t>17.1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74.2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252772949"/>
                  </a:ext>
                </a:extLst>
              </a:tr>
              <a:tr h="188676">
                <a:tc>
                  <a:txBody>
                    <a:bodyPr/>
                    <a:lstStyle/>
                    <a:p>
                      <a:pPr algn="l" fontAlgn="ctr"/>
                      <a:r>
                        <a:rPr lang="es-DO" sz="1200" b="0" i="0" u="none" strike="noStrike">
                          <a:solidFill>
                            <a:srgbClr val="000000"/>
                          </a:solidFill>
                          <a:effectLst/>
                          <a:latin typeface="Arial" panose="020B0604020202020204" pitchFamily="34" charset="0"/>
                        </a:rPr>
                        <a:t>60-64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r" fontAlgn="ctr"/>
                      <a:r>
                        <a:rPr lang="es-DO" sz="1200" b="0" i="0" u="none" strike="noStrike">
                          <a:solidFill>
                            <a:srgbClr val="000000"/>
                          </a:solidFill>
                          <a:effectLst/>
                          <a:latin typeface="Arial" panose="020B0604020202020204" pitchFamily="34" charset="0"/>
                        </a:rPr>
                        <a:t>12.8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r" fontAlgn="b"/>
                      <a:r>
                        <a:rPr lang="es-DO" sz="1200" b="0" i="0" u="none" strike="noStrike">
                          <a:solidFill>
                            <a:srgbClr val="000000"/>
                          </a:solidFill>
                          <a:effectLst/>
                          <a:latin typeface="Arial" panose="020B0604020202020204" pitchFamily="34" charset="0"/>
                        </a:rPr>
                        <a:t>12.8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87.0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208693136"/>
                  </a:ext>
                </a:extLst>
              </a:tr>
              <a:tr h="188676">
                <a:tc>
                  <a:txBody>
                    <a:bodyPr/>
                    <a:lstStyle/>
                    <a:p>
                      <a:pPr algn="l" fontAlgn="ctr"/>
                      <a:r>
                        <a:rPr lang="es-DO" sz="1200" b="0" i="0" u="none" strike="noStrike">
                          <a:solidFill>
                            <a:srgbClr val="000000"/>
                          </a:solidFill>
                          <a:effectLst/>
                          <a:latin typeface="Arial" panose="020B0604020202020204" pitchFamily="34" charset="0"/>
                        </a:rPr>
                        <a:t>65-69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r" fontAlgn="ctr"/>
                      <a:r>
                        <a:rPr lang="es-DO" sz="1200" b="0" i="0" u="none" strike="noStrike">
                          <a:solidFill>
                            <a:srgbClr val="000000"/>
                          </a:solidFill>
                          <a:effectLst/>
                          <a:latin typeface="Arial" panose="020B0604020202020204" pitchFamily="34" charset="0"/>
                        </a:rPr>
                        <a:t>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r" fontAlgn="b"/>
                      <a:r>
                        <a:rPr lang="es-DO" sz="1200" b="0" i="0" u="none" strike="noStrike">
                          <a:solidFill>
                            <a:srgbClr val="000000"/>
                          </a:solidFill>
                          <a:effectLst/>
                          <a:latin typeface="Arial" panose="020B0604020202020204" pitchFamily="34" charset="0"/>
                        </a:rPr>
                        <a:t>9.2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96.3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738667956"/>
                  </a:ext>
                </a:extLst>
              </a:tr>
              <a:tr h="188676">
                <a:tc>
                  <a:txBody>
                    <a:bodyPr/>
                    <a:lstStyle/>
                    <a:p>
                      <a:pPr algn="l" fontAlgn="ctr"/>
                      <a:r>
                        <a:rPr lang="es-DO" sz="1200" b="0" i="0" u="none" strike="noStrike">
                          <a:solidFill>
                            <a:srgbClr val="000000"/>
                          </a:solidFill>
                          <a:effectLst/>
                          <a:latin typeface="Arial" panose="020B0604020202020204" pitchFamily="34" charset="0"/>
                        </a:rPr>
                        <a:t>70-74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r" fontAlgn="ctr"/>
                      <a:r>
                        <a:rPr lang="es-DO" sz="1200" b="0" i="0" u="none" strike="noStrike">
                          <a:solidFill>
                            <a:srgbClr val="000000"/>
                          </a:solidFill>
                          <a:effectLst/>
                          <a:latin typeface="Arial" panose="020B0604020202020204" pitchFamily="34" charset="0"/>
                        </a:rPr>
                        <a:t>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r" fontAlgn="b"/>
                      <a:r>
                        <a:rPr lang="es-DO" sz="1200" b="0" i="0" u="none" strike="noStrike">
                          <a:solidFill>
                            <a:srgbClr val="000000"/>
                          </a:solidFill>
                          <a:effectLst/>
                          <a:latin typeface="Arial" panose="020B0604020202020204" pitchFamily="34" charset="0"/>
                        </a:rPr>
                        <a:t>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98.9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60134680"/>
                  </a:ext>
                </a:extLst>
              </a:tr>
              <a:tr h="199158">
                <a:tc>
                  <a:txBody>
                    <a:bodyPr/>
                    <a:lstStyle/>
                    <a:p>
                      <a:pPr algn="l" fontAlgn="ctr"/>
                      <a:r>
                        <a:rPr lang="es-DO" sz="1200" b="0" i="0" u="none" strike="noStrike">
                          <a:solidFill>
                            <a:srgbClr val="000000"/>
                          </a:solidFill>
                          <a:effectLst/>
                          <a:latin typeface="Arial" panose="020B0604020202020204" pitchFamily="34" charset="0"/>
                        </a:rPr>
                        <a:t>75-79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r" fontAlgn="ctr"/>
                      <a:r>
                        <a:rPr lang="es-DO" sz="1200" b="0" i="0" u="none" strike="noStrike">
                          <a:solidFill>
                            <a:srgbClr val="000000"/>
                          </a:solidFill>
                          <a:effectLst/>
                          <a:latin typeface="Arial" panose="020B0604020202020204" pitchFamily="34" charset="0"/>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r" fontAlgn="b"/>
                      <a:r>
                        <a:rPr lang="es-DO" sz="1200" b="0" i="0" u="none" strike="noStrike">
                          <a:solidFill>
                            <a:srgbClr val="000000"/>
                          </a:solidFill>
                          <a:effectLst/>
                          <a:latin typeface="Arial" panose="020B0604020202020204" pitchFamily="34" charset="0"/>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100.0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118229855"/>
                  </a:ext>
                </a:extLst>
              </a:tr>
              <a:tr h="199158">
                <a:tc>
                  <a:txBody>
                    <a:bodyPr/>
                    <a:lstStyle/>
                    <a:p>
                      <a:pPr algn="l" fontAlgn="b"/>
                      <a:r>
                        <a:rPr lang="es-DO" sz="1200" b="1" i="0" u="none" strike="noStrike">
                          <a:solidFill>
                            <a:srgbClr val="000000"/>
                          </a:solidFill>
                          <a:effectLst/>
                          <a:latin typeface="Arial" panose="020B0604020202020204" pitchFamily="34" charset="0"/>
                        </a:rPr>
                        <a:t>Total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200" b="1" i="0" u="none" strike="noStrike">
                          <a:solidFill>
                            <a:srgbClr val="000000"/>
                          </a:solidFill>
                          <a:effectLst/>
                          <a:latin typeface="Arial" panose="020B0604020202020204" pitchFamily="34" charset="0"/>
                        </a:rPr>
                        <a:t>563</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ctr"/>
                      <a:r>
                        <a:rPr lang="es-DO" sz="1200" b="1" i="0" u="none" strike="noStrike">
                          <a:solidFill>
                            <a:srgbClr val="000000"/>
                          </a:solidFill>
                          <a:effectLst/>
                          <a:latin typeface="Arial" panose="020B0604020202020204" pitchFamily="34" charset="0"/>
                        </a:rPr>
                        <a:t>100.0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200" b="1" i="0" u="none" strike="noStrike">
                          <a:solidFill>
                            <a:srgbClr val="000000"/>
                          </a:solidFill>
                          <a:effectLst/>
                          <a:latin typeface="Arial" panose="020B0604020202020204" pitchFamily="34" charset="0"/>
                        </a:rPr>
                        <a:t>100.0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200" b="1" i="0" u="none" strike="noStrike" dirty="0">
                          <a:solidFill>
                            <a:srgbClr val="000000"/>
                          </a:solidFill>
                          <a:effectLst/>
                          <a:latin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3463057409"/>
                  </a:ext>
                </a:extLst>
              </a:tr>
            </a:tbl>
          </a:graphicData>
        </a:graphic>
      </p:graphicFrame>
      <p:sp>
        <p:nvSpPr>
          <p:cNvPr id="7" name="Marcador de número de diapositiva 6">
            <a:extLst>
              <a:ext uri="{FF2B5EF4-FFF2-40B4-BE49-F238E27FC236}">
                <a16:creationId xmlns:a16="http://schemas.microsoft.com/office/drawing/2014/main" id="{48EBB398-77CE-C545-8FF1-D9060C131923}"/>
              </a:ext>
            </a:extLst>
          </p:cNvPr>
          <p:cNvSpPr>
            <a:spLocks noGrp="1"/>
          </p:cNvSpPr>
          <p:nvPr>
            <p:ph type="sldNum" sz="quarter" idx="12"/>
          </p:nvPr>
        </p:nvSpPr>
        <p:spPr/>
        <p:txBody>
          <a:bodyPr/>
          <a:lstStyle/>
          <a:p>
            <a:fld id="{F5D1F510-C917-4B4E-B0A9-1BF7ED89073D}" type="slidenum">
              <a:rPr lang="es-DO" smtClean="0"/>
              <a:t>20</a:t>
            </a:fld>
            <a:endParaRPr lang="es-DO"/>
          </a:p>
        </p:txBody>
      </p:sp>
    </p:spTree>
    <p:extLst>
      <p:ext uri="{BB962C8B-B14F-4D97-AF65-F5344CB8AC3E}">
        <p14:creationId xmlns:p14="http://schemas.microsoft.com/office/powerpoint/2010/main" val="816798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4445330" y="897387"/>
            <a:ext cx="3301340" cy="523220"/>
          </a:xfrm>
          <a:prstGeom prst="rect">
            <a:avLst/>
          </a:prstGeom>
          <a:solidFill>
            <a:schemeClr val="accent6">
              <a:lumMod val="60000"/>
              <a:lumOff val="40000"/>
            </a:schemeClr>
          </a:solidFill>
        </p:spPr>
        <p:txBody>
          <a:bodyPr wrap="square" rtlCol="0">
            <a:spAutoFit/>
          </a:bodyPr>
          <a:lstStyle/>
          <a:p>
            <a:pPr algn="ctr"/>
            <a:r>
              <a:rPr lang="es-DO" sz="2800" b="1" dirty="0"/>
              <a:t>Facultades</a:t>
            </a:r>
          </a:p>
        </p:txBody>
      </p:sp>
      <p:graphicFrame>
        <p:nvGraphicFramePr>
          <p:cNvPr id="5" name="Tabla 4">
            <a:extLst>
              <a:ext uri="{FF2B5EF4-FFF2-40B4-BE49-F238E27FC236}">
                <a16:creationId xmlns:a16="http://schemas.microsoft.com/office/drawing/2014/main" id="{92DBB762-EB89-064F-91CC-41738B74BE31}"/>
              </a:ext>
            </a:extLst>
          </p:cNvPr>
          <p:cNvGraphicFramePr>
            <a:graphicFrameLocks noGrp="1"/>
          </p:cNvGraphicFramePr>
          <p:nvPr>
            <p:extLst>
              <p:ext uri="{D42A27DB-BD31-4B8C-83A1-F6EECF244321}">
                <p14:modId xmlns:p14="http://schemas.microsoft.com/office/powerpoint/2010/main" val="2732911894"/>
              </p:ext>
            </p:extLst>
          </p:nvPr>
        </p:nvGraphicFramePr>
        <p:xfrm>
          <a:off x="407737" y="2384383"/>
          <a:ext cx="4927600" cy="3835400"/>
        </p:xfrm>
        <a:graphic>
          <a:graphicData uri="http://schemas.openxmlformats.org/drawingml/2006/table">
            <a:tbl>
              <a:tblPr/>
              <a:tblGrid>
                <a:gridCol w="1040729">
                  <a:extLst>
                    <a:ext uri="{9D8B030D-6E8A-4147-A177-3AD203B41FA5}">
                      <a16:colId xmlns:a16="http://schemas.microsoft.com/office/drawing/2014/main" val="3576153455"/>
                    </a:ext>
                  </a:extLst>
                </a:gridCol>
                <a:gridCol w="1028038">
                  <a:extLst>
                    <a:ext uri="{9D8B030D-6E8A-4147-A177-3AD203B41FA5}">
                      <a16:colId xmlns:a16="http://schemas.microsoft.com/office/drawing/2014/main" val="2201321368"/>
                    </a:ext>
                  </a:extLst>
                </a:gridCol>
                <a:gridCol w="913811">
                  <a:extLst>
                    <a:ext uri="{9D8B030D-6E8A-4147-A177-3AD203B41FA5}">
                      <a16:colId xmlns:a16="http://schemas.microsoft.com/office/drawing/2014/main" val="1468962415"/>
                    </a:ext>
                  </a:extLst>
                </a:gridCol>
                <a:gridCol w="926503">
                  <a:extLst>
                    <a:ext uri="{9D8B030D-6E8A-4147-A177-3AD203B41FA5}">
                      <a16:colId xmlns:a16="http://schemas.microsoft.com/office/drawing/2014/main" val="3068025671"/>
                    </a:ext>
                  </a:extLst>
                </a:gridCol>
                <a:gridCol w="1018519">
                  <a:extLst>
                    <a:ext uri="{9D8B030D-6E8A-4147-A177-3AD203B41FA5}">
                      <a16:colId xmlns:a16="http://schemas.microsoft.com/office/drawing/2014/main" val="3224811605"/>
                    </a:ext>
                  </a:extLst>
                </a:gridCol>
              </a:tblGrid>
              <a:tr h="482600">
                <a:tc gridSpan="5">
                  <a:txBody>
                    <a:bodyPr/>
                    <a:lstStyle/>
                    <a:p>
                      <a:pPr algn="ctr" fontAlgn="ctr"/>
                      <a:r>
                        <a:rPr lang="es-DO" sz="1600" b="1" i="0" u="none" strike="noStrike">
                          <a:solidFill>
                            <a:srgbClr val="000000"/>
                          </a:solidFill>
                          <a:effectLst/>
                          <a:latin typeface="Calibri" panose="020F0502020204030204" pitchFamily="34" charset="0"/>
                        </a:rPr>
                        <a:t>Frecuencia de edad de los docentes de la UASD. 2019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3456574756"/>
                  </a:ext>
                </a:extLst>
              </a:tr>
              <a:tr h="444500">
                <a:tc>
                  <a:txBody>
                    <a:bodyPr/>
                    <a:lstStyle/>
                    <a:p>
                      <a:pPr algn="ctr" fontAlgn="ctr"/>
                      <a:r>
                        <a:rPr lang="es-DO" sz="1200" b="1" i="0" u="none" strike="noStrike">
                          <a:solidFill>
                            <a:srgbClr val="000000"/>
                          </a:solidFill>
                          <a:effectLst/>
                          <a:latin typeface="Calibri" panose="020F0502020204030204" pitchFamily="34" charset="0"/>
                        </a:rPr>
                        <a:t>Edad en años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DO" sz="1200" b="1" i="0" u="none" strike="noStrike">
                          <a:solidFill>
                            <a:srgbClr val="000000"/>
                          </a:solidFill>
                          <a:effectLst/>
                          <a:latin typeface="Calibri" panose="020F0502020204030204" pitchFamily="34" charset="0"/>
                        </a:rPr>
                        <a:t>Frecuencia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DO" sz="1200" b="1" i="0" u="none" strike="noStrike">
                          <a:solidFill>
                            <a:srgbClr val="000000"/>
                          </a:solidFill>
                          <a:effectLst/>
                          <a:latin typeface="Calibri" panose="020F0502020204030204" pitchFamily="34" charset="0"/>
                        </a:rPr>
                        <a:t>Porcentaje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DO" sz="1200" b="1" i="0" u="none" strike="noStrike">
                          <a:solidFill>
                            <a:srgbClr val="000000"/>
                          </a:solidFill>
                          <a:effectLst/>
                          <a:latin typeface="Calibri" panose="020F0502020204030204" pitchFamily="34" charset="0"/>
                        </a:rPr>
                        <a:t>Porcentaje válido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DO" sz="1200" b="1" i="0" u="none" strike="noStrike">
                          <a:solidFill>
                            <a:srgbClr val="000000"/>
                          </a:solidFill>
                          <a:effectLst/>
                          <a:latin typeface="Calibri" panose="020F0502020204030204" pitchFamily="34" charset="0"/>
                        </a:rPr>
                        <a:t>Porcentaje acumulado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771516143"/>
                  </a:ext>
                </a:extLst>
              </a:tr>
              <a:tr h="203200">
                <a:tc>
                  <a:txBody>
                    <a:bodyPr/>
                    <a:lstStyle/>
                    <a:p>
                      <a:pPr algn="ctr" fontAlgn="ctr"/>
                      <a:r>
                        <a:rPr lang="es-DO" sz="1200" b="0" i="0" u="none" strike="noStrike">
                          <a:solidFill>
                            <a:srgbClr val="000000"/>
                          </a:solidFill>
                          <a:effectLst/>
                          <a:latin typeface="Calibri" panose="020F0502020204030204" pitchFamily="34" charset="0"/>
                        </a:rPr>
                        <a:t>20-25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DO" sz="12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DO" sz="1200" b="0" i="0" u="none" strike="noStrike">
                          <a:solidFill>
                            <a:srgbClr val="000000"/>
                          </a:solidFill>
                          <a:effectLst/>
                          <a:latin typeface="Calibri" panose="020F0502020204030204" pitchFamily="34" charset="0"/>
                        </a:rPr>
                        <a:t>0.08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DO" sz="1200" b="0" i="0" u="none" strike="noStrike">
                          <a:solidFill>
                            <a:srgbClr val="000000"/>
                          </a:solidFill>
                          <a:effectLst/>
                          <a:latin typeface="Calibri" panose="020F0502020204030204" pitchFamily="34" charset="0"/>
                        </a:rPr>
                        <a:t>0.08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DO" sz="1200" b="0" i="0" u="none" strike="noStrike">
                          <a:solidFill>
                            <a:srgbClr val="000000"/>
                          </a:solidFill>
                          <a:effectLst/>
                          <a:latin typeface="Calibri" panose="020F0502020204030204" pitchFamily="34" charset="0"/>
                        </a:rPr>
                        <a:t>0.08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6324873"/>
                  </a:ext>
                </a:extLst>
              </a:tr>
              <a:tr h="203200">
                <a:tc>
                  <a:txBody>
                    <a:bodyPr/>
                    <a:lstStyle/>
                    <a:p>
                      <a:pPr algn="ctr" fontAlgn="ctr"/>
                      <a:r>
                        <a:rPr lang="es-DO" sz="1200" b="0" i="0" u="none" strike="noStrike">
                          <a:solidFill>
                            <a:srgbClr val="000000"/>
                          </a:solidFill>
                          <a:effectLst/>
                          <a:latin typeface="Calibri" panose="020F0502020204030204" pitchFamily="34" charset="0"/>
                        </a:rPr>
                        <a:t>25-30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DO" sz="1200" b="0" i="0" u="none" strike="noStrike">
                          <a:solidFill>
                            <a:srgbClr val="000000"/>
                          </a:solidFill>
                          <a:effectLst/>
                          <a:latin typeface="Calibri" panose="020F050202020403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DO" sz="1200" b="0" i="0" u="none" strike="noStrike">
                          <a:solidFill>
                            <a:srgbClr val="000000"/>
                          </a:solidFill>
                          <a:effectLst/>
                          <a:latin typeface="Calibri" panose="020F0502020204030204" pitchFamily="34" charset="0"/>
                        </a:rPr>
                        <a:t>0.56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DO" sz="1200" b="0" i="0" u="none" strike="noStrike">
                          <a:solidFill>
                            <a:srgbClr val="000000"/>
                          </a:solidFill>
                          <a:effectLst/>
                          <a:latin typeface="Calibri" panose="020F0502020204030204" pitchFamily="34" charset="0"/>
                        </a:rPr>
                        <a:t>0.56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DO" sz="1200" b="0" i="0" u="none" strike="noStrike">
                          <a:solidFill>
                            <a:srgbClr val="000000"/>
                          </a:solidFill>
                          <a:effectLst/>
                          <a:latin typeface="Calibri" panose="020F0502020204030204" pitchFamily="34" charset="0"/>
                        </a:rPr>
                        <a:t>0.64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0119267"/>
                  </a:ext>
                </a:extLst>
              </a:tr>
              <a:tr h="203200">
                <a:tc>
                  <a:txBody>
                    <a:bodyPr/>
                    <a:lstStyle/>
                    <a:p>
                      <a:pPr algn="ctr" fontAlgn="ctr"/>
                      <a:r>
                        <a:rPr lang="es-DO" sz="1200" b="0" i="0" u="none" strike="noStrike">
                          <a:solidFill>
                            <a:srgbClr val="000000"/>
                          </a:solidFill>
                          <a:effectLst/>
                          <a:latin typeface="Calibri" panose="020F0502020204030204" pitchFamily="34" charset="0"/>
                        </a:rPr>
                        <a:t>30-35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DO" sz="1200" b="0" i="0" u="none" strike="noStrike">
                          <a:solidFill>
                            <a:srgbClr val="000000"/>
                          </a:solidFill>
                          <a:effectLst/>
                          <a:latin typeface="Calibri" panose="020F0502020204030204" pitchFamily="34" charset="0"/>
                        </a:rPr>
                        <a:t>137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DO" sz="1200" b="0" i="0" u="none" strike="noStrike">
                          <a:solidFill>
                            <a:srgbClr val="000000"/>
                          </a:solidFill>
                          <a:effectLst/>
                          <a:latin typeface="Calibri" panose="020F0502020204030204" pitchFamily="34" charset="0"/>
                        </a:rPr>
                        <a:t>3.83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DO" sz="1200" b="0" i="0" u="none" strike="noStrike">
                          <a:solidFill>
                            <a:srgbClr val="000000"/>
                          </a:solidFill>
                          <a:effectLst/>
                          <a:latin typeface="Calibri" panose="020F0502020204030204" pitchFamily="34" charset="0"/>
                        </a:rPr>
                        <a:t>3.83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DO" sz="1200" b="0" i="0" u="none" strike="noStrike">
                          <a:solidFill>
                            <a:srgbClr val="000000"/>
                          </a:solidFill>
                          <a:effectLst/>
                          <a:latin typeface="Calibri" panose="020F0502020204030204" pitchFamily="34" charset="0"/>
                        </a:rPr>
                        <a:t>4.47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7953143"/>
                  </a:ext>
                </a:extLst>
              </a:tr>
              <a:tr h="203200">
                <a:tc>
                  <a:txBody>
                    <a:bodyPr/>
                    <a:lstStyle/>
                    <a:p>
                      <a:pPr algn="ctr" fontAlgn="ctr"/>
                      <a:r>
                        <a:rPr lang="es-DO" sz="1200" b="0" i="0" u="none" strike="noStrike">
                          <a:solidFill>
                            <a:srgbClr val="000000"/>
                          </a:solidFill>
                          <a:effectLst/>
                          <a:latin typeface="Calibri" panose="020F0502020204030204" pitchFamily="34" charset="0"/>
                        </a:rPr>
                        <a:t>35-40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DO" sz="1200" b="0" i="0" u="none" strike="noStrike">
                          <a:solidFill>
                            <a:srgbClr val="000000"/>
                          </a:solidFill>
                          <a:effectLst/>
                          <a:latin typeface="Calibri" panose="020F0502020204030204" pitchFamily="34" charset="0"/>
                        </a:rPr>
                        <a:t>354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DO" sz="1200" b="0" i="0" u="none" strike="noStrike">
                          <a:solidFill>
                            <a:srgbClr val="000000"/>
                          </a:solidFill>
                          <a:effectLst/>
                          <a:latin typeface="Calibri" panose="020F0502020204030204" pitchFamily="34" charset="0"/>
                        </a:rPr>
                        <a:t>9.90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DO" sz="1200" b="0" i="0" u="none" strike="noStrike">
                          <a:solidFill>
                            <a:srgbClr val="000000"/>
                          </a:solidFill>
                          <a:effectLst/>
                          <a:latin typeface="Calibri" panose="020F0502020204030204" pitchFamily="34" charset="0"/>
                        </a:rPr>
                        <a:t>9.90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DO" sz="1200" b="0" i="0" u="none" strike="noStrike">
                          <a:solidFill>
                            <a:srgbClr val="000000"/>
                          </a:solidFill>
                          <a:effectLst/>
                          <a:latin typeface="Calibri" panose="020F0502020204030204" pitchFamily="34" charset="0"/>
                        </a:rPr>
                        <a:t>14.37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7297786"/>
                  </a:ext>
                </a:extLst>
              </a:tr>
              <a:tr h="203200">
                <a:tc>
                  <a:txBody>
                    <a:bodyPr/>
                    <a:lstStyle/>
                    <a:p>
                      <a:pPr algn="ctr" fontAlgn="ctr"/>
                      <a:r>
                        <a:rPr lang="es-DO" sz="1200" b="0" i="0" u="none" strike="noStrike">
                          <a:solidFill>
                            <a:srgbClr val="000000"/>
                          </a:solidFill>
                          <a:effectLst/>
                          <a:latin typeface="Calibri" panose="020F0502020204030204" pitchFamily="34" charset="0"/>
                        </a:rPr>
                        <a:t>40-45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DO" sz="1200" b="0" i="0" u="none" strike="noStrike">
                          <a:solidFill>
                            <a:srgbClr val="000000"/>
                          </a:solidFill>
                          <a:effectLst/>
                          <a:latin typeface="Calibri" panose="020F0502020204030204" pitchFamily="34" charset="0"/>
                        </a:rPr>
                        <a:t>437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DO" sz="1200" b="0" i="0" u="none" strike="noStrike">
                          <a:solidFill>
                            <a:srgbClr val="000000"/>
                          </a:solidFill>
                          <a:effectLst/>
                          <a:latin typeface="Calibri" panose="020F0502020204030204" pitchFamily="34" charset="0"/>
                        </a:rPr>
                        <a:t>12.22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DO" sz="1200" b="0" i="0" u="none" strike="noStrike">
                          <a:solidFill>
                            <a:srgbClr val="000000"/>
                          </a:solidFill>
                          <a:effectLst/>
                          <a:latin typeface="Calibri" panose="020F0502020204030204" pitchFamily="34" charset="0"/>
                        </a:rPr>
                        <a:t>12.22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DO" sz="1200" b="0" i="0" u="none" strike="noStrike">
                          <a:solidFill>
                            <a:srgbClr val="000000"/>
                          </a:solidFill>
                          <a:effectLst/>
                          <a:latin typeface="Calibri" panose="020F0502020204030204" pitchFamily="34" charset="0"/>
                        </a:rPr>
                        <a:t>26.59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2159842"/>
                  </a:ext>
                </a:extLst>
              </a:tr>
              <a:tr h="203200">
                <a:tc>
                  <a:txBody>
                    <a:bodyPr/>
                    <a:lstStyle/>
                    <a:p>
                      <a:pPr algn="ctr" fontAlgn="ctr"/>
                      <a:r>
                        <a:rPr lang="es-DO" sz="1200" b="0" i="0" u="none" strike="noStrike">
                          <a:solidFill>
                            <a:srgbClr val="000000"/>
                          </a:solidFill>
                          <a:effectLst/>
                          <a:latin typeface="Calibri" panose="020F0502020204030204" pitchFamily="34" charset="0"/>
                        </a:rPr>
                        <a:t>45-50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DO" sz="1200" b="0" i="0" u="none" strike="noStrike">
                          <a:solidFill>
                            <a:srgbClr val="000000"/>
                          </a:solidFill>
                          <a:effectLst/>
                          <a:latin typeface="Calibri" panose="020F0502020204030204" pitchFamily="34" charset="0"/>
                        </a:rPr>
                        <a:t>451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DO" sz="1200" b="0" i="0" u="none" strike="noStrike">
                          <a:solidFill>
                            <a:srgbClr val="000000"/>
                          </a:solidFill>
                          <a:effectLst/>
                          <a:latin typeface="Calibri" panose="020F0502020204030204" pitchFamily="34" charset="0"/>
                        </a:rPr>
                        <a:t>12.61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DO" sz="1200" b="0" i="0" u="none" strike="noStrike">
                          <a:solidFill>
                            <a:srgbClr val="000000"/>
                          </a:solidFill>
                          <a:effectLst/>
                          <a:latin typeface="Calibri" panose="020F0502020204030204" pitchFamily="34" charset="0"/>
                        </a:rPr>
                        <a:t>12.61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DO" sz="1200" b="0" i="0" u="none" strike="noStrike">
                          <a:solidFill>
                            <a:srgbClr val="000000"/>
                          </a:solidFill>
                          <a:effectLst/>
                          <a:latin typeface="Calibri" panose="020F0502020204030204" pitchFamily="34" charset="0"/>
                        </a:rPr>
                        <a:t>39.19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6384694"/>
                  </a:ext>
                </a:extLst>
              </a:tr>
              <a:tr h="203200">
                <a:tc>
                  <a:txBody>
                    <a:bodyPr/>
                    <a:lstStyle/>
                    <a:p>
                      <a:pPr algn="ctr" fontAlgn="ctr"/>
                      <a:r>
                        <a:rPr lang="es-DO" sz="1200" b="0" i="0" u="none" strike="noStrike">
                          <a:solidFill>
                            <a:srgbClr val="000000"/>
                          </a:solidFill>
                          <a:effectLst/>
                          <a:latin typeface="Calibri" panose="020F0502020204030204" pitchFamily="34" charset="0"/>
                        </a:rPr>
                        <a:t>50-55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DO" sz="1200" b="0" i="0" u="none" strike="noStrike">
                          <a:solidFill>
                            <a:srgbClr val="000000"/>
                          </a:solidFill>
                          <a:effectLst/>
                          <a:latin typeface="Calibri" panose="020F0502020204030204" pitchFamily="34" charset="0"/>
                        </a:rPr>
                        <a:t>476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DO" sz="1200" b="0" i="0" u="none" strike="noStrike">
                          <a:solidFill>
                            <a:srgbClr val="000000"/>
                          </a:solidFill>
                          <a:effectLst/>
                          <a:latin typeface="Calibri" panose="020F0502020204030204" pitchFamily="34" charset="0"/>
                        </a:rPr>
                        <a:t>13.31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DO" sz="1200" b="0" i="0" u="none" strike="noStrike">
                          <a:solidFill>
                            <a:srgbClr val="000000"/>
                          </a:solidFill>
                          <a:effectLst/>
                          <a:latin typeface="Calibri" panose="020F0502020204030204" pitchFamily="34" charset="0"/>
                        </a:rPr>
                        <a:t>13.31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DO" sz="1200" b="0" i="0" u="none" strike="noStrike">
                          <a:solidFill>
                            <a:srgbClr val="000000"/>
                          </a:solidFill>
                          <a:effectLst/>
                          <a:latin typeface="Calibri" panose="020F0502020204030204" pitchFamily="34" charset="0"/>
                        </a:rPr>
                        <a:t>52.50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3400403"/>
                  </a:ext>
                </a:extLst>
              </a:tr>
              <a:tr h="203200">
                <a:tc>
                  <a:txBody>
                    <a:bodyPr/>
                    <a:lstStyle/>
                    <a:p>
                      <a:pPr algn="ctr" fontAlgn="ctr"/>
                      <a:r>
                        <a:rPr lang="es-DO" sz="1200" b="0" i="0" u="none" strike="noStrike">
                          <a:solidFill>
                            <a:srgbClr val="000000"/>
                          </a:solidFill>
                          <a:effectLst/>
                          <a:latin typeface="Calibri" panose="020F0502020204030204" pitchFamily="34" charset="0"/>
                        </a:rPr>
                        <a:t>55-60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DO" sz="1200" b="0" i="0" u="none" strike="noStrike">
                          <a:solidFill>
                            <a:srgbClr val="000000"/>
                          </a:solidFill>
                          <a:effectLst/>
                          <a:latin typeface="Calibri" panose="020F0502020204030204" pitchFamily="34" charset="0"/>
                        </a:rPr>
                        <a:t>559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DO" sz="1200" b="0" i="0" u="none" strike="noStrike">
                          <a:solidFill>
                            <a:srgbClr val="000000"/>
                          </a:solidFill>
                          <a:effectLst/>
                          <a:latin typeface="Calibri" panose="020F0502020204030204" pitchFamily="34" charset="0"/>
                        </a:rPr>
                        <a:t>15.63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DO" sz="1200" b="0" i="0" u="none" strike="noStrike">
                          <a:solidFill>
                            <a:srgbClr val="000000"/>
                          </a:solidFill>
                          <a:effectLst/>
                          <a:latin typeface="Calibri" panose="020F0502020204030204" pitchFamily="34" charset="0"/>
                        </a:rPr>
                        <a:t>15.63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DO" sz="1200" b="0" i="0" u="none" strike="noStrike">
                          <a:solidFill>
                            <a:srgbClr val="000000"/>
                          </a:solidFill>
                          <a:effectLst/>
                          <a:latin typeface="Calibri" panose="020F0502020204030204" pitchFamily="34" charset="0"/>
                        </a:rPr>
                        <a:t>68.13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521567"/>
                  </a:ext>
                </a:extLst>
              </a:tr>
              <a:tr h="203200">
                <a:tc>
                  <a:txBody>
                    <a:bodyPr/>
                    <a:lstStyle/>
                    <a:p>
                      <a:pPr algn="ctr" fontAlgn="ctr"/>
                      <a:r>
                        <a:rPr lang="es-DO" sz="1200" b="0" i="0" u="none" strike="noStrike">
                          <a:solidFill>
                            <a:srgbClr val="000000"/>
                          </a:solidFill>
                          <a:effectLst/>
                          <a:latin typeface="Calibri" panose="020F0502020204030204" pitchFamily="34" charset="0"/>
                        </a:rPr>
                        <a:t>60-65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DO" sz="1200" b="0" i="0" u="none" strike="noStrike">
                          <a:solidFill>
                            <a:srgbClr val="000000"/>
                          </a:solidFill>
                          <a:effectLst/>
                          <a:latin typeface="Calibri" panose="020F0502020204030204" pitchFamily="34" charset="0"/>
                        </a:rPr>
                        <a:t>510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DO" sz="1200" b="0" i="0" u="none" strike="noStrike">
                          <a:solidFill>
                            <a:srgbClr val="000000"/>
                          </a:solidFill>
                          <a:effectLst/>
                          <a:latin typeface="Calibri" panose="020F0502020204030204" pitchFamily="34" charset="0"/>
                        </a:rPr>
                        <a:t>14.26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DO" sz="1200" b="0" i="0" u="none" strike="noStrike">
                          <a:solidFill>
                            <a:srgbClr val="000000"/>
                          </a:solidFill>
                          <a:effectLst/>
                          <a:latin typeface="Calibri" panose="020F0502020204030204" pitchFamily="34" charset="0"/>
                        </a:rPr>
                        <a:t>14.26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DO" sz="1200" b="0" i="0" u="none" strike="noStrike">
                          <a:solidFill>
                            <a:srgbClr val="000000"/>
                          </a:solidFill>
                          <a:effectLst/>
                          <a:latin typeface="Calibri" panose="020F0502020204030204" pitchFamily="34" charset="0"/>
                        </a:rPr>
                        <a:t>82.39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5397840"/>
                  </a:ext>
                </a:extLst>
              </a:tr>
              <a:tr h="203200">
                <a:tc>
                  <a:txBody>
                    <a:bodyPr/>
                    <a:lstStyle/>
                    <a:p>
                      <a:pPr algn="ctr" fontAlgn="ctr"/>
                      <a:r>
                        <a:rPr lang="es-DO" sz="1200" b="0" i="0" u="none" strike="noStrike">
                          <a:solidFill>
                            <a:srgbClr val="000000"/>
                          </a:solidFill>
                          <a:effectLst/>
                          <a:latin typeface="Calibri" panose="020F0502020204030204" pitchFamily="34" charset="0"/>
                        </a:rPr>
                        <a:t>65-70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DO" sz="1200" b="0" i="0" u="none" strike="noStrike">
                          <a:solidFill>
                            <a:srgbClr val="000000"/>
                          </a:solidFill>
                          <a:effectLst/>
                          <a:latin typeface="Calibri" panose="020F0502020204030204" pitchFamily="34" charset="0"/>
                        </a:rPr>
                        <a:t>382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DO" sz="1200" b="0" i="0" u="none" strike="noStrike">
                          <a:solidFill>
                            <a:srgbClr val="000000"/>
                          </a:solidFill>
                          <a:effectLst/>
                          <a:latin typeface="Calibri" panose="020F0502020204030204" pitchFamily="34" charset="0"/>
                        </a:rPr>
                        <a:t>10.68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DO" sz="1200" b="0" i="0" u="none" strike="noStrike">
                          <a:solidFill>
                            <a:srgbClr val="000000"/>
                          </a:solidFill>
                          <a:effectLst/>
                          <a:latin typeface="Calibri" panose="020F0502020204030204" pitchFamily="34" charset="0"/>
                        </a:rPr>
                        <a:t>10.68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DO" sz="1200" b="0" i="0" u="none" strike="noStrike">
                          <a:solidFill>
                            <a:srgbClr val="000000"/>
                          </a:solidFill>
                          <a:effectLst/>
                          <a:latin typeface="Calibri" panose="020F0502020204030204" pitchFamily="34" charset="0"/>
                        </a:rPr>
                        <a:t>93.07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5857193"/>
                  </a:ext>
                </a:extLst>
              </a:tr>
              <a:tr h="203200">
                <a:tc>
                  <a:txBody>
                    <a:bodyPr/>
                    <a:lstStyle/>
                    <a:p>
                      <a:pPr algn="ctr" fontAlgn="ctr"/>
                      <a:r>
                        <a:rPr lang="es-DO" sz="1200" b="0" i="0" u="none" strike="noStrike">
                          <a:solidFill>
                            <a:srgbClr val="000000"/>
                          </a:solidFill>
                          <a:effectLst/>
                          <a:latin typeface="Calibri" panose="020F0502020204030204" pitchFamily="34" charset="0"/>
                        </a:rPr>
                        <a:t>70-75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DO" sz="1200" b="0" i="0" u="none" strike="noStrike">
                          <a:solidFill>
                            <a:srgbClr val="000000"/>
                          </a:solidFill>
                          <a:effectLst/>
                          <a:latin typeface="Calibri" panose="020F0502020204030204" pitchFamily="34" charset="0"/>
                        </a:rPr>
                        <a:t>167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DO" sz="1200" b="0" i="0" u="none" strike="noStrike">
                          <a:solidFill>
                            <a:srgbClr val="000000"/>
                          </a:solidFill>
                          <a:effectLst/>
                          <a:latin typeface="Calibri" panose="020F0502020204030204" pitchFamily="34" charset="0"/>
                        </a:rPr>
                        <a:t>4.67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DO" sz="1200" b="0" i="0" u="none" strike="noStrike">
                          <a:solidFill>
                            <a:srgbClr val="000000"/>
                          </a:solidFill>
                          <a:effectLst/>
                          <a:latin typeface="Calibri" panose="020F0502020204030204" pitchFamily="34" charset="0"/>
                        </a:rPr>
                        <a:t>4.67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DO" sz="1200" b="0" i="0" u="none" strike="noStrike">
                          <a:solidFill>
                            <a:srgbClr val="000000"/>
                          </a:solidFill>
                          <a:effectLst/>
                          <a:latin typeface="Calibri" panose="020F0502020204030204" pitchFamily="34" charset="0"/>
                        </a:rPr>
                        <a:t>97.74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166146"/>
                  </a:ext>
                </a:extLst>
              </a:tr>
              <a:tr h="203200">
                <a:tc>
                  <a:txBody>
                    <a:bodyPr/>
                    <a:lstStyle/>
                    <a:p>
                      <a:pPr algn="ctr" fontAlgn="ctr"/>
                      <a:r>
                        <a:rPr lang="es-DO" sz="1200" b="0" i="0" u="none" strike="noStrike">
                          <a:solidFill>
                            <a:srgbClr val="000000"/>
                          </a:solidFill>
                          <a:effectLst/>
                          <a:latin typeface="Calibri" panose="020F0502020204030204" pitchFamily="34" charset="0"/>
                        </a:rPr>
                        <a:t>75-80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DO" sz="1200" b="0" i="0" u="none" strike="noStrike">
                          <a:solidFill>
                            <a:srgbClr val="000000"/>
                          </a:solidFill>
                          <a:effectLst/>
                          <a:latin typeface="Calibri" panose="020F050202020403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DO" sz="1200" b="0" i="0" u="none" strike="noStrike">
                          <a:solidFill>
                            <a:srgbClr val="000000"/>
                          </a:solidFill>
                          <a:effectLst/>
                          <a:latin typeface="Calibri" panose="020F0502020204030204" pitchFamily="34" charset="0"/>
                        </a:rPr>
                        <a:t>1.85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DO" sz="1200" b="0" i="0" u="none" strike="noStrike">
                          <a:solidFill>
                            <a:srgbClr val="000000"/>
                          </a:solidFill>
                          <a:effectLst/>
                          <a:latin typeface="Calibri" panose="020F0502020204030204" pitchFamily="34" charset="0"/>
                        </a:rPr>
                        <a:t>1.85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DO" sz="1200" b="0" i="0" u="none" strike="noStrike">
                          <a:solidFill>
                            <a:srgbClr val="000000"/>
                          </a:solidFill>
                          <a:effectLst/>
                          <a:latin typeface="Calibri" panose="020F0502020204030204" pitchFamily="34" charset="0"/>
                        </a:rPr>
                        <a:t>99.58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1212046"/>
                  </a:ext>
                </a:extLst>
              </a:tr>
              <a:tr h="215900">
                <a:tc>
                  <a:txBody>
                    <a:bodyPr/>
                    <a:lstStyle/>
                    <a:p>
                      <a:pPr algn="ctr" fontAlgn="ctr"/>
                      <a:r>
                        <a:rPr lang="es-DO" sz="1200" b="0" i="0" u="none" strike="noStrike">
                          <a:solidFill>
                            <a:srgbClr val="000000"/>
                          </a:solidFill>
                          <a:effectLst/>
                          <a:latin typeface="Calibri" panose="020F0502020204030204" pitchFamily="34" charset="0"/>
                        </a:rPr>
                        <a:t>80 y más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DO" sz="1200" b="0" i="0" u="none" strike="noStrike">
                          <a:solidFill>
                            <a:srgbClr val="000000"/>
                          </a:solidFill>
                          <a:effectLst/>
                          <a:latin typeface="Calibri" panose="020F050202020403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DO" sz="1200" b="0" i="0" u="none" strike="noStrike">
                          <a:solidFill>
                            <a:srgbClr val="000000"/>
                          </a:solidFill>
                          <a:effectLst/>
                          <a:latin typeface="Calibri" panose="020F0502020204030204" pitchFamily="34" charset="0"/>
                        </a:rPr>
                        <a:t>0.42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DO" sz="1200" b="0" i="0" u="none" strike="noStrike">
                          <a:solidFill>
                            <a:srgbClr val="000000"/>
                          </a:solidFill>
                          <a:effectLst/>
                          <a:latin typeface="Calibri" panose="020F0502020204030204" pitchFamily="34" charset="0"/>
                        </a:rPr>
                        <a:t>0.42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DO" sz="1200" b="0" i="0" u="none" strike="noStrike">
                          <a:solidFill>
                            <a:srgbClr val="000000"/>
                          </a:solidFill>
                          <a:effectLst/>
                          <a:latin typeface="Calibri" panose="020F0502020204030204" pitchFamily="34" charset="0"/>
                        </a:rPr>
                        <a:t>100.00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8798735"/>
                  </a:ext>
                </a:extLst>
              </a:tr>
              <a:tr h="254000">
                <a:tc>
                  <a:txBody>
                    <a:bodyPr/>
                    <a:lstStyle/>
                    <a:p>
                      <a:pPr algn="ctr" fontAlgn="ctr"/>
                      <a:r>
                        <a:rPr lang="es-DO" sz="1400" b="1" i="0" u="none" strike="noStrike">
                          <a:solidFill>
                            <a:srgbClr val="000000"/>
                          </a:solidFill>
                          <a:effectLst/>
                          <a:latin typeface="Calibri" panose="020F050202020403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s-DO" sz="1400" b="1" i="0" u="none" strike="noStrike">
                          <a:solidFill>
                            <a:srgbClr val="000000"/>
                          </a:solidFill>
                          <a:effectLst/>
                          <a:latin typeface="Calibri" panose="020F0502020204030204" pitchFamily="34" charset="0"/>
                        </a:rPr>
                        <a:t>             3,577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s-DO" sz="1400" b="1" i="0" u="none" strike="noStrike">
                          <a:solidFill>
                            <a:srgbClr val="000000"/>
                          </a:solidFill>
                          <a:effectLst/>
                          <a:latin typeface="Calibri" panose="020F0502020204030204" pitchFamily="34" charset="0"/>
                        </a:rPr>
                        <a:t>100.00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s-DO" sz="1400" b="1"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s-DO" sz="1400" b="1"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014721452"/>
                  </a:ext>
                </a:extLst>
              </a:tr>
            </a:tbl>
          </a:graphicData>
        </a:graphic>
      </p:graphicFrame>
      <p:graphicFrame>
        <p:nvGraphicFramePr>
          <p:cNvPr id="9" name="Gráfico 8">
            <a:extLst>
              <a:ext uri="{FF2B5EF4-FFF2-40B4-BE49-F238E27FC236}">
                <a16:creationId xmlns:a16="http://schemas.microsoft.com/office/drawing/2014/main" id="{700E46AF-1BEF-3C4D-8242-C2E4CFB93693}"/>
              </a:ext>
            </a:extLst>
          </p:cNvPr>
          <p:cNvGraphicFramePr>
            <a:graphicFrameLocks/>
          </p:cNvGraphicFramePr>
          <p:nvPr>
            <p:extLst>
              <p:ext uri="{D42A27DB-BD31-4B8C-83A1-F6EECF244321}">
                <p14:modId xmlns:p14="http://schemas.microsoft.com/office/powerpoint/2010/main" val="297744137"/>
              </p:ext>
            </p:extLst>
          </p:nvPr>
        </p:nvGraphicFramePr>
        <p:xfrm>
          <a:off x="5463340" y="2384383"/>
          <a:ext cx="6728660" cy="3643963"/>
        </p:xfrm>
        <a:graphic>
          <a:graphicData uri="http://schemas.openxmlformats.org/drawingml/2006/chart">
            <c:chart xmlns:c="http://schemas.openxmlformats.org/drawingml/2006/chart" xmlns:r="http://schemas.openxmlformats.org/officeDocument/2006/relationships" r:id="rId4"/>
          </a:graphicData>
        </a:graphic>
      </p:graphicFrame>
      <p:sp>
        <p:nvSpPr>
          <p:cNvPr id="7" name="Marcador de número de diapositiva 6">
            <a:extLst>
              <a:ext uri="{FF2B5EF4-FFF2-40B4-BE49-F238E27FC236}">
                <a16:creationId xmlns:a16="http://schemas.microsoft.com/office/drawing/2014/main" id="{685461CB-70DB-AA44-BA0F-8539158317B2}"/>
              </a:ext>
            </a:extLst>
          </p:cNvPr>
          <p:cNvSpPr>
            <a:spLocks noGrp="1"/>
          </p:cNvSpPr>
          <p:nvPr>
            <p:ph type="sldNum" sz="quarter" idx="12"/>
          </p:nvPr>
        </p:nvSpPr>
        <p:spPr/>
        <p:txBody>
          <a:bodyPr/>
          <a:lstStyle/>
          <a:p>
            <a:fld id="{F5D1F510-C917-4B4E-B0A9-1BF7ED89073D}" type="slidenum">
              <a:rPr lang="es-DO" smtClean="0"/>
              <a:t>21</a:t>
            </a:fld>
            <a:endParaRPr lang="es-DO"/>
          </a:p>
        </p:txBody>
      </p:sp>
    </p:spTree>
    <p:extLst>
      <p:ext uri="{BB962C8B-B14F-4D97-AF65-F5344CB8AC3E}">
        <p14:creationId xmlns:p14="http://schemas.microsoft.com/office/powerpoint/2010/main" val="836231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4445330" y="897387"/>
            <a:ext cx="3301340" cy="523220"/>
          </a:xfrm>
          <a:prstGeom prst="rect">
            <a:avLst/>
          </a:prstGeom>
          <a:solidFill>
            <a:schemeClr val="accent6">
              <a:lumMod val="60000"/>
              <a:lumOff val="40000"/>
            </a:schemeClr>
          </a:solidFill>
        </p:spPr>
        <p:txBody>
          <a:bodyPr wrap="square" rtlCol="0">
            <a:spAutoFit/>
          </a:bodyPr>
          <a:lstStyle/>
          <a:p>
            <a:pPr algn="ctr"/>
            <a:r>
              <a:rPr lang="es-DO" sz="2800" b="1" dirty="0"/>
              <a:t>Facultades</a:t>
            </a:r>
          </a:p>
        </p:txBody>
      </p:sp>
      <p:graphicFrame>
        <p:nvGraphicFramePr>
          <p:cNvPr id="7" name="Tabla 6">
            <a:extLst>
              <a:ext uri="{FF2B5EF4-FFF2-40B4-BE49-F238E27FC236}">
                <a16:creationId xmlns:a16="http://schemas.microsoft.com/office/drawing/2014/main" id="{FF648E4F-9257-A640-9E7C-2232D0694BF4}"/>
              </a:ext>
            </a:extLst>
          </p:cNvPr>
          <p:cNvGraphicFramePr>
            <a:graphicFrameLocks noGrp="1"/>
          </p:cNvGraphicFramePr>
          <p:nvPr>
            <p:extLst>
              <p:ext uri="{D42A27DB-BD31-4B8C-83A1-F6EECF244321}">
                <p14:modId xmlns:p14="http://schemas.microsoft.com/office/powerpoint/2010/main" val="2914180381"/>
              </p:ext>
            </p:extLst>
          </p:nvPr>
        </p:nvGraphicFramePr>
        <p:xfrm>
          <a:off x="241988" y="2030694"/>
          <a:ext cx="4922213" cy="4351339"/>
        </p:xfrm>
        <a:graphic>
          <a:graphicData uri="http://schemas.openxmlformats.org/drawingml/2006/table">
            <a:tbl>
              <a:tblPr/>
              <a:tblGrid>
                <a:gridCol w="1039591">
                  <a:extLst>
                    <a:ext uri="{9D8B030D-6E8A-4147-A177-3AD203B41FA5}">
                      <a16:colId xmlns:a16="http://schemas.microsoft.com/office/drawing/2014/main" val="4167625837"/>
                    </a:ext>
                  </a:extLst>
                </a:gridCol>
                <a:gridCol w="1026914">
                  <a:extLst>
                    <a:ext uri="{9D8B030D-6E8A-4147-A177-3AD203B41FA5}">
                      <a16:colId xmlns:a16="http://schemas.microsoft.com/office/drawing/2014/main" val="1385489280"/>
                    </a:ext>
                  </a:extLst>
                </a:gridCol>
                <a:gridCol w="912812">
                  <a:extLst>
                    <a:ext uri="{9D8B030D-6E8A-4147-A177-3AD203B41FA5}">
                      <a16:colId xmlns:a16="http://schemas.microsoft.com/office/drawing/2014/main" val="923264094"/>
                    </a:ext>
                  </a:extLst>
                </a:gridCol>
                <a:gridCol w="925490">
                  <a:extLst>
                    <a:ext uri="{9D8B030D-6E8A-4147-A177-3AD203B41FA5}">
                      <a16:colId xmlns:a16="http://schemas.microsoft.com/office/drawing/2014/main" val="384712501"/>
                    </a:ext>
                  </a:extLst>
                </a:gridCol>
                <a:gridCol w="1017406">
                  <a:extLst>
                    <a:ext uri="{9D8B030D-6E8A-4147-A177-3AD203B41FA5}">
                      <a16:colId xmlns:a16="http://schemas.microsoft.com/office/drawing/2014/main" val="2064878278"/>
                    </a:ext>
                  </a:extLst>
                </a:gridCol>
              </a:tblGrid>
              <a:tr h="938773">
                <a:tc gridSpan="5">
                  <a:txBody>
                    <a:bodyPr/>
                    <a:lstStyle/>
                    <a:p>
                      <a:pPr algn="ctr" fontAlgn="ctr"/>
                      <a:r>
                        <a:rPr lang="es-DO" sz="1600" b="1" i="0" u="none" strike="noStrike">
                          <a:solidFill>
                            <a:srgbClr val="000000"/>
                          </a:solidFill>
                          <a:effectLst/>
                          <a:latin typeface="Calibri" panose="020F0502020204030204" pitchFamily="34" charset="0"/>
                        </a:rPr>
                        <a:t>Comparación frecuencia de edad de los docentes de la UASD en la población total y la muestra efectiva del encuesta de octubre 2020</a:t>
                      </a:r>
                    </a:p>
                  </a:txBody>
                  <a:tcPr marL="9515" marR="9515" marT="95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3380416139"/>
                  </a:ext>
                </a:extLst>
              </a:tr>
              <a:tr h="659678">
                <a:tc>
                  <a:txBody>
                    <a:bodyPr/>
                    <a:lstStyle/>
                    <a:p>
                      <a:pPr algn="ctr" fontAlgn="ctr"/>
                      <a:r>
                        <a:rPr lang="es-DO" sz="1200" b="1" i="0" u="none" strike="noStrike">
                          <a:solidFill>
                            <a:srgbClr val="000000"/>
                          </a:solidFill>
                          <a:effectLst/>
                          <a:latin typeface="Calibri" panose="020F0502020204030204" pitchFamily="34" charset="0"/>
                        </a:rPr>
                        <a:t>Edad en años</a:t>
                      </a:r>
                    </a:p>
                  </a:txBody>
                  <a:tcPr marL="9515" marR="9515" marT="95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DO" sz="1200" b="1" i="0" u="none" strike="noStrike">
                          <a:solidFill>
                            <a:srgbClr val="000000"/>
                          </a:solidFill>
                          <a:effectLst/>
                          <a:latin typeface="Calibri" panose="020F0502020204030204" pitchFamily="34" charset="0"/>
                        </a:rPr>
                        <a:t>Universo Profesores</a:t>
                      </a:r>
                    </a:p>
                  </a:txBody>
                  <a:tcPr marL="9515" marR="9515" marT="9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s-DO" sz="1200" b="1" i="0" u="none" strike="noStrike">
                          <a:solidFill>
                            <a:srgbClr val="000000"/>
                          </a:solidFill>
                          <a:effectLst/>
                          <a:latin typeface="Calibri" panose="020F0502020204030204" pitchFamily="34" charset="0"/>
                        </a:rPr>
                        <a:t>Porcentaje Universo Profesores</a:t>
                      </a:r>
                    </a:p>
                  </a:txBody>
                  <a:tcPr marL="9515" marR="9515" marT="9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s-DO" sz="1200" b="1" i="0" u="none" strike="noStrike">
                          <a:solidFill>
                            <a:srgbClr val="000000"/>
                          </a:solidFill>
                          <a:effectLst/>
                          <a:latin typeface="Calibri" panose="020F0502020204030204" pitchFamily="34" charset="0"/>
                        </a:rPr>
                        <a:t>Muestra Efectiva</a:t>
                      </a:r>
                    </a:p>
                  </a:txBody>
                  <a:tcPr marL="9515" marR="9515" marT="9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DO" sz="1200" b="1" i="0" u="none" strike="noStrike">
                          <a:solidFill>
                            <a:srgbClr val="000000"/>
                          </a:solidFill>
                          <a:effectLst/>
                          <a:latin typeface="Calibri" panose="020F0502020204030204" pitchFamily="34" charset="0"/>
                        </a:rPr>
                        <a:t>Porcentaje Muestra Efectiva</a:t>
                      </a:r>
                    </a:p>
                  </a:txBody>
                  <a:tcPr marL="9515" marR="9515" marT="95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078333015"/>
                  </a:ext>
                </a:extLst>
              </a:tr>
              <a:tr h="228350">
                <a:tc>
                  <a:txBody>
                    <a:bodyPr/>
                    <a:lstStyle/>
                    <a:p>
                      <a:pPr algn="ctr" fontAlgn="ctr"/>
                      <a:r>
                        <a:rPr lang="es-DO" sz="1200" b="0" i="0" u="none" strike="noStrike">
                          <a:solidFill>
                            <a:srgbClr val="000000"/>
                          </a:solidFill>
                          <a:effectLst/>
                          <a:latin typeface="Calibri" panose="020F0502020204030204" pitchFamily="34" charset="0"/>
                        </a:rPr>
                        <a:t>25-30</a:t>
                      </a:r>
                    </a:p>
                  </a:txBody>
                  <a:tcPr marL="9515" marR="9515" marT="95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DO" sz="1200" b="0" i="0" u="none" strike="noStrike">
                          <a:solidFill>
                            <a:srgbClr val="000000"/>
                          </a:solidFill>
                          <a:effectLst/>
                          <a:latin typeface="Calibri" panose="020F0502020204030204" pitchFamily="34" charset="0"/>
                        </a:rPr>
                        <a:t>20</a:t>
                      </a:r>
                    </a:p>
                  </a:txBody>
                  <a:tcPr marL="9515" marR="9515" marT="9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s-DO" sz="1200" b="0" i="0" u="none" strike="noStrike">
                          <a:solidFill>
                            <a:srgbClr val="000000"/>
                          </a:solidFill>
                          <a:effectLst/>
                          <a:latin typeface="Calibri" panose="020F0502020204030204" pitchFamily="34" charset="0"/>
                        </a:rPr>
                        <a:t>0.56</a:t>
                      </a:r>
                    </a:p>
                  </a:txBody>
                  <a:tcPr marL="9515" marR="9515" marT="9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rtl="0" fontAlgn="ctr"/>
                      <a:r>
                        <a:rPr lang="es-DO" sz="1200" b="0" i="0" u="none" strike="noStrike">
                          <a:solidFill>
                            <a:srgbClr val="000000"/>
                          </a:solidFill>
                          <a:effectLst/>
                          <a:latin typeface="Arial" panose="020B0604020202020204" pitchFamily="34" charset="0"/>
                        </a:rPr>
                        <a:t>4</a:t>
                      </a:r>
                    </a:p>
                  </a:txBody>
                  <a:tcPr marL="9515" marR="9515" marT="9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DO" sz="1200" b="0" i="0" u="none" strike="noStrike">
                          <a:solidFill>
                            <a:srgbClr val="000000"/>
                          </a:solidFill>
                          <a:effectLst/>
                          <a:latin typeface="Calibri" panose="020F0502020204030204" pitchFamily="34" charset="0"/>
                        </a:rPr>
                        <a:t>0.71</a:t>
                      </a:r>
                    </a:p>
                  </a:txBody>
                  <a:tcPr marL="9515" marR="9515" marT="95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367676115"/>
                  </a:ext>
                </a:extLst>
              </a:tr>
              <a:tr h="228350">
                <a:tc>
                  <a:txBody>
                    <a:bodyPr/>
                    <a:lstStyle/>
                    <a:p>
                      <a:pPr algn="ctr" fontAlgn="ctr"/>
                      <a:r>
                        <a:rPr lang="es-DO" sz="1200" b="0" i="0" u="none" strike="noStrike">
                          <a:solidFill>
                            <a:srgbClr val="000000"/>
                          </a:solidFill>
                          <a:effectLst/>
                          <a:latin typeface="Calibri" panose="020F0502020204030204" pitchFamily="34" charset="0"/>
                        </a:rPr>
                        <a:t>30-35</a:t>
                      </a:r>
                    </a:p>
                  </a:txBody>
                  <a:tcPr marL="9515" marR="9515" marT="95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DO" sz="1200" b="0" i="0" u="none" strike="noStrike">
                          <a:solidFill>
                            <a:srgbClr val="000000"/>
                          </a:solidFill>
                          <a:effectLst/>
                          <a:latin typeface="Calibri" panose="020F0502020204030204" pitchFamily="34" charset="0"/>
                        </a:rPr>
                        <a:t>137</a:t>
                      </a:r>
                    </a:p>
                  </a:txBody>
                  <a:tcPr marL="9515" marR="9515" marT="9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s-DO" sz="1200" b="0" i="0" u="none" strike="noStrike">
                          <a:solidFill>
                            <a:srgbClr val="000000"/>
                          </a:solidFill>
                          <a:effectLst/>
                          <a:latin typeface="Calibri" panose="020F0502020204030204" pitchFamily="34" charset="0"/>
                        </a:rPr>
                        <a:t>3.83</a:t>
                      </a:r>
                    </a:p>
                  </a:txBody>
                  <a:tcPr marL="9515" marR="9515" marT="9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rtl="0" fontAlgn="ctr"/>
                      <a:r>
                        <a:rPr lang="es-DO" sz="1200" b="0" i="0" u="none" strike="noStrike">
                          <a:solidFill>
                            <a:srgbClr val="000000"/>
                          </a:solidFill>
                          <a:effectLst/>
                          <a:latin typeface="Arial" panose="020B0604020202020204" pitchFamily="34" charset="0"/>
                        </a:rPr>
                        <a:t>23</a:t>
                      </a:r>
                    </a:p>
                  </a:txBody>
                  <a:tcPr marL="9515" marR="9515" marT="9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DO" sz="1200" b="0" i="0" u="none" strike="noStrike">
                          <a:solidFill>
                            <a:srgbClr val="000000"/>
                          </a:solidFill>
                          <a:effectLst/>
                          <a:latin typeface="Calibri" panose="020F0502020204030204" pitchFamily="34" charset="0"/>
                        </a:rPr>
                        <a:t>4.09</a:t>
                      </a:r>
                    </a:p>
                  </a:txBody>
                  <a:tcPr marL="9515" marR="9515" marT="95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218609958"/>
                  </a:ext>
                </a:extLst>
              </a:tr>
              <a:tr h="202978">
                <a:tc>
                  <a:txBody>
                    <a:bodyPr/>
                    <a:lstStyle/>
                    <a:p>
                      <a:pPr algn="ctr" fontAlgn="ctr"/>
                      <a:r>
                        <a:rPr lang="es-DO" sz="1200" b="0" i="0" u="none" strike="noStrike">
                          <a:solidFill>
                            <a:srgbClr val="000000"/>
                          </a:solidFill>
                          <a:effectLst/>
                          <a:latin typeface="Calibri" panose="020F0502020204030204" pitchFamily="34" charset="0"/>
                        </a:rPr>
                        <a:t>35-40</a:t>
                      </a:r>
                    </a:p>
                  </a:txBody>
                  <a:tcPr marL="9515" marR="9515" marT="95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DO" sz="1200" b="0" i="0" u="none" strike="noStrike">
                          <a:solidFill>
                            <a:srgbClr val="000000"/>
                          </a:solidFill>
                          <a:effectLst/>
                          <a:latin typeface="Calibri" panose="020F0502020204030204" pitchFamily="34" charset="0"/>
                        </a:rPr>
                        <a:t>354</a:t>
                      </a:r>
                    </a:p>
                  </a:txBody>
                  <a:tcPr marL="9515" marR="9515" marT="9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s-DO" sz="1200" b="0" i="0" u="none" strike="noStrike">
                          <a:solidFill>
                            <a:srgbClr val="000000"/>
                          </a:solidFill>
                          <a:effectLst/>
                          <a:latin typeface="Calibri" panose="020F0502020204030204" pitchFamily="34" charset="0"/>
                        </a:rPr>
                        <a:t>9.90</a:t>
                      </a:r>
                    </a:p>
                  </a:txBody>
                  <a:tcPr marL="9515" marR="9515" marT="9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rtl="0" fontAlgn="ctr"/>
                      <a:r>
                        <a:rPr lang="es-DO" sz="1200" b="0" i="0" u="none" strike="noStrike">
                          <a:solidFill>
                            <a:srgbClr val="000000"/>
                          </a:solidFill>
                          <a:effectLst/>
                          <a:latin typeface="Arial" panose="020B0604020202020204" pitchFamily="34" charset="0"/>
                        </a:rPr>
                        <a:t>58</a:t>
                      </a:r>
                    </a:p>
                  </a:txBody>
                  <a:tcPr marL="9515" marR="9515" marT="9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DO" sz="1200" b="0" i="0" u="none" strike="noStrike">
                          <a:solidFill>
                            <a:srgbClr val="000000"/>
                          </a:solidFill>
                          <a:effectLst/>
                          <a:latin typeface="Calibri" panose="020F0502020204030204" pitchFamily="34" charset="0"/>
                        </a:rPr>
                        <a:t>10.30</a:t>
                      </a:r>
                    </a:p>
                  </a:txBody>
                  <a:tcPr marL="9515" marR="9515" marT="95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980455157"/>
                  </a:ext>
                </a:extLst>
              </a:tr>
              <a:tr h="202978">
                <a:tc>
                  <a:txBody>
                    <a:bodyPr/>
                    <a:lstStyle/>
                    <a:p>
                      <a:pPr algn="ctr" fontAlgn="ctr"/>
                      <a:r>
                        <a:rPr lang="es-DO" sz="1200" b="0" i="0" u="none" strike="noStrike">
                          <a:solidFill>
                            <a:srgbClr val="000000"/>
                          </a:solidFill>
                          <a:effectLst/>
                          <a:latin typeface="Calibri" panose="020F0502020204030204" pitchFamily="34" charset="0"/>
                        </a:rPr>
                        <a:t>40-45</a:t>
                      </a:r>
                    </a:p>
                  </a:txBody>
                  <a:tcPr marL="9515" marR="9515" marT="95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DO" sz="1200" b="0" i="0" u="none" strike="noStrike">
                          <a:solidFill>
                            <a:srgbClr val="000000"/>
                          </a:solidFill>
                          <a:effectLst/>
                          <a:latin typeface="Calibri" panose="020F0502020204030204" pitchFamily="34" charset="0"/>
                        </a:rPr>
                        <a:t>437</a:t>
                      </a:r>
                    </a:p>
                  </a:txBody>
                  <a:tcPr marL="9515" marR="9515" marT="9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s-DO" sz="1200" b="0" i="0" u="none" strike="noStrike">
                          <a:solidFill>
                            <a:srgbClr val="000000"/>
                          </a:solidFill>
                          <a:effectLst/>
                          <a:latin typeface="Calibri" panose="020F0502020204030204" pitchFamily="34" charset="0"/>
                        </a:rPr>
                        <a:t>12.23</a:t>
                      </a:r>
                    </a:p>
                  </a:txBody>
                  <a:tcPr marL="9515" marR="9515" marT="9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rtl="0" fontAlgn="ctr"/>
                      <a:r>
                        <a:rPr lang="es-DO" sz="1200" b="0" i="0" u="none" strike="noStrike">
                          <a:solidFill>
                            <a:srgbClr val="000000"/>
                          </a:solidFill>
                          <a:effectLst/>
                          <a:latin typeface="Arial" panose="020B0604020202020204" pitchFamily="34" charset="0"/>
                        </a:rPr>
                        <a:t>79</a:t>
                      </a:r>
                    </a:p>
                  </a:txBody>
                  <a:tcPr marL="9515" marR="9515" marT="9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DO" sz="1200" b="0" i="0" u="none" strike="noStrike">
                          <a:solidFill>
                            <a:srgbClr val="000000"/>
                          </a:solidFill>
                          <a:effectLst/>
                          <a:latin typeface="Calibri" panose="020F0502020204030204" pitchFamily="34" charset="0"/>
                        </a:rPr>
                        <a:t>14.03</a:t>
                      </a:r>
                    </a:p>
                  </a:txBody>
                  <a:tcPr marL="9515" marR="9515" marT="95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780896950"/>
                  </a:ext>
                </a:extLst>
              </a:tr>
              <a:tr h="202978">
                <a:tc>
                  <a:txBody>
                    <a:bodyPr/>
                    <a:lstStyle/>
                    <a:p>
                      <a:pPr algn="ctr" fontAlgn="ctr"/>
                      <a:r>
                        <a:rPr lang="es-DO" sz="1200" b="0" i="0" u="none" strike="noStrike">
                          <a:solidFill>
                            <a:srgbClr val="000000"/>
                          </a:solidFill>
                          <a:effectLst/>
                          <a:latin typeface="Calibri" panose="020F0502020204030204" pitchFamily="34" charset="0"/>
                        </a:rPr>
                        <a:t>45-50</a:t>
                      </a:r>
                    </a:p>
                  </a:txBody>
                  <a:tcPr marL="9515" marR="9515" marT="95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DO" sz="1200" b="0" i="0" u="none" strike="noStrike">
                          <a:solidFill>
                            <a:srgbClr val="000000"/>
                          </a:solidFill>
                          <a:effectLst/>
                          <a:latin typeface="Calibri" panose="020F0502020204030204" pitchFamily="34" charset="0"/>
                        </a:rPr>
                        <a:t>451</a:t>
                      </a:r>
                    </a:p>
                  </a:txBody>
                  <a:tcPr marL="9515" marR="9515" marT="9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s-DO" sz="1200" b="0" i="0" u="none" strike="noStrike">
                          <a:solidFill>
                            <a:srgbClr val="000000"/>
                          </a:solidFill>
                          <a:effectLst/>
                          <a:latin typeface="Calibri" panose="020F0502020204030204" pitchFamily="34" charset="0"/>
                        </a:rPr>
                        <a:t>12.62</a:t>
                      </a:r>
                    </a:p>
                  </a:txBody>
                  <a:tcPr marL="9515" marR="9515" marT="9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rtl="0" fontAlgn="ctr"/>
                      <a:r>
                        <a:rPr lang="es-DO" sz="1200" b="0" i="0" u="none" strike="noStrike">
                          <a:solidFill>
                            <a:srgbClr val="000000"/>
                          </a:solidFill>
                          <a:effectLst/>
                          <a:latin typeface="Arial" panose="020B0604020202020204" pitchFamily="34" charset="0"/>
                        </a:rPr>
                        <a:t>72</a:t>
                      </a:r>
                    </a:p>
                  </a:txBody>
                  <a:tcPr marL="9515" marR="9515" marT="9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DO" sz="1200" b="0" i="0" u="none" strike="noStrike">
                          <a:solidFill>
                            <a:srgbClr val="000000"/>
                          </a:solidFill>
                          <a:effectLst/>
                          <a:latin typeface="Calibri" panose="020F0502020204030204" pitchFamily="34" charset="0"/>
                        </a:rPr>
                        <a:t>12.79</a:t>
                      </a:r>
                    </a:p>
                  </a:txBody>
                  <a:tcPr marL="9515" marR="9515" marT="95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180115450"/>
                  </a:ext>
                </a:extLst>
              </a:tr>
              <a:tr h="202978">
                <a:tc>
                  <a:txBody>
                    <a:bodyPr/>
                    <a:lstStyle/>
                    <a:p>
                      <a:pPr algn="ctr" fontAlgn="ctr"/>
                      <a:r>
                        <a:rPr lang="es-DO" sz="1200" b="0" i="0" u="none" strike="noStrike">
                          <a:solidFill>
                            <a:srgbClr val="000000"/>
                          </a:solidFill>
                          <a:effectLst/>
                          <a:latin typeface="Calibri" panose="020F0502020204030204" pitchFamily="34" charset="0"/>
                        </a:rPr>
                        <a:t>50-55</a:t>
                      </a:r>
                    </a:p>
                  </a:txBody>
                  <a:tcPr marL="9515" marR="9515" marT="95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DO" sz="1200" b="0" i="0" u="none" strike="noStrike">
                          <a:solidFill>
                            <a:srgbClr val="000000"/>
                          </a:solidFill>
                          <a:effectLst/>
                          <a:latin typeface="Calibri" panose="020F0502020204030204" pitchFamily="34" charset="0"/>
                        </a:rPr>
                        <a:t>476</a:t>
                      </a:r>
                    </a:p>
                  </a:txBody>
                  <a:tcPr marL="9515" marR="9515" marT="9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s-DO" sz="1200" b="0" i="0" u="none" strike="noStrike">
                          <a:solidFill>
                            <a:srgbClr val="000000"/>
                          </a:solidFill>
                          <a:effectLst/>
                          <a:latin typeface="Calibri" panose="020F0502020204030204" pitchFamily="34" charset="0"/>
                        </a:rPr>
                        <a:t>13.32</a:t>
                      </a:r>
                    </a:p>
                  </a:txBody>
                  <a:tcPr marL="9515" marR="9515" marT="9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rtl="0" fontAlgn="ctr"/>
                      <a:r>
                        <a:rPr lang="es-DO" sz="1200" b="0" i="0" u="none" strike="noStrike">
                          <a:solidFill>
                            <a:srgbClr val="000000"/>
                          </a:solidFill>
                          <a:effectLst/>
                          <a:latin typeface="Arial" panose="020B0604020202020204" pitchFamily="34" charset="0"/>
                        </a:rPr>
                        <a:t>86</a:t>
                      </a:r>
                    </a:p>
                  </a:txBody>
                  <a:tcPr marL="9515" marR="9515" marT="9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DO" sz="1200" b="0" i="0" u="none" strike="noStrike">
                          <a:solidFill>
                            <a:srgbClr val="000000"/>
                          </a:solidFill>
                          <a:effectLst/>
                          <a:latin typeface="Calibri" panose="020F0502020204030204" pitchFamily="34" charset="0"/>
                        </a:rPr>
                        <a:t>15.28</a:t>
                      </a:r>
                    </a:p>
                  </a:txBody>
                  <a:tcPr marL="9515" marR="9515" marT="95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732535860"/>
                  </a:ext>
                </a:extLst>
              </a:tr>
              <a:tr h="202978">
                <a:tc>
                  <a:txBody>
                    <a:bodyPr/>
                    <a:lstStyle/>
                    <a:p>
                      <a:pPr algn="ctr" fontAlgn="ctr"/>
                      <a:r>
                        <a:rPr lang="es-DO" sz="1200" b="0" i="0" u="none" strike="noStrike">
                          <a:solidFill>
                            <a:srgbClr val="000000"/>
                          </a:solidFill>
                          <a:effectLst/>
                          <a:latin typeface="Calibri" panose="020F0502020204030204" pitchFamily="34" charset="0"/>
                        </a:rPr>
                        <a:t>55-60</a:t>
                      </a:r>
                    </a:p>
                  </a:txBody>
                  <a:tcPr marL="9515" marR="9515" marT="95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DO" sz="1200" b="0" i="0" u="none" strike="noStrike">
                          <a:solidFill>
                            <a:srgbClr val="000000"/>
                          </a:solidFill>
                          <a:effectLst/>
                          <a:latin typeface="Calibri" panose="020F0502020204030204" pitchFamily="34" charset="0"/>
                        </a:rPr>
                        <a:t>559</a:t>
                      </a:r>
                    </a:p>
                  </a:txBody>
                  <a:tcPr marL="9515" marR="9515" marT="9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s-DO" sz="1200" b="0" i="0" u="none" strike="noStrike">
                          <a:solidFill>
                            <a:srgbClr val="000000"/>
                          </a:solidFill>
                          <a:effectLst/>
                          <a:latin typeface="Calibri" panose="020F0502020204030204" pitchFamily="34" charset="0"/>
                        </a:rPr>
                        <a:t>15.64</a:t>
                      </a:r>
                    </a:p>
                  </a:txBody>
                  <a:tcPr marL="9515" marR="9515" marT="9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rtl="0" fontAlgn="ctr"/>
                      <a:r>
                        <a:rPr lang="es-DO" sz="1200" b="0" i="0" u="none" strike="noStrike">
                          <a:solidFill>
                            <a:srgbClr val="000000"/>
                          </a:solidFill>
                          <a:effectLst/>
                          <a:latin typeface="Arial" panose="020B0604020202020204" pitchFamily="34" charset="0"/>
                        </a:rPr>
                        <a:t>96</a:t>
                      </a:r>
                    </a:p>
                  </a:txBody>
                  <a:tcPr marL="9515" marR="9515" marT="9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DO" sz="1200" b="0" i="0" u="none" strike="noStrike">
                          <a:solidFill>
                            <a:srgbClr val="000000"/>
                          </a:solidFill>
                          <a:effectLst/>
                          <a:latin typeface="Calibri" panose="020F0502020204030204" pitchFamily="34" charset="0"/>
                        </a:rPr>
                        <a:t>17.05</a:t>
                      </a:r>
                    </a:p>
                  </a:txBody>
                  <a:tcPr marL="9515" marR="9515" marT="95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462309111"/>
                  </a:ext>
                </a:extLst>
              </a:tr>
              <a:tr h="202978">
                <a:tc>
                  <a:txBody>
                    <a:bodyPr/>
                    <a:lstStyle/>
                    <a:p>
                      <a:pPr algn="ctr" fontAlgn="ctr"/>
                      <a:r>
                        <a:rPr lang="es-DO" sz="1200" b="0" i="0" u="none" strike="noStrike">
                          <a:solidFill>
                            <a:srgbClr val="000000"/>
                          </a:solidFill>
                          <a:effectLst/>
                          <a:latin typeface="Calibri" panose="020F0502020204030204" pitchFamily="34" charset="0"/>
                        </a:rPr>
                        <a:t>60-65</a:t>
                      </a:r>
                    </a:p>
                  </a:txBody>
                  <a:tcPr marL="9515" marR="9515" marT="95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DO" sz="1200" b="0" i="0" u="none" strike="noStrike">
                          <a:solidFill>
                            <a:srgbClr val="000000"/>
                          </a:solidFill>
                          <a:effectLst/>
                          <a:latin typeface="Calibri" panose="020F0502020204030204" pitchFamily="34" charset="0"/>
                        </a:rPr>
                        <a:t>510</a:t>
                      </a:r>
                    </a:p>
                  </a:txBody>
                  <a:tcPr marL="9515" marR="9515" marT="9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s-DO" sz="1200" b="0" i="0" u="none" strike="noStrike">
                          <a:solidFill>
                            <a:srgbClr val="000000"/>
                          </a:solidFill>
                          <a:effectLst/>
                          <a:latin typeface="Calibri" panose="020F0502020204030204" pitchFamily="34" charset="0"/>
                        </a:rPr>
                        <a:t>14.27</a:t>
                      </a:r>
                    </a:p>
                  </a:txBody>
                  <a:tcPr marL="9515" marR="9515" marT="9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rtl="0" fontAlgn="ctr"/>
                      <a:r>
                        <a:rPr lang="es-DO" sz="1200" b="0" i="0" u="none" strike="noStrike">
                          <a:solidFill>
                            <a:srgbClr val="000000"/>
                          </a:solidFill>
                          <a:effectLst/>
                          <a:latin typeface="Arial" panose="020B0604020202020204" pitchFamily="34" charset="0"/>
                        </a:rPr>
                        <a:t>72</a:t>
                      </a:r>
                    </a:p>
                  </a:txBody>
                  <a:tcPr marL="9515" marR="9515" marT="9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DO" sz="1200" b="0" i="0" u="none" strike="noStrike">
                          <a:solidFill>
                            <a:srgbClr val="000000"/>
                          </a:solidFill>
                          <a:effectLst/>
                          <a:latin typeface="Calibri" panose="020F0502020204030204" pitchFamily="34" charset="0"/>
                        </a:rPr>
                        <a:t>12.79</a:t>
                      </a:r>
                    </a:p>
                  </a:txBody>
                  <a:tcPr marL="9515" marR="9515" marT="95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679520383"/>
                  </a:ext>
                </a:extLst>
              </a:tr>
              <a:tr h="202978">
                <a:tc>
                  <a:txBody>
                    <a:bodyPr/>
                    <a:lstStyle/>
                    <a:p>
                      <a:pPr algn="ctr" fontAlgn="ctr"/>
                      <a:r>
                        <a:rPr lang="es-DO" sz="1200" b="0" i="0" u="none" strike="noStrike">
                          <a:solidFill>
                            <a:srgbClr val="000000"/>
                          </a:solidFill>
                          <a:effectLst/>
                          <a:latin typeface="Calibri" panose="020F0502020204030204" pitchFamily="34" charset="0"/>
                        </a:rPr>
                        <a:t>65-70</a:t>
                      </a:r>
                    </a:p>
                  </a:txBody>
                  <a:tcPr marL="9515" marR="9515" marT="95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DO" sz="1200" b="0" i="0" u="none" strike="noStrike">
                          <a:solidFill>
                            <a:srgbClr val="000000"/>
                          </a:solidFill>
                          <a:effectLst/>
                          <a:latin typeface="Calibri" panose="020F0502020204030204" pitchFamily="34" charset="0"/>
                        </a:rPr>
                        <a:t>382</a:t>
                      </a:r>
                    </a:p>
                  </a:txBody>
                  <a:tcPr marL="9515" marR="9515" marT="9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s-DO" sz="1200" b="0" i="0" u="none" strike="noStrike">
                          <a:solidFill>
                            <a:srgbClr val="000000"/>
                          </a:solidFill>
                          <a:effectLst/>
                          <a:latin typeface="Calibri" panose="020F0502020204030204" pitchFamily="34" charset="0"/>
                        </a:rPr>
                        <a:t>10.69</a:t>
                      </a:r>
                    </a:p>
                  </a:txBody>
                  <a:tcPr marL="9515" marR="9515" marT="9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rtl="0" fontAlgn="ctr"/>
                      <a:r>
                        <a:rPr lang="es-DO" sz="1200" b="0" i="0" u="none" strike="noStrike">
                          <a:solidFill>
                            <a:srgbClr val="000000"/>
                          </a:solidFill>
                          <a:effectLst/>
                          <a:latin typeface="Arial" panose="020B0604020202020204" pitchFamily="34" charset="0"/>
                        </a:rPr>
                        <a:t>52</a:t>
                      </a:r>
                    </a:p>
                  </a:txBody>
                  <a:tcPr marL="9515" marR="9515" marT="9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DO" sz="1200" b="0" i="0" u="none" strike="noStrike">
                          <a:solidFill>
                            <a:srgbClr val="000000"/>
                          </a:solidFill>
                          <a:effectLst/>
                          <a:latin typeface="Calibri" panose="020F0502020204030204" pitchFamily="34" charset="0"/>
                        </a:rPr>
                        <a:t>9.24</a:t>
                      </a:r>
                    </a:p>
                  </a:txBody>
                  <a:tcPr marL="9515" marR="9515" marT="95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109837047"/>
                  </a:ext>
                </a:extLst>
              </a:tr>
              <a:tr h="202978">
                <a:tc>
                  <a:txBody>
                    <a:bodyPr/>
                    <a:lstStyle/>
                    <a:p>
                      <a:pPr algn="ctr" fontAlgn="ctr"/>
                      <a:r>
                        <a:rPr lang="es-DO" sz="1200" b="0" i="0" u="none" strike="noStrike">
                          <a:solidFill>
                            <a:srgbClr val="000000"/>
                          </a:solidFill>
                          <a:effectLst/>
                          <a:latin typeface="Calibri" panose="020F0502020204030204" pitchFamily="34" charset="0"/>
                        </a:rPr>
                        <a:t>70-75</a:t>
                      </a:r>
                    </a:p>
                  </a:txBody>
                  <a:tcPr marL="9515" marR="9515" marT="95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DO" sz="1200" b="0" i="0" u="none" strike="noStrike">
                          <a:solidFill>
                            <a:srgbClr val="000000"/>
                          </a:solidFill>
                          <a:effectLst/>
                          <a:latin typeface="Calibri" panose="020F0502020204030204" pitchFamily="34" charset="0"/>
                        </a:rPr>
                        <a:t>167</a:t>
                      </a:r>
                    </a:p>
                  </a:txBody>
                  <a:tcPr marL="9515" marR="9515" marT="9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s-DO" sz="1200" b="0" i="0" u="none" strike="noStrike">
                          <a:solidFill>
                            <a:srgbClr val="000000"/>
                          </a:solidFill>
                          <a:effectLst/>
                          <a:latin typeface="Calibri" panose="020F0502020204030204" pitchFamily="34" charset="0"/>
                        </a:rPr>
                        <a:t>4.67</a:t>
                      </a:r>
                    </a:p>
                  </a:txBody>
                  <a:tcPr marL="9515" marR="9515" marT="9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rtl="0" fontAlgn="ctr"/>
                      <a:r>
                        <a:rPr lang="es-DO" sz="1200" b="0" i="0" u="none" strike="noStrike">
                          <a:solidFill>
                            <a:srgbClr val="000000"/>
                          </a:solidFill>
                          <a:effectLst/>
                          <a:latin typeface="Arial" panose="020B0604020202020204" pitchFamily="34" charset="0"/>
                        </a:rPr>
                        <a:t>15</a:t>
                      </a:r>
                    </a:p>
                  </a:txBody>
                  <a:tcPr marL="9515" marR="9515" marT="9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DO" sz="1200" b="0" i="0" u="none" strike="noStrike">
                          <a:solidFill>
                            <a:srgbClr val="000000"/>
                          </a:solidFill>
                          <a:effectLst/>
                          <a:latin typeface="Calibri" panose="020F0502020204030204" pitchFamily="34" charset="0"/>
                        </a:rPr>
                        <a:t>2.66</a:t>
                      </a:r>
                    </a:p>
                  </a:txBody>
                  <a:tcPr marL="9515" marR="9515" marT="95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537025545"/>
                  </a:ext>
                </a:extLst>
              </a:tr>
              <a:tr h="202978">
                <a:tc>
                  <a:txBody>
                    <a:bodyPr/>
                    <a:lstStyle/>
                    <a:p>
                      <a:pPr algn="ctr" fontAlgn="ctr"/>
                      <a:r>
                        <a:rPr lang="es-DO" sz="1200" b="0" i="0" u="none" strike="noStrike">
                          <a:solidFill>
                            <a:srgbClr val="000000"/>
                          </a:solidFill>
                          <a:effectLst/>
                          <a:latin typeface="Calibri" panose="020F0502020204030204" pitchFamily="34" charset="0"/>
                        </a:rPr>
                        <a:t>75-80</a:t>
                      </a:r>
                    </a:p>
                  </a:txBody>
                  <a:tcPr marL="9515" marR="9515" marT="95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DO" sz="1200" b="0" i="0" u="none" strike="noStrike">
                          <a:solidFill>
                            <a:srgbClr val="000000"/>
                          </a:solidFill>
                          <a:effectLst/>
                          <a:latin typeface="Calibri" panose="020F0502020204030204" pitchFamily="34" charset="0"/>
                        </a:rPr>
                        <a:t>66</a:t>
                      </a:r>
                    </a:p>
                  </a:txBody>
                  <a:tcPr marL="9515" marR="9515" marT="9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s-DO" sz="1200" b="0" i="0" u="none" strike="noStrike">
                          <a:solidFill>
                            <a:srgbClr val="000000"/>
                          </a:solidFill>
                          <a:effectLst/>
                          <a:latin typeface="Calibri" panose="020F0502020204030204" pitchFamily="34" charset="0"/>
                        </a:rPr>
                        <a:t>1.85</a:t>
                      </a:r>
                    </a:p>
                  </a:txBody>
                  <a:tcPr marL="9515" marR="9515" marT="9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rtl="0" fontAlgn="ctr"/>
                      <a:r>
                        <a:rPr lang="es-DO" sz="1200" b="0" i="0" u="none" strike="noStrike">
                          <a:solidFill>
                            <a:srgbClr val="000000"/>
                          </a:solidFill>
                          <a:effectLst/>
                          <a:latin typeface="Arial" panose="020B0604020202020204" pitchFamily="34" charset="0"/>
                        </a:rPr>
                        <a:t>6</a:t>
                      </a:r>
                    </a:p>
                  </a:txBody>
                  <a:tcPr marL="9515" marR="9515" marT="9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DO" sz="1200" b="0" i="0" u="none" strike="noStrike">
                          <a:solidFill>
                            <a:srgbClr val="000000"/>
                          </a:solidFill>
                          <a:effectLst/>
                          <a:latin typeface="Calibri" panose="020F0502020204030204" pitchFamily="34" charset="0"/>
                        </a:rPr>
                        <a:t>1.07</a:t>
                      </a:r>
                    </a:p>
                  </a:txBody>
                  <a:tcPr marL="9515" marR="9515" marT="95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630685868"/>
                  </a:ext>
                </a:extLst>
              </a:tr>
              <a:tr h="215664">
                <a:tc>
                  <a:txBody>
                    <a:bodyPr/>
                    <a:lstStyle/>
                    <a:p>
                      <a:pPr algn="ctr" fontAlgn="ctr"/>
                      <a:r>
                        <a:rPr lang="es-DO" sz="1200" b="0" i="0" u="none" strike="noStrike">
                          <a:solidFill>
                            <a:srgbClr val="000000"/>
                          </a:solidFill>
                          <a:effectLst/>
                          <a:latin typeface="Calibri" panose="020F0502020204030204" pitchFamily="34" charset="0"/>
                        </a:rPr>
                        <a:t>80 y más</a:t>
                      </a:r>
                    </a:p>
                  </a:txBody>
                  <a:tcPr marL="9515" marR="9515" marT="95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DO" sz="1200" b="0" i="0" u="none" strike="noStrike">
                          <a:solidFill>
                            <a:srgbClr val="000000"/>
                          </a:solidFill>
                          <a:effectLst/>
                          <a:latin typeface="Calibri" panose="020F0502020204030204" pitchFamily="34" charset="0"/>
                        </a:rPr>
                        <a:t>15</a:t>
                      </a:r>
                    </a:p>
                  </a:txBody>
                  <a:tcPr marL="9515" marR="9515" marT="9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s-DO" sz="1200" b="0" i="0" u="none" strike="noStrike">
                          <a:solidFill>
                            <a:srgbClr val="000000"/>
                          </a:solidFill>
                          <a:effectLst/>
                          <a:latin typeface="Calibri" panose="020F0502020204030204" pitchFamily="34" charset="0"/>
                        </a:rPr>
                        <a:t>0.42</a:t>
                      </a:r>
                    </a:p>
                  </a:txBody>
                  <a:tcPr marL="9515" marR="9515" marT="9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s-DO" sz="1200" b="0" i="0" u="none" strike="noStrike">
                          <a:solidFill>
                            <a:srgbClr val="000000"/>
                          </a:solidFill>
                          <a:effectLst/>
                          <a:latin typeface="Calibri" panose="020F0502020204030204" pitchFamily="34" charset="0"/>
                        </a:rPr>
                        <a:t>0</a:t>
                      </a:r>
                    </a:p>
                  </a:txBody>
                  <a:tcPr marL="9515" marR="9515" marT="9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DO" sz="1200" b="0" i="0" u="none" strike="noStrike">
                          <a:solidFill>
                            <a:srgbClr val="000000"/>
                          </a:solidFill>
                          <a:effectLst/>
                          <a:latin typeface="Calibri" panose="020F0502020204030204" pitchFamily="34" charset="0"/>
                        </a:rPr>
                        <a:t>0.00</a:t>
                      </a:r>
                    </a:p>
                  </a:txBody>
                  <a:tcPr marL="9515" marR="9515" marT="95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735741277"/>
                  </a:ext>
                </a:extLst>
              </a:tr>
              <a:tr h="253722">
                <a:tc>
                  <a:txBody>
                    <a:bodyPr/>
                    <a:lstStyle/>
                    <a:p>
                      <a:pPr algn="ctr" fontAlgn="ctr"/>
                      <a:r>
                        <a:rPr lang="es-DO" sz="1400" b="1" i="0" u="none" strike="noStrike">
                          <a:solidFill>
                            <a:srgbClr val="000000"/>
                          </a:solidFill>
                          <a:effectLst/>
                          <a:latin typeface="Calibri" panose="020F0502020204030204" pitchFamily="34" charset="0"/>
                        </a:rPr>
                        <a:t>Total</a:t>
                      </a:r>
                    </a:p>
                  </a:txBody>
                  <a:tcPr marL="9515" marR="9515" marT="95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DO" sz="1400" b="1" i="0" u="none" strike="noStrike">
                          <a:solidFill>
                            <a:srgbClr val="000000"/>
                          </a:solidFill>
                          <a:effectLst/>
                          <a:latin typeface="Calibri" panose="020F0502020204030204" pitchFamily="34" charset="0"/>
                        </a:rPr>
                        <a:t>             3,574 </a:t>
                      </a:r>
                    </a:p>
                  </a:txBody>
                  <a:tcPr marL="9515" marR="9515" marT="9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s-DO" sz="1400" b="1" i="0" u="none" strike="noStrike">
                          <a:solidFill>
                            <a:srgbClr val="000000"/>
                          </a:solidFill>
                          <a:effectLst/>
                          <a:latin typeface="Calibri" panose="020F0502020204030204" pitchFamily="34" charset="0"/>
                        </a:rPr>
                        <a:t>100.00</a:t>
                      </a:r>
                    </a:p>
                  </a:txBody>
                  <a:tcPr marL="9515" marR="9515" marT="9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s-DO" sz="1400" b="1" i="0" u="none" strike="noStrike">
                          <a:solidFill>
                            <a:srgbClr val="000000"/>
                          </a:solidFill>
                          <a:effectLst/>
                          <a:latin typeface="Calibri" panose="020F0502020204030204" pitchFamily="34" charset="0"/>
                        </a:rPr>
                        <a:t>563</a:t>
                      </a:r>
                    </a:p>
                  </a:txBody>
                  <a:tcPr marL="9515" marR="9515" marT="9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DO" sz="1400" b="1" i="0" u="none" strike="noStrike" dirty="0">
                          <a:solidFill>
                            <a:srgbClr val="000000"/>
                          </a:solidFill>
                          <a:effectLst/>
                          <a:latin typeface="Calibri" panose="020F0502020204030204" pitchFamily="34" charset="0"/>
                        </a:rPr>
                        <a:t>100.00</a:t>
                      </a:r>
                    </a:p>
                  </a:txBody>
                  <a:tcPr marL="9515" marR="9515" marT="95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095734356"/>
                  </a:ext>
                </a:extLst>
              </a:tr>
            </a:tbl>
          </a:graphicData>
        </a:graphic>
      </p:graphicFrame>
      <p:graphicFrame>
        <p:nvGraphicFramePr>
          <p:cNvPr id="10" name="Gráfico 9">
            <a:extLst>
              <a:ext uri="{FF2B5EF4-FFF2-40B4-BE49-F238E27FC236}">
                <a16:creationId xmlns:a16="http://schemas.microsoft.com/office/drawing/2014/main" id="{E8B9F32A-AD2D-6548-BE54-7C6B1091E4DF}"/>
              </a:ext>
            </a:extLst>
          </p:cNvPr>
          <p:cNvGraphicFramePr>
            <a:graphicFrameLocks/>
          </p:cNvGraphicFramePr>
          <p:nvPr>
            <p:extLst>
              <p:ext uri="{D42A27DB-BD31-4B8C-83A1-F6EECF244321}">
                <p14:modId xmlns:p14="http://schemas.microsoft.com/office/powerpoint/2010/main" val="4123957141"/>
              </p:ext>
            </p:extLst>
          </p:nvPr>
        </p:nvGraphicFramePr>
        <p:xfrm>
          <a:off x="5606362" y="1795233"/>
          <a:ext cx="6343650" cy="5022850"/>
        </p:xfrm>
        <a:graphic>
          <a:graphicData uri="http://schemas.openxmlformats.org/drawingml/2006/chart">
            <c:chart xmlns:c="http://schemas.openxmlformats.org/drawingml/2006/chart" xmlns:r="http://schemas.openxmlformats.org/officeDocument/2006/relationships" r:id="rId4"/>
          </a:graphicData>
        </a:graphic>
      </p:graphicFrame>
      <p:sp>
        <p:nvSpPr>
          <p:cNvPr id="5" name="Marcador de número de diapositiva 4">
            <a:extLst>
              <a:ext uri="{FF2B5EF4-FFF2-40B4-BE49-F238E27FC236}">
                <a16:creationId xmlns:a16="http://schemas.microsoft.com/office/drawing/2014/main" id="{D94E854E-79F7-B548-8D18-03A9DA85216E}"/>
              </a:ext>
            </a:extLst>
          </p:cNvPr>
          <p:cNvSpPr>
            <a:spLocks noGrp="1"/>
          </p:cNvSpPr>
          <p:nvPr>
            <p:ph type="sldNum" sz="quarter" idx="12"/>
          </p:nvPr>
        </p:nvSpPr>
        <p:spPr/>
        <p:txBody>
          <a:bodyPr/>
          <a:lstStyle/>
          <a:p>
            <a:fld id="{F5D1F510-C917-4B4E-B0A9-1BF7ED89073D}" type="slidenum">
              <a:rPr lang="es-DO" smtClean="0"/>
              <a:t>22</a:t>
            </a:fld>
            <a:endParaRPr lang="es-DO"/>
          </a:p>
        </p:txBody>
      </p:sp>
    </p:spTree>
    <p:extLst>
      <p:ext uri="{BB962C8B-B14F-4D97-AF65-F5344CB8AC3E}">
        <p14:creationId xmlns:p14="http://schemas.microsoft.com/office/powerpoint/2010/main" val="4012832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4445330" y="897387"/>
            <a:ext cx="3301340" cy="523220"/>
          </a:xfrm>
          <a:prstGeom prst="rect">
            <a:avLst/>
          </a:prstGeom>
          <a:solidFill>
            <a:schemeClr val="accent6">
              <a:lumMod val="60000"/>
              <a:lumOff val="40000"/>
            </a:schemeClr>
          </a:solidFill>
        </p:spPr>
        <p:txBody>
          <a:bodyPr wrap="square" rtlCol="0">
            <a:spAutoFit/>
          </a:bodyPr>
          <a:lstStyle/>
          <a:p>
            <a:pPr algn="ctr"/>
            <a:r>
              <a:rPr lang="es-DO" sz="2800" b="1" dirty="0"/>
              <a:t>Días de Aplicación</a:t>
            </a:r>
          </a:p>
        </p:txBody>
      </p:sp>
      <p:pic>
        <p:nvPicPr>
          <p:cNvPr id="3" name="Imagen 2">
            <a:extLst>
              <a:ext uri="{FF2B5EF4-FFF2-40B4-BE49-F238E27FC236}">
                <a16:creationId xmlns:a16="http://schemas.microsoft.com/office/drawing/2014/main" id="{FC2FAF1E-866D-E342-9487-CB5065E83D0A}"/>
              </a:ext>
            </a:extLst>
          </p:cNvPr>
          <p:cNvPicPr>
            <a:picLocks noChangeAspect="1"/>
          </p:cNvPicPr>
          <p:nvPr/>
        </p:nvPicPr>
        <p:blipFill>
          <a:blip r:embed="rId4"/>
          <a:stretch>
            <a:fillRect/>
          </a:stretch>
        </p:blipFill>
        <p:spPr>
          <a:xfrm>
            <a:off x="5843478" y="2945080"/>
            <a:ext cx="6348522" cy="3617851"/>
          </a:xfrm>
          <a:prstGeom prst="rect">
            <a:avLst/>
          </a:prstGeom>
        </p:spPr>
      </p:pic>
      <p:graphicFrame>
        <p:nvGraphicFramePr>
          <p:cNvPr id="9" name="Marcador de contenido 8">
            <a:extLst>
              <a:ext uri="{FF2B5EF4-FFF2-40B4-BE49-F238E27FC236}">
                <a16:creationId xmlns:a16="http://schemas.microsoft.com/office/drawing/2014/main" id="{A618EA2F-A540-CF48-95F3-C7C79E1358FC}"/>
              </a:ext>
            </a:extLst>
          </p:cNvPr>
          <p:cNvGraphicFramePr>
            <a:graphicFrameLocks noGrp="1"/>
          </p:cNvGraphicFramePr>
          <p:nvPr>
            <p:ph idx="1"/>
            <p:extLst>
              <p:ext uri="{D42A27DB-BD31-4B8C-83A1-F6EECF244321}">
                <p14:modId xmlns:p14="http://schemas.microsoft.com/office/powerpoint/2010/main" val="3764392251"/>
              </p:ext>
            </p:extLst>
          </p:nvPr>
        </p:nvGraphicFramePr>
        <p:xfrm>
          <a:off x="68916" y="2245197"/>
          <a:ext cx="5774562" cy="4572886"/>
        </p:xfrm>
        <a:graphic>
          <a:graphicData uri="http://schemas.openxmlformats.org/drawingml/2006/table">
            <a:tbl>
              <a:tblPr/>
              <a:tblGrid>
                <a:gridCol w="1478567">
                  <a:extLst>
                    <a:ext uri="{9D8B030D-6E8A-4147-A177-3AD203B41FA5}">
                      <a16:colId xmlns:a16="http://schemas.microsoft.com/office/drawing/2014/main" val="186994143"/>
                    </a:ext>
                  </a:extLst>
                </a:gridCol>
                <a:gridCol w="1143852">
                  <a:extLst>
                    <a:ext uri="{9D8B030D-6E8A-4147-A177-3AD203B41FA5}">
                      <a16:colId xmlns:a16="http://schemas.microsoft.com/office/drawing/2014/main" val="1039273214"/>
                    </a:ext>
                  </a:extLst>
                </a:gridCol>
                <a:gridCol w="1143852">
                  <a:extLst>
                    <a:ext uri="{9D8B030D-6E8A-4147-A177-3AD203B41FA5}">
                      <a16:colId xmlns:a16="http://schemas.microsoft.com/office/drawing/2014/main" val="1776856272"/>
                    </a:ext>
                  </a:extLst>
                </a:gridCol>
                <a:gridCol w="1248633">
                  <a:extLst>
                    <a:ext uri="{9D8B030D-6E8A-4147-A177-3AD203B41FA5}">
                      <a16:colId xmlns:a16="http://schemas.microsoft.com/office/drawing/2014/main" val="1824696824"/>
                    </a:ext>
                  </a:extLst>
                </a:gridCol>
                <a:gridCol w="759658">
                  <a:extLst>
                    <a:ext uri="{9D8B030D-6E8A-4147-A177-3AD203B41FA5}">
                      <a16:colId xmlns:a16="http://schemas.microsoft.com/office/drawing/2014/main" val="3660904536"/>
                    </a:ext>
                  </a:extLst>
                </a:gridCol>
              </a:tblGrid>
              <a:tr h="772364">
                <a:tc gridSpan="5">
                  <a:txBody>
                    <a:bodyPr/>
                    <a:lstStyle/>
                    <a:p>
                      <a:pPr algn="ctr" fontAlgn="ctr"/>
                      <a:r>
                        <a:rPr lang="es-DO" sz="1800" b="1" i="0" u="none" strike="noStrike" dirty="0">
                          <a:solidFill>
                            <a:srgbClr val="000000"/>
                          </a:solidFill>
                          <a:effectLst/>
                          <a:latin typeface="Arial" panose="020B0604020202020204" pitchFamily="34" charset="0"/>
                        </a:rPr>
                        <a:t>Encuesta a Docentes: Evaluación del primer mes del proceso de docencia virtual, Semestre 2020-20.</a:t>
                      </a:r>
                    </a:p>
                  </a:txBody>
                  <a:tcPr marL="8749" marR="8749" marT="87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4243238319"/>
                  </a:ext>
                </a:extLst>
              </a:tr>
              <a:tr h="662026">
                <a:tc gridSpan="5">
                  <a:txBody>
                    <a:bodyPr/>
                    <a:lstStyle/>
                    <a:p>
                      <a:pPr algn="ctr" fontAlgn="ctr"/>
                      <a:r>
                        <a:rPr lang="es-DO" sz="1800" b="1" i="0" u="none" strike="noStrike" dirty="0">
                          <a:solidFill>
                            <a:srgbClr val="000000"/>
                          </a:solidFill>
                          <a:effectLst/>
                          <a:latin typeface="Arial" panose="020B0604020202020204" pitchFamily="34" charset="0"/>
                        </a:rPr>
                        <a:t>Distribución de la Cantidad de encuestados según días de aplicación</a:t>
                      </a:r>
                    </a:p>
                  </a:txBody>
                  <a:tcPr marL="8749" marR="8749" marT="8749"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3528502111"/>
                  </a:ext>
                </a:extLst>
              </a:tr>
              <a:tr h="784624">
                <a:tc>
                  <a:txBody>
                    <a:bodyPr/>
                    <a:lstStyle/>
                    <a:p>
                      <a:pPr algn="ctr" fontAlgn="ctr"/>
                      <a:r>
                        <a:rPr lang="es-DO" sz="1500" b="1" i="0" u="none" strike="noStrike">
                          <a:solidFill>
                            <a:srgbClr val="000000"/>
                          </a:solidFill>
                          <a:effectLst/>
                          <a:latin typeface="Arial" panose="020B0604020202020204" pitchFamily="34" charset="0"/>
                        </a:rPr>
                        <a:t>Días de Aplicación</a:t>
                      </a:r>
                    </a:p>
                  </a:txBody>
                  <a:tcPr marL="8749" marR="8749" marT="87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500" b="1" i="0" u="none" strike="noStrike" dirty="0">
                          <a:solidFill>
                            <a:srgbClr val="000000"/>
                          </a:solidFill>
                          <a:effectLst/>
                          <a:latin typeface="Arial" panose="020B0604020202020204" pitchFamily="34" charset="0"/>
                        </a:rPr>
                        <a:t>Desde</a:t>
                      </a:r>
                    </a:p>
                  </a:txBody>
                  <a:tcPr marL="8749" marR="8749" marT="87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500" b="1" i="0" u="none" strike="noStrike">
                          <a:solidFill>
                            <a:srgbClr val="000000"/>
                          </a:solidFill>
                          <a:effectLst/>
                          <a:latin typeface="Arial" panose="020B0604020202020204" pitchFamily="34" charset="0"/>
                        </a:rPr>
                        <a:t>Hasta</a:t>
                      </a:r>
                    </a:p>
                  </a:txBody>
                  <a:tcPr marL="8749" marR="8749" marT="87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500" b="1" i="0" u="none" strike="noStrike">
                          <a:solidFill>
                            <a:srgbClr val="000000"/>
                          </a:solidFill>
                          <a:effectLst/>
                          <a:latin typeface="Arial" panose="020B0604020202020204" pitchFamily="34" charset="0"/>
                        </a:rPr>
                        <a:t>Catidad de Aplicaciones</a:t>
                      </a:r>
                    </a:p>
                  </a:txBody>
                  <a:tcPr marL="8749" marR="8749" marT="87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500" b="1" i="0" u="none" strike="noStrike">
                          <a:solidFill>
                            <a:srgbClr val="000000"/>
                          </a:solidFill>
                          <a:effectLst/>
                          <a:latin typeface="Arial" panose="020B0604020202020204" pitchFamily="34" charset="0"/>
                        </a:rPr>
                        <a:t>%</a:t>
                      </a:r>
                    </a:p>
                  </a:txBody>
                  <a:tcPr marL="8749" marR="8749" marT="874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3688624988"/>
                  </a:ext>
                </a:extLst>
              </a:tr>
              <a:tr h="392312">
                <a:tc>
                  <a:txBody>
                    <a:bodyPr/>
                    <a:lstStyle/>
                    <a:p>
                      <a:pPr algn="l" fontAlgn="ctr"/>
                      <a:r>
                        <a:rPr lang="es-DO" sz="1300" b="0" i="0" u="none" strike="noStrike">
                          <a:solidFill>
                            <a:srgbClr val="000000"/>
                          </a:solidFill>
                          <a:effectLst/>
                          <a:latin typeface="Arial" panose="020B0604020202020204" pitchFamily="34" charset="0"/>
                        </a:rPr>
                        <a:t>Día 1: 19 de octure</a:t>
                      </a:r>
                    </a:p>
                  </a:txBody>
                  <a:tcPr marL="8749" marR="8749" marT="87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ctr"/>
                      <a:r>
                        <a:rPr lang="es-DO" sz="1300" b="0" i="0" u="none" strike="noStrike">
                          <a:solidFill>
                            <a:srgbClr val="000000"/>
                          </a:solidFill>
                          <a:effectLst/>
                          <a:latin typeface="Arial" panose="020B0604020202020204" pitchFamily="34" charset="0"/>
                        </a:rPr>
                        <a:t>12:57:07 p. m.</a:t>
                      </a:r>
                    </a:p>
                  </a:txBody>
                  <a:tcPr marL="8749" marR="8749" marT="17499" marB="1749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ctr"/>
                      <a:r>
                        <a:rPr lang="es-DO" sz="1300" b="0" i="0" u="none" strike="noStrike">
                          <a:solidFill>
                            <a:srgbClr val="000000"/>
                          </a:solidFill>
                          <a:effectLst/>
                          <a:latin typeface="Arial" panose="020B0604020202020204" pitchFamily="34" charset="0"/>
                        </a:rPr>
                        <a:t>11:53:00 p. m.</a:t>
                      </a:r>
                    </a:p>
                  </a:txBody>
                  <a:tcPr marL="8749" marR="8749" marT="17499" marB="1749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177</a:t>
                      </a:r>
                    </a:p>
                  </a:txBody>
                  <a:tcPr marL="8749" marR="8749" marT="87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27.8</a:t>
                      </a:r>
                    </a:p>
                  </a:txBody>
                  <a:tcPr marL="8749" marR="8749" marT="874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262120534"/>
                  </a:ext>
                </a:extLst>
              </a:tr>
              <a:tr h="392312">
                <a:tc>
                  <a:txBody>
                    <a:bodyPr/>
                    <a:lstStyle/>
                    <a:p>
                      <a:pPr algn="l" fontAlgn="ctr"/>
                      <a:r>
                        <a:rPr lang="es-DO" sz="1300" b="0" i="0" u="none" strike="noStrike">
                          <a:solidFill>
                            <a:srgbClr val="000000"/>
                          </a:solidFill>
                          <a:effectLst/>
                          <a:latin typeface="Arial" panose="020B0604020202020204" pitchFamily="34" charset="0"/>
                        </a:rPr>
                        <a:t>Día 2: 20 octubre</a:t>
                      </a:r>
                    </a:p>
                  </a:txBody>
                  <a:tcPr marL="8749" marR="8749" marT="87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ctr"/>
                      <a:r>
                        <a:rPr lang="es-DO" sz="1300" b="0" i="0" u="none" strike="noStrike">
                          <a:solidFill>
                            <a:srgbClr val="000000"/>
                          </a:solidFill>
                          <a:effectLst/>
                          <a:latin typeface="Arial" panose="020B0604020202020204" pitchFamily="34" charset="0"/>
                        </a:rPr>
                        <a:t>3:48:59 a. m.</a:t>
                      </a:r>
                    </a:p>
                  </a:txBody>
                  <a:tcPr marL="8749" marR="8749" marT="17499" marB="1749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ctr"/>
                      <a:r>
                        <a:rPr lang="es-DO" sz="1300" b="0" i="0" u="none" strike="noStrike">
                          <a:solidFill>
                            <a:srgbClr val="000000"/>
                          </a:solidFill>
                          <a:effectLst/>
                          <a:latin typeface="Arial" panose="020B0604020202020204" pitchFamily="34" charset="0"/>
                        </a:rPr>
                        <a:t>11:21:10 p. m.</a:t>
                      </a:r>
                    </a:p>
                  </a:txBody>
                  <a:tcPr marL="8749" marR="8749" marT="17499" marB="1749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145</a:t>
                      </a:r>
                    </a:p>
                  </a:txBody>
                  <a:tcPr marL="8749" marR="8749" marT="87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22.8</a:t>
                      </a:r>
                    </a:p>
                  </a:txBody>
                  <a:tcPr marL="8749" marR="8749" marT="874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183168117"/>
                  </a:ext>
                </a:extLst>
              </a:tr>
              <a:tr h="392312">
                <a:tc>
                  <a:txBody>
                    <a:bodyPr/>
                    <a:lstStyle/>
                    <a:p>
                      <a:pPr algn="l" fontAlgn="ctr"/>
                      <a:r>
                        <a:rPr lang="es-DO" sz="1300" b="0" i="0" u="none" strike="noStrike">
                          <a:solidFill>
                            <a:srgbClr val="000000"/>
                          </a:solidFill>
                          <a:effectLst/>
                          <a:latin typeface="Arial" panose="020B0604020202020204" pitchFamily="34" charset="0"/>
                        </a:rPr>
                        <a:t>Día 3: 21 octubre</a:t>
                      </a:r>
                    </a:p>
                  </a:txBody>
                  <a:tcPr marL="8749" marR="8749" marT="87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ctr"/>
                      <a:r>
                        <a:rPr lang="es-DO" sz="1300" b="0" i="0" u="none" strike="noStrike">
                          <a:solidFill>
                            <a:srgbClr val="000000"/>
                          </a:solidFill>
                          <a:effectLst/>
                          <a:latin typeface="Arial" panose="020B0604020202020204" pitchFamily="34" charset="0"/>
                        </a:rPr>
                        <a:t>12:01:50 a. m.</a:t>
                      </a:r>
                    </a:p>
                  </a:txBody>
                  <a:tcPr marL="8749" marR="8749" marT="17499" marB="1749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ctr"/>
                      <a:r>
                        <a:rPr lang="es-DO" sz="1300" b="0" i="0" u="none" strike="noStrike">
                          <a:solidFill>
                            <a:srgbClr val="000000"/>
                          </a:solidFill>
                          <a:effectLst/>
                          <a:latin typeface="Arial" panose="020B0604020202020204" pitchFamily="34" charset="0"/>
                        </a:rPr>
                        <a:t>11:40:34 p. m.</a:t>
                      </a:r>
                    </a:p>
                  </a:txBody>
                  <a:tcPr marL="8749" marR="8749" marT="17499" marB="1749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143</a:t>
                      </a:r>
                    </a:p>
                  </a:txBody>
                  <a:tcPr marL="8749" marR="8749" marT="87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22.5</a:t>
                      </a:r>
                    </a:p>
                  </a:txBody>
                  <a:tcPr marL="8749" marR="8749" marT="874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781475640"/>
                  </a:ext>
                </a:extLst>
              </a:tr>
              <a:tr h="392312">
                <a:tc>
                  <a:txBody>
                    <a:bodyPr/>
                    <a:lstStyle/>
                    <a:p>
                      <a:pPr algn="l" fontAlgn="ctr"/>
                      <a:r>
                        <a:rPr lang="es-DO" sz="1300" b="0" i="0" u="none" strike="noStrike">
                          <a:solidFill>
                            <a:srgbClr val="000000"/>
                          </a:solidFill>
                          <a:effectLst/>
                          <a:latin typeface="Arial" panose="020B0604020202020204" pitchFamily="34" charset="0"/>
                        </a:rPr>
                        <a:t>Día 4: 22 octubre</a:t>
                      </a:r>
                    </a:p>
                  </a:txBody>
                  <a:tcPr marL="8749" marR="8749" marT="87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ctr"/>
                      <a:r>
                        <a:rPr lang="es-DO" sz="1300" b="0" i="0" u="none" strike="noStrike">
                          <a:solidFill>
                            <a:srgbClr val="000000"/>
                          </a:solidFill>
                          <a:effectLst/>
                          <a:latin typeface="Arial" panose="020B0604020202020204" pitchFamily="34" charset="0"/>
                        </a:rPr>
                        <a:t>12:37:25 a. m.</a:t>
                      </a:r>
                    </a:p>
                  </a:txBody>
                  <a:tcPr marL="8749" marR="8749" marT="17499" marB="1749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l" fontAlgn="ctr"/>
                      <a:r>
                        <a:rPr lang="es-DO" sz="1300" b="0" i="0" u="none" strike="noStrike">
                          <a:solidFill>
                            <a:srgbClr val="000000"/>
                          </a:solidFill>
                          <a:effectLst/>
                          <a:latin typeface="Arial" panose="020B0604020202020204" pitchFamily="34" charset="0"/>
                        </a:rPr>
                        <a:t>11:59:00 p. m.</a:t>
                      </a:r>
                    </a:p>
                  </a:txBody>
                  <a:tcPr marL="8749" marR="8749" marT="17499" marB="1749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136</a:t>
                      </a:r>
                    </a:p>
                  </a:txBody>
                  <a:tcPr marL="8749" marR="8749" marT="87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21.4</a:t>
                      </a:r>
                    </a:p>
                  </a:txBody>
                  <a:tcPr marL="8749" marR="8749" marT="874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03670082"/>
                  </a:ext>
                </a:extLst>
              </a:tr>
              <a:tr h="392312">
                <a:tc>
                  <a:txBody>
                    <a:bodyPr/>
                    <a:lstStyle/>
                    <a:p>
                      <a:pPr algn="l" fontAlgn="ctr"/>
                      <a:r>
                        <a:rPr lang="es-DO" sz="1300" b="0" i="0" u="none" strike="noStrike">
                          <a:solidFill>
                            <a:srgbClr val="000000"/>
                          </a:solidFill>
                          <a:effectLst/>
                          <a:latin typeface="Arial" panose="020B0604020202020204" pitchFamily="34" charset="0"/>
                        </a:rPr>
                        <a:t>Día 5: 23 octubre</a:t>
                      </a:r>
                    </a:p>
                  </a:txBody>
                  <a:tcPr marL="8749" marR="8749" marT="87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l" fontAlgn="ctr"/>
                      <a:r>
                        <a:rPr lang="es-DO" sz="1300" b="0" i="0" u="none" strike="noStrike">
                          <a:solidFill>
                            <a:srgbClr val="000000"/>
                          </a:solidFill>
                          <a:effectLst/>
                          <a:latin typeface="Arial" panose="020B0604020202020204" pitchFamily="34" charset="0"/>
                        </a:rPr>
                        <a:t>12:18:34 a. m.</a:t>
                      </a:r>
                    </a:p>
                  </a:txBody>
                  <a:tcPr marL="8749" marR="8749" marT="17499" marB="1749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l" fontAlgn="ctr"/>
                      <a:r>
                        <a:rPr lang="es-DO" sz="1300" b="0" i="0" u="none" strike="noStrike">
                          <a:solidFill>
                            <a:srgbClr val="000000"/>
                          </a:solidFill>
                          <a:effectLst/>
                          <a:latin typeface="Arial" panose="020B0604020202020204" pitchFamily="34" charset="0"/>
                        </a:rPr>
                        <a:t>11:01:39 p. m.</a:t>
                      </a:r>
                    </a:p>
                  </a:txBody>
                  <a:tcPr marL="8749" marR="8749" marT="17499" marB="1749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35</a:t>
                      </a:r>
                    </a:p>
                  </a:txBody>
                  <a:tcPr marL="8749" marR="8749" marT="87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5.5</a:t>
                      </a:r>
                    </a:p>
                  </a:txBody>
                  <a:tcPr marL="8749" marR="8749" marT="874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594222497"/>
                  </a:ext>
                </a:extLst>
              </a:tr>
              <a:tr h="392312">
                <a:tc>
                  <a:txBody>
                    <a:bodyPr/>
                    <a:lstStyle/>
                    <a:p>
                      <a:pPr algn="l" fontAlgn="b"/>
                      <a:r>
                        <a:rPr lang="es-DO" sz="1300" b="1" i="0" u="none" strike="noStrike">
                          <a:solidFill>
                            <a:srgbClr val="000000"/>
                          </a:solidFill>
                          <a:effectLst/>
                          <a:latin typeface="Arial" panose="020B0604020202020204" pitchFamily="34" charset="0"/>
                        </a:rPr>
                        <a:t>Total</a:t>
                      </a:r>
                    </a:p>
                  </a:txBody>
                  <a:tcPr marL="8749" marR="8749" marT="874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DO" sz="1300" b="1" i="0" u="none" strike="noStrike">
                          <a:solidFill>
                            <a:srgbClr val="000000"/>
                          </a:solidFill>
                          <a:effectLst/>
                          <a:latin typeface="Arial" panose="020B0604020202020204" pitchFamily="34" charset="0"/>
                        </a:rPr>
                        <a:t> </a:t>
                      </a:r>
                    </a:p>
                  </a:txBody>
                  <a:tcPr marL="8749" marR="8749" marT="87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DO" sz="1300" b="1" i="0" u="none" strike="noStrike">
                          <a:solidFill>
                            <a:srgbClr val="000000"/>
                          </a:solidFill>
                          <a:effectLst/>
                          <a:latin typeface="Arial" panose="020B0604020202020204" pitchFamily="34" charset="0"/>
                        </a:rPr>
                        <a:t> </a:t>
                      </a:r>
                    </a:p>
                  </a:txBody>
                  <a:tcPr marL="8749" marR="8749" marT="87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300" b="1" i="0" u="none" strike="noStrike">
                          <a:solidFill>
                            <a:srgbClr val="000000"/>
                          </a:solidFill>
                          <a:effectLst/>
                          <a:latin typeface="Arial" panose="020B0604020202020204" pitchFamily="34" charset="0"/>
                        </a:rPr>
                        <a:t>636</a:t>
                      </a:r>
                    </a:p>
                  </a:txBody>
                  <a:tcPr marL="8749" marR="8749" marT="87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300" b="1" i="0" u="none" strike="noStrike" dirty="0">
                          <a:solidFill>
                            <a:srgbClr val="000000"/>
                          </a:solidFill>
                          <a:effectLst/>
                          <a:latin typeface="Arial" panose="020B0604020202020204" pitchFamily="34" charset="0"/>
                        </a:rPr>
                        <a:t>100.0</a:t>
                      </a:r>
                    </a:p>
                  </a:txBody>
                  <a:tcPr marL="8749" marR="8749" marT="874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4133643958"/>
                  </a:ext>
                </a:extLst>
              </a:tr>
            </a:tbl>
          </a:graphicData>
        </a:graphic>
      </p:graphicFrame>
      <p:sp>
        <p:nvSpPr>
          <p:cNvPr id="7" name="Marcador de número de diapositiva 6">
            <a:extLst>
              <a:ext uri="{FF2B5EF4-FFF2-40B4-BE49-F238E27FC236}">
                <a16:creationId xmlns:a16="http://schemas.microsoft.com/office/drawing/2014/main" id="{98F4B893-A2AD-8749-8879-2CD4B58122CE}"/>
              </a:ext>
            </a:extLst>
          </p:cNvPr>
          <p:cNvSpPr>
            <a:spLocks noGrp="1"/>
          </p:cNvSpPr>
          <p:nvPr>
            <p:ph type="sldNum" sz="quarter" idx="12"/>
          </p:nvPr>
        </p:nvSpPr>
        <p:spPr/>
        <p:txBody>
          <a:bodyPr/>
          <a:lstStyle/>
          <a:p>
            <a:fld id="{F5D1F510-C917-4B4E-B0A9-1BF7ED89073D}" type="slidenum">
              <a:rPr lang="es-DO" smtClean="0"/>
              <a:t>23</a:t>
            </a:fld>
            <a:endParaRPr lang="es-DO"/>
          </a:p>
        </p:txBody>
      </p:sp>
    </p:spTree>
    <p:extLst>
      <p:ext uri="{BB962C8B-B14F-4D97-AF65-F5344CB8AC3E}">
        <p14:creationId xmlns:p14="http://schemas.microsoft.com/office/powerpoint/2010/main" val="2000306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0" y="-1"/>
            <a:ext cx="10515600" cy="371476"/>
          </a:xfrm>
          <a:solidFill>
            <a:schemeClr val="accent2">
              <a:lumMod val="40000"/>
              <a:lumOff val="60000"/>
            </a:schemeClr>
          </a:solidFill>
        </p:spPr>
        <p:txBody>
          <a:bodyPr>
            <a:noAutofit/>
          </a:bodyPr>
          <a:lstStyle/>
          <a:p>
            <a:r>
              <a:rPr lang="es-DO" sz="2400" b="1" dirty="0"/>
              <a:t>Evaluación del primer mes del proceso de docencia virtual UASD, Semestre 2020-20</a:t>
            </a:r>
          </a:p>
        </p:txBody>
      </p:sp>
      <p:sp>
        <p:nvSpPr>
          <p:cNvPr id="3" name="Marcador de contenido 2">
            <a:extLst>
              <a:ext uri="{FF2B5EF4-FFF2-40B4-BE49-F238E27FC236}">
                <a16:creationId xmlns:a16="http://schemas.microsoft.com/office/drawing/2014/main" id="{76225DBE-51CD-B141-AE7F-6A3FC8070379}"/>
              </a:ext>
            </a:extLst>
          </p:cNvPr>
          <p:cNvSpPr>
            <a:spLocks noGrp="1"/>
          </p:cNvSpPr>
          <p:nvPr>
            <p:ph idx="1"/>
          </p:nvPr>
        </p:nvSpPr>
        <p:spPr>
          <a:xfrm>
            <a:off x="2552790" y="862719"/>
            <a:ext cx="6958012" cy="550185"/>
          </a:xfrm>
          <a:solidFill>
            <a:schemeClr val="accent4">
              <a:lumMod val="60000"/>
              <a:lumOff val="40000"/>
            </a:schemeClr>
          </a:solidFill>
        </p:spPr>
        <p:txBody>
          <a:bodyPr>
            <a:normAutofit/>
          </a:bodyPr>
          <a:lstStyle/>
          <a:p>
            <a:pPr marL="0" indent="0" algn="ctr">
              <a:buNone/>
            </a:pPr>
            <a:r>
              <a:rPr lang="es-DO" b="1" dirty="0"/>
              <a:t>Muestra Efectiva: Proceso de semaforización</a:t>
            </a:r>
          </a:p>
          <a:p>
            <a:pPr marL="0" indent="0" algn="just">
              <a:buNone/>
            </a:pPr>
            <a:endParaRPr lang="es-DO" sz="1800" b="1" dirty="0"/>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515600" y="0"/>
            <a:ext cx="1709134" cy="1714500"/>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4646610"/>
            <a:ext cx="1816925" cy="2211389"/>
          </a:xfrm>
          <a:prstGeom prst="rect">
            <a:avLst/>
          </a:prstGeom>
        </p:spPr>
      </p:pic>
      <p:sp>
        <p:nvSpPr>
          <p:cNvPr id="7" name="Marcador de contenido 2">
            <a:extLst>
              <a:ext uri="{FF2B5EF4-FFF2-40B4-BE49-F238E27FC236}">
                <a16:creationId xmlns:a16="http://schemas.microsoft.com/office/drawing/2014/main" id="{A0052871-A09A-A34B-9EFD-7B759556F198}"/>
              </a:ext>
            </a:extLst>
          </p:cNvPr>
          <p:cNvSpPr txBox="1">
            <a:spLocks/>
          </p:cNvSpPr>
          <p:nvPr/>
        </p:nvSpPr>
        <p:spPr>
          <a:xfrm>
            <a:off x="0" y="356084"/>
            <a:ext cx="1531917" cy="37147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DO" sz="2000" b="1" dirty="0"/>
              <a:t>Metodología</a:t>
            </a:r>
          </a:p>
          <a:p>
            <a:pPr marL="0" indent="0">
              <a:buFont typeface="Arial" panose="020B0604020202020204" pitchFamily="34" charset="0"/>
              <a:buNone/>
            </a:pPr>
            <a:endParaRPr lang="es-DO" sz="2000" b="1" dirty="0"/>
          </a:p>
        </p:txBody>
      </p:sp>
      <p:sp>
        <p:nvSpPr>
          <p:cNvPr id="5" name="CuadroTexto 4">
            <a:extLst>
              <a:ext uri="{FF2B5EF4-FFF2-40B4-BE49-F238E27FC236}">
                <a16:creationId xmlns:a16="http://schemas.microsoft.com/office/drawing/2014/main" id="{8F93C1FA-6D2C-6A4F-A066-EFFEC9CADCFD}"/>
              </a:ext>
            </a:extLst>
          </p:cNvPr>
          <p:cNvSpPr txBox="1"/>
          <p:nvPr/>
        </p:nvSpPr>
        <p:spPr>
          <a:xfrm>
            <a:off x="357188" y="1513246"/>
            <a:ext cx="10158412" cy="954107"/>
          </a:xfrm>
          <a:prstGeom prst="rect">
            <a:avLst/>
          </a:prstGeom>
          <a:noFill/>
        </p:spPr>
        <p:txBody>
          <a:bodyPr wrap="square" rtlCol="0">
            <a:spAutoFit/>
          </a:bodyPr>
          <a:lstStyle/>
          <a:p>
            <a:pPr algn="ctr"/>
            <a:r>
              <a:rPr lang="es-DO" sz="2800" dirty="0"/>
              <a:t>El propceso de aplicación de la encuesta alcanzó a 650 aplicaciones, al momento del corte de este reporte hasta el día de hoy.</a:t>
            </a:r>
          </a:p>
        </p:txBody>
      </p:sp>
      <p:sp>
        <p:nvSpPr>
          <p:cNvPr id="13" name="CuadroTexto 12">
            <a:extLst>
              <a:ext uri="{FF2B5EF4-FFF2-40B4-BE49-F238E27FC236}">
                <a16:creationId xmlns:a16="http://schemas.microsoft.com/office/drawing/2014/main" id="{0AE10417-14A9-B24D-AE6D-B32C51AC34E1}"/>
              </a:ext>
            </a:extLst>
          </p:cNvPr>
          <p:cNvSpPr txBox="1"/>
          <p:nvPr/>
        </p:nvSpPr>
        <p:spPr>
          <a:xfrm>
            <a:off x="908462" y="2792424"/>
            <a:ext cx="10158412" cy="1631216"/>
          </a:xfrm>
          <a:prstGeom prst="rect">
            <a:avLst/>
          </a:prstGeom>
          <a:noFill/>
        </p:spPr>
        <p:txBody>
          <a:bodyPr wrap="square" rtlCol="0">
            <a:spAutoFit/>
          </a:bodyPr>
          <a:lstStyle/>
          <a:p>
            <a:pPr algn="just"/>
            <a:r>
              <a:rPr lang="es-DO" sz="2000" dirty="0"/>
              <a:t>El proceso de de validación se realizó a partir de las 604 aplicaciones, por razones obvias  de preparaión de este informe. Identificamos 41 encuestas duplicadas por reportes dobles de los docentes, aplicándose el criterio de escoger la segunda aplicación en cada caso duplicado, para respetar la úlñtima decisión del encuestado respecto a sus informaciones ofrecidas, esto nos dejó con 563 unidades muestrales analizadas en este reporte.</a:t>
            </a:r>
          </a:p>
        </p:txBody>
      </p:sp>
      <p:sp>
        <p:nvSpPr>
          <p:cNvPr id="9" name="CuadroTexto 8">
            <a:extLst>
              <a:ext uri="{FF2B5EF4-FFF2-40B4-BE49-F238E27FC236}">
                <a16:creationId xmlns:a16="http://schemas.microsoft.com/office/drawing/2014/main" id="{0A38A754-A10A-5B44-AD1F-BE3180575E5F}"/>
              </a:ext>
            </a:extLst>
          </p:cNvPr>
          <p:cNvSpPr txBox="1"/>
          <p:nvPr/>
        </p:nvSpPr>
        <p:spPr>
          <a:xfrm>
            <a:off x="1914170" y="4524138"/>
            <a:ext cx="9524744" cy="2308324"/>
          </a:xfrm>
          <a:prstGeom prst="rect">
            <a:avLst/>
          </a:prstGeom>
          <a:noFill/>
        </p:spPr>
        <p:txBody>
          <a:bodyPr wrap="square" rtlCol="0">
            <a:spAutoFit/>
          </a:bodyPr>
          <a:lstStyle/>
          <a:p>
            <a:r>
              <a:rPr lang="es-DO" dirty="0"/>
              <a:t>Se tomaron en consideración los siguientes criterios para estalecer  el momento de corte:</a:t>
            </a:r>
          </a:p>
          <a:p>
            <a:endParaRPr lang="es-DO" dirty="0"/>
          </a:p>
          <a:p>
            <a:r>
              <a:rPr lang="es-DO" dirty="0"/>
              <a:t>1.-  La cantidad de unidades muestrales determinadas en el muestreo probabilistico: 435 encuestas</a:t>
            </a:r>
          </a:p>
          <a:p>
            <a:r>
              <a:rPr lang="es-DO" dirty="0"/>
              <a:t>2.-  Que la proporción procentual de la muestra efectiva se aproximara a la proporción porcentual del universo por facultad.</a:t>
            </a:r>
          </a:p>
          <a:p>
            <a:r>
              <a:rPr lang="es-DO" dirty="0"/>
              <a:t>3.- La observación de las escasas variaciones en el comportamiento de las frecuencias en las 76 variables incluidas en el estudio, cuando se alcanzó la cifra significativa de los 500 docentes encuestados.</a:t>
            </a:r>
          </a:p>
        </p:txBody>
      </p:sp>
      <p:sp>
        <p:nvSpPr>
          <p:cNvPr id="10" name="Marcador de número de diapositiva 9">
            <a:extLst>
              <a:ext uri="{FF2B5EF4-FFF2-40B4-BE49-F238E27FC236}">
                <a16:creationId xmlns:a16="http://schemas.microsoft.com/office/drawing/2014/main" id="{E81A0002-51D4-7047-97D1-1BE435CCCCB9}"/>
              </a:ext>
            </a:extLst>
          </p:cNvPr>
          <p:cNvSpPr>
            <a:spLocks noGrp="1"/>
          </p:cNvSpPr>
          <p:nvPr>
            <p:ph type="sldNum" sz="quarter" idx="12"/>
          </p:nvPr>
        </p:nvSpPr>
        <p:spPr/>
        <p:txBody>
          <a:bodyPr/>
          <a:lstStyle/>
          <a:p>
            <a:fld id="{F5D1F510-C917-4B4E-B0A9-1BF7ED89073D}" type="slidenum">
              <a:rPr lang="es-DO" smtClean="0"/>
              <a:t>24</a:t>
            </a:fld>
            <a:endParaRPr lang="es-DO"/>
          </a:p>
        </p:txBody>
      </p:sp>
    </p:spTree>
    <p:extLst>
      <p:ext uri="{BB962C8B-B14F-4D97-AF65-F5344CB8AC3E}">
        <p14:creationId xmlns:p14="http://schemas.microsoft.com/office/powerpoint/2010/main" val="18865862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4445330" y="897387"/>
            <a:ext cx="3301340" cy="523220"/>
          </a:xfrm>
          <a:prstGeom prst="rect">
            <a:avLst/>
          </a:prstGeom>
          <a:solidFill>
            <a:schemeClr val="accent6">
              <a:lumMod val="60000"/>
              <a:lumOff val="40000"/>
            </a:schemeClr>
          </a:solidFill>
        </p:spPr>
        <p:txBody>
          <a:bodyPr wrap="square" rtlCol="0">
            <a:spAutoFit/>
          </a:bodyPr>
          <a:lstStyle/>
          <a:p>
            <a:pPr algn="ctr"/>
            <a:r>
              <a:rPr lang="es-DO" sz="2800" b="1" dirty="0"/>
              <a:t>Facultades</a:t>
            </a:r>
          </a:p>
        </p:txBody>
      </p:sp>
      <p:graphicFrame>
        <p:nvGraphicFramePr>
          <p:cNvPr id="7" name="Marcador de contenido 6">
            <a:extLst>
              <a:ext uri="{FF2B5EF4-FFF2-40B4-BE49-F238E27FC236}">
                <a16:creationId xmlns:a16="http://schemas.microsoft.com/office/drawing/2014/main" id="{E6DEB6E3-445F-3742-984A-A8ACF61592B9}"/>
              </a:ext>
            </a:extLst>
          </p:cNvPr>
          <p:cNvGraphicFramePr>
            <a:graphicFrameLocks noGrp="1"/>
          </p:cNvGraphicFramePr>
          <p:nvPr>
            <p:ph idx="1"/>
            <p:extLst>
              <p:ext uri="{D42A27DB-BD31-4B8C-83A1-F6EECF244321}">
                <p14:modId xmlns:p14="http://schemas.microsoft.com/office/powerpoint/2010/main" val="2102647463"/>
              </p:ext>
            </p:extLst>
          </p:nvPr>
        </p:nvGraphicFramePr>
        <p:xfrm>
          <a:off x="0" y="1733797"/>
          <a:ext cx="5189517" cy="5084281"/>
        </p:xfrm>
        <a:graphic>
          <a:graphicData uri="http://schemas.openxmlformats.org/drawingml/2006/table">
            <a:tbl>
              <a:tblPr/>
              <a:tblGrid>
                <a:gridCol w="2743638">
                  <a:extLst>
                    <a:ext uri="{9D8B030D-6E8A-4147-A177-3AD203B41FA5}">
                      <a16:colId xmlns:a16="http://schemas.microsoft.com/office/drawing/2014/main" val="3645326906"/>
                    </a:ext>
                  </a:extLst>
                </a:gridCol>
                <a:gridCol w="1573870">
                  <a:extLst>
                    <a:ext uri="{9D8B030D-6E8A-4147-A177-3AD203B41FA5}">
                      <a16:colId xmlns:a16="http://schemas.microsoft.com/office/drawing/2014/main" val="2531260426"/>
                    </a:ext>
                  </a:extLst>
                </a:gridCol>
                <a:gridCol w="872009">
                  <a:extLst>
                    <a:ext uri="{9D8B030D-6E8A-4147-A177-3AD203B41FA5}">
                      <a16:colId xmlns:a16="http://schemas.microsoft.com/office/drawing/2014/main" val="177518966"/>
                    </a:ext>
                  </a:extLst>
                </a:gridCol>
              </a:tblGrid>
              <a:tr h="876960">
                <a:tc gridSpan="3">
                  <a:txBody>
                    <a:bodyPr/>
                    <a:lstStyle/>
                    <a:p>
                      <a:pPr algn="ctr" fontAlgn="ctr"/>
                      <a:r>
                        <a:rPr lang="es-DO" sz="14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6701" marR="6701" marT="67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3561255381"/>
                  </a:ext>
                </a:extLst>
              </a:tr>
              <a:tr h="574200">
                <a:tc gridSpan="3">
                  <a:txBody>
                    <a:bodyPr/>
                    <a:lstStyle/>
                    <a:p>
                      <a:pPr algn="ctr" fontAlgn="ctr"/>
                      <a:r>
                        <a:rPr lang="es-DO" sz="1300" b="1" i="0" u="none" strike="noStrike" dirty="0">
                          <a:solidFill>
                            <a:srgbClr val="000000"/>
                          </a:solidFill>
                          <a:effectLst/>
                          <a:latin typeface="Arial" panose="020B0604020202020204" pitchFamily="34" charset="0"/>
                        </a:rPr>
                        <a:t>Cantidad y Porcentaje de encuestados, según Facultad a la que pertenece</a:t>
                      </a:r>
                    </a:p>
                  </a:txBody>
                  <a:tcPr marL="6701" marR="6701" marT="67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1938160095"/>
                  </a:ext>
                </a:extLst>
              </a:tr>
              <a:tr h="1012681">
                <a:tc>
                  <a:txBody>
                    <a:bodyPr/>
                    <a:lstStyle/>
                    <a:p>
                      <a:pPr algn="ctr" rtl="0" fontAlgn="ctr"/>
                      <a:r>
                        <a:rPr lang="es-DO" sz="1700" b="1" i="0" u="none" strike="noStrike">
                          <a:solidFill>
                            <a:srgbClr val="000000"/>
                          </a:solidFill>
                          <a:effectLst/>
                          <a:latin typeface="Calibri" panose="020F0502020204030204" pitchFamily="34" charset="0"/>
                        </a:rPr>
                        <a:t>Facultades</a:t>
                      </a:r>
                    </a:p>
                  </a:txBody>
                  <a:tcPr marL="6701" marR="6701" marT="670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C9C9"/>
                    </a:solidFill>
                  </a:tcPr>
                </a:tc>
                <a:tc>
                  <a:txBody>
                    <a:bodyPr/>
                    <a:lstStyle/>
                    <a:p>
                      <a:pPr algn="ctr" fontAlgn="ctr"/>
                      <a:r>
                        <a:rPr lang="es-DO" sz="1300" b="1" i="0" u="none" strike="noStrike">
                          <a:solidFill>
                            <a:srgbClr val="000000"/>
                          </a:solidFill>
                          <a:effectLst/>
                          <a:latin typeface="Arial" panose="020B0604020202020204" pitchFamily="34" charset="0"/>
                        </a:rPr>
                        <a:t>Unidades Muestrales Encuesta al Docente</a:t>
                      </a:r>
                    </a:p>
                  </a:txBody>
                  <a:tcPr marL="6701" marR="6701" marT="67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a:txBody>
                    <a:bodyPr/>
                    <a:lstStyle/>
                    <a:p>
                      <a:pPr algn="ctr" fontAlgn="ctr"/>
                      <a:r>
                        <a:rPr lang="es-DO" sz="800" b="1" i="0" u="none" strike="noStrike">
                          <a:solidFill>
                            <a:srgbClr val="000000"/>
                          </a:solidFill>
                          <a:effectLst/>
                          <a:latin typeface="Arial" panose="020B0604020202020204" pitchFamily="34" charset="0"/>
                        </a:rPr>
                        <a:t>%</a:t>
                      </a:r>
                    </a:p>
                  </a:txBody>
                  <a:tcPr marL="6701" marR="6701" marT="670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extLst>
                  <a:ext uri="{0D108BD9-81ED-4DB2-BD59-A6C34878D82A}">
                    <a16:rowId xmlns:a16="http://schemas.microsoft.com/office/drawing/2014/main" val="3635477330"/>
                  </a:ext>
                </a:extLst>
              </a:tr>
              <a:tr h="261000">
                <a:tc>
                  <a:txBody>
                    <a:bodyPr/>
                    <a:lstStyle/>
                    <a:p>
                      <a:pPr algn="l" rtl="0" fontAlgn="ctr"/>
                      <a:r>
                        <a:rPr lang="es-DO" sz="1300" b="0" i="0" u="none" strike="noStrike">
                          <a:solidFill>
                            <a:srgbClr val="000000"/>
                          </a:solidFill>
                          <a:effectLst/>
                          <a:latin typeface="Calibri" panose="020F0502020204030204" pitchFamily="34" charset="0"/>
                        </a:rPr>
                        <a:t>Artes</a:t>
                      </a:r>
                    </a:p>
                  </a:txBody>
                  <a:tcPr marL="6701" marR="6701" marT="670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s-DO" sz="1300" b="0" i="0" u="none" strike="noStrike">
                          <a:solidFill>
                            <a:srgbClr val="010205"/>
                          </a:solidFill>
                          <a:effectLst/>
                          <a:latin typeface="Arial" panose="020B0604020202020204" pitchFamily="34" charset="0"/>
                        </a:rPr>
                        <a:t>22</a:t>
                      </a:r>
                    </a:p>
                  </a:txBody>
                  <a:tcPr marL="6701" marR="6701" marT="67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49B"/>
                    </a:solidFill>
                  </a:tcPr>
                </a:tc>
                <a:tc>
                  <a:txBody>
                    <a:bodyPr/>
                    <a:lstStyle/>
                    <a:p>
                      <a:pPr algn="ctr" fontAlgn="ctr"/>
                      <a:r>
                        <a:rPr lang="es-DO" sz="1300" b="0" i="0" u="none" strike="noStrike">
                          <a:solidFill>
                            <a:srgbClr val="010205"/>
                          </a:solidFill>
                          <a:effectLst/>
                          <a:latin typeface="Arial" panose="020B0604020202020204" pitchFamily="34" charset="0"/>
                        </a:rPr>
                        <a:t>3.9</a:t>
                      </a:r>
                    </a:p>
                  </a:txBody>
                  <a:tcPr marL="6701" marR="6701" marT="670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49B"/>
                    </a:solidFill>
                  </a:tcPr>
                </a:tc>
                <a:extLst>
                  <a:ext uri="{0D108BD9-81ED-4DB2-BD59-A6C34878D82A}">
                    <a16:rowId xmlns:a16="http://schemas.microsoft.com/office/drawing/2014/main" val="2681462760"/>
                  </a:ext>
                </a:extLst>
              </a:tr>
              <a:tr h="261000">
                <a:tc>
                  <a:txBody>
                    <a:bodyPr/>
                    <a:lstStyle/>
                    <a:p>
                      <a:pPr algn="l" rtl="0" fontAlgn="ctr"/>
                      <a:r>
                        <a:rPr lang="es-DO" sz="1300" b="0" i="0" u="none" strike="noStrike">
                          <a:solidFill>
                            <a:srgbClr val="000000"/>
                          </a:solidFill>
                          <a:effectLst/>
                          <a:latin typeface="Calibri" panose="020F0502020204030204" pitchFamily="34" charset="0"/>
                        </a:rPr>
                        <a:t>Ciencias</a:t>
                      </a:r>
                    </a:p>
                  </a:txBody>
                  <a:tcPr marL="6701" marR="6701" marT="670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s-DO" sz="1300" b="0" i="0" u="none" strike="noStrike">
                          <a:solidFill>
                            <a:srgbClr val="010205"/>
                          </a:solidFill>
                          <a:effectLst/>
                          <a:latin typeface="Arial" panose="020B0604020202020204" pitchFamily="34" charset="0"/>
                        </a:rPr>
                        <a:t>87</a:t>
                      </a:r>
                    </a:p>
                  </a:txBody>
                  <a:tcPr marL="6701" marR="6701" marT="67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49B"/>
                    </a:solidFill>
                  </a:tcPr>
                </a:tc>
                <a:tc>
                  <a:txBody>
                    <a:bodyPr/>
                    <a:lstStyle/>
                    <a:p>
                      <a:pPr algn="ctr" fontAlgn="ctr"/>
                      <a:r>
                        <a:rPr lang="es-DO" sz="1300" b="0" i="0" u="none" strike="noStrike">
                          <a:solidFill>
                            <a:srgbClr val="010205"/>
                          </a:solidFill>
                          <a:effectLst/>
                          <a:latin typeface="Arial" panose="020B0604020202020204" pitchFamily="34" charset="0"/>
                        </a:rPr>
                        <a:t>15.5</a:t>
                      </a:r>
                    </a:p>
                  </a:txBody>
                  <a:tcPr marL="6701" marR="6701" marT="670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49B"/>
                    </a:solidFill>
                  </a:tcPr>
                </a:tc>
                <a:extLst>
                  <a:ext uri="{0D108BD9-81ED-4DB2-BD59-A6C34878D82A}">
                    <a16:rowId xmlns:a16="http://schemas.microsoft.com/office/drawing/2014/main" val="3206955562"/>
                  </a:ext>
                </a:extLst>
              </a:tr>
              <a:tr h="261000">
                <a:tc>
                  <a:txBody>
                    <a:bodyPr/>
                    <a:lstStyle/>
                    <a:p>
                      <a:pPr algn="l" rtl="0" fontAlgn="ctr"/>
                      <a:r>
                        <a:rPr lang="es-DO" sz="1300" b="0" i="0" u="none" strike="noStrike">
                          <a:solidFill>
                            <a:srgbClr val="000000"/>
                          </a:solidFill>
                          <a:effectLst/>
                          <a:latin typeface="Calibri" panose="020F0502020204030204" pitchFamily="34" charset="0"/>
                        </a:rPr>
                        <a:t>Agronomía y Veterinaria</a:t>
                      </a:r>
                    </a:p>
                  </a:txBody>
                  <a:tcPr marL="6701" marR="6701" marT="670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s-DO" sz="1300" b="0" i="0" u="none" strike="noStrike">
                          <a:solidFill>
                            <a:srgbClr val="010205"/>
                          </a:solidFill>
                          <a:effectLst/>
                          <a:latin typeface="Arial" panose="020B0604020202020204" pitchFamily="34" charset="0"/>
                        </a:rPr>
                        <a:t>35</a:t>
                      </a:r>
                    </a:p>
                  </a:txBody>
                  <a:tcPr marL="6701" marR="6701" marT="67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49B"/>
                    </a:solidFill>
                  </a:tcPr>
                </a:tc>
                <a:tc>
                  <a:txBody>
                    <a:bodyPr/>
                    <a:lstStyle/>
                    <a:p>
                      <a:pPr algn="ctr" fontAlgn="ctr"/>
                      <a:r>
                        <a:rPr lang="es-DO" sz="1300" b="0" i="0" u="none" strike="noStrike">
                          <a:solidFill>
                            <a:srgbClr val="010205"/>
                          </a:solidFill>
                          <a:effectLst/>
                          <a:latin typeface="Arial" panose="020B0604020202020204" pitchFamily="34" charset="0"/>
                        </a:rPr>
                        <a:t>6.2</a:t>
                      </a:r>
                    </a:p>
                  </a:txBody>
                  <a:tcPr marL="6701" marR="6701" marT="670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49B"/>
                    </a:solidFill>
                  </a:tcPr>
                </a:tc>
                <a:extLst>
                  <a:ext uri="{0D108BD9-81ED-4DB2-BD59-A6C34878D82A}">
                    <a16:rowId xmlns:a16="http://schemas.microsoft.com/office/drawing/2014/main" val="3035738623"/>
                  </a:ext>
                </a:extLst>
              </a:tr>
              <a:tr h="261000">
                <a:tc>
                  <a:txBody>
                    <a:bodyPr/>
                    <a:lstStyle/>
                    <a:p>
                      <a:pPr algn="l" rtl="0" fontAlgn="ctr"/>
                      <a:r>
                        <a:rPr lang="es-DO" sz="1300" b="0" i="0" u="none" strike="noStrike">
                          <a:solidFill>
                            <a:srgbClr val="000000"/>
                          </a:solidFill>
                          <a:effectLst/>
                          <a:latin typeface="Calibri" panose="020F0502020204030204" pitchFamily="34" charset="0"/>
                        </a:rPr>
                        <a:t>Ciencias de la Educación</a:t>
                      </a:r>
                    </a:p>
                  </a:txBody>
                  <a:tcPr marL="6701" marR="6701" marT="670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s-DO" sz="1300" b="0" i="0" u="none" strike="noStrike">
                          <a:solidFill>
                            <a:srgbClr val="010205"/>
                          </a:solidFill>
                          <a:effectLst/>
                          <a:latin typeface="Arial" panose="020B0604020202020204" pitchFamily="34" charset="0"/>
                        </a:rPr>
                        <a:t>57</a:t>
                      </a:r>
                    </a:p>
                  </a:txBody>
                  <a:tcPr marL="6701" marR="6701" marT="67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49B"/>
                    </a:solidFill>
                  </a:tcPr>
                </a:tc>
                <a:tc>
                  <a:txBody>
                    <a:bodyPr/>
                    <a:lstStyle/>
                    <a:p>
                      <a:pPr algn="ctr" fontAlgn="ctr"/>
                      <a:r>
                        <a:rPr lang="es-DO" sz="1300" b="0" i="0" u="none" strike="noStrike">
                          <a:solidFill>
                            <a:srgbClr val="010205"/>
                          </a:solidFill>
                          <a:effectLst/>
                          <a:latin typeface="Arial" panose="020B0604020202020204" pitchFamily="34" charset="0"/>
                        </a:rPr>
                        <a:t>10.1</a:t>
                      </a:r>
                    </a:p>
                  </a:txBody>
                  <a:tcPr marL="6701" marR="6701" marT="670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49B"/>
                    </a:solidFill>
                  </a:tcPr>
                </a:tc>
                <a:extLst>
                  <a:ext uri="{0D108BD9-81ED-4DB2-BD59-A6C34878D82A}">
                    <a16:rowId xmlns:a16="http://schemas.microsoft.com/office/drawing/2014/main" val="1728121488"/>
                  </a:ext>
                </a:extLst>
              </a:tr>
              <a:tr h="261000">
                <a:tc>
                  <a:txBody>
                    <a:bodyPr/>
                    <a:lstStyle/>
                    <a:p>
                      <a:pPr algn="l" rtl="0" fontAlgn="ctr"/>
                      <a:r>
                        <a:rPr lang="es-DO" sz="1300" b="0" i="0" u="none" strike="noStrike">
                          <a:solidFill>
                            <a:srgbClr val="000000"/>
                          </a:solidFill>
                          <a:effectLst/>
                          <a:latin typeface="Calibri" panose="020F0502020204030204" pitchFamily="34" charset="0"/>
                        </a:rPr>
                        <a:t>Ciencias de la Salud</a:t>
                      </a:r>
                    </a:p>
                  </a:txBody>
                  <a:tcPr marL="6701" marR="6701" marT="670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s-DO" sz="1300" b="0" i="0" u="none" strike="noStrike">
                          <a:solidFill>
                            <a:srgbClr val="010205"/>
                          </a:solidFill>
                          <a:effectLst/>
                          <a:latin typeface="Arial" panose="020B0604020202020204" pitchFamily="34" charset="0"/>
                        </a:rPr>
                        <a:t>104</a:t>
                      </a:r>
                    </a:p>
                  </a:txBody>
                  <a:tcPr marL="6701" marR="6701" marT="67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49B"/>
                    </a:solidFill>
                  </a:tcPr>
                </a:tc>
                <a:tc>
                  <a:txBody>
                    <a:bodyPr/>
                    <a:lstStyle/>
                    <a:p>
                      <a:pPr algn="ctr" fontAlgn="ctr"/>
                      <a:r>
                        <a:rPr lang="es-DO" sz="1300" b="0" i="0" u="none" strike="noStrike">
                          <a:solidFill>
                            <a:srgbClr val="010205"/>
                          </a:solidFill>
                          <a:effectLst/>
                          <a:latin typeface="Arial" panose="020B0604020202020204" pitchFamily="34" charset="0"/>
                        </a:rPr>
                        <a:t>18.5</a:t>
                      </a:r>
                    </a:p>
                  </a:txBody>
                  <a:tcPr marL="6701" marR="6701" marT="670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49B"/>
                    </a:solidFill>
                  </a:tcPr>
                </a:tc>
                <a:extLst>
                  <a:ext uri="{0D108BD9-81ED-4DB2-BD59-A6C34878D82A}">
                    <a16:rowId xmlns:a16="http://schemas.microsoft.com/office/drawing/2014/main" val="1695138411"/>
                  </a:ext>
                </a:extLst>
              </a:tr>
              <a:tr h="261000">
                <a:tc>
                  <a:txBody>
                    <a:bodyPr/>
                    <a:lstStyle/>
                    <a:p>
                      <a:pPr algn="l" rtl="0" fontAlgn="ctr"/>
                      <a:r>
                        <a:rPr lang="es-DO" sz="1300" b="0" i="0" u="none" strike="noStrike">
                          <a:solidFill>
                            <a:srgbClr val="000000"/>
                          </a:solidFill>
                          <a:effectLst/>
                          <a:latin typeface="Calibri" panose="020F0502020204030204" pitchFamily="34" charset="0"/>
                        </a:rPr>
                        <a:t>Ciencias Económicas y Sociales</a:t>
                      </a:r>
                    </a:p>
                  </a:txBody>
                  <a:tcPr marL="6701" marR="6701" marT="670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s-DO" sz="1300" b="0" i="0" u="none" strike="noStrike">
                          <a:solidFill>
                            <a:srgbClr val="010205"/>
                          </a:solidFill>
                          <a:effectLst/>
                          <a:latin typeface="Arial" panose="020B0604020202020204" pitchFamily="34" charset="0"/>
                        </a:rPr>
                        <a:t>102</a:t>
                      </a:r>
                    </a:p>
                  </a:txBody>
                  <a:tcPr marL="6701" marR="6701" marT="67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49B"/>
                    </a:solidFill>
                  </a:tcPr>
                </a:tc>
                <a:tc>
                  <a:txBody>
                    <a:bodyPr/>
                    <a:lstStyle/>
                    <a:p>
                      <a:pPr algn="ctr" fontAlgn="ctr"/>
                      <a:r>
                        <a:rPr lang="es-DO" sz="1300" b="0" i="0" u="none" strike="noStrike">
                          <a:solidFill>
                            <a:srgbClr val="010205"/>
                          </a:solidFill>
                          <a:effectLst/>
                          <a:latin typeface="Arial" panose="020B0604020202020204" pitchFamily="34" charset="0"/>
                        </a:rPr>
                        <a:t>18.1</a:t>
                      </a:r>
                    </a:p>
                  </a:txBody>
                  <a:tcPr marL="6701" marR="6701" marT="670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49B"/>
                    </a:solidFill>
                  </a:tcPr>
                </a:tc>
                <a:extLst>
                  <a:ext uri="{0D108BD9-81ED-4DB2-BD59-A6C34878D82A}">
                    <a16:rowId xmlns:a16="http://schemas.microsoft.com/office/drawing/2014/main" val="1584540828"/>
                  </a:ext>
                </a:extLst>
              </a:tr>
              <a:tr h="261000">
                <a:tc>
                  <a:txBody>
                    <a:bodyPr/>
                    <a:lstStyle/>
                    <a:p>
                      <a:pPr algn="l" rtl="0" fontAlgn="ctr"/>
                      <a:r>
                        <a:rPr lang="es-DO" sz="1300" b="0" i="0" u="none" strike="noStrike">
                          <a:solidFill>
                            <a:srgbClr val="000000"/>
                          </a:solidFill>
                          <a:effectLst/>
                          <a:latin typeface="Calibri" panose="020F0502020204030204" pitchFamily="34" charset="0"/>
                        </a:rPr>
                        <a:t>Ciencias Jurídicas y Políticas</a:t>
                      </a:r>
                    </a:p>
                  </a:txBody>
                  <a:tcPr marL="6701" marR="6701" marT="670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s-DO" sz="1300" b="0" i="0" u="none" strike="noStrike">
                          <a:solidFill>
                            <a:srgbClr val="010205"/>
                          </a:solidFill>
                          <a:effectLst/>
                          <a:latin typeface="Arial" panose="020B0604020202020204" pitchFamily="34" charset="0"/>
                        </a:rPr>
                        <a:t>26</a:t>
                      </a:r>
                    </a:p>
                  </a:txBody>
                  <a:tcPr marL="6701" marR="6701" marT="67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49B"/>
                    </a:solidFill>
                  </a:tcPr>
                </a:tc>
                <a:tc>
                  <a:txBody>
                    <a:bodyPr/>
                    <a:lstStyle/>
                    <a:p>
                      <a:pPr algn="ctr" fontAlgn="ctr"/>
                      <a:r>
                        <a:rPr lang="es-DO" sz="1300" b="0" i="0" u="none" strike="noStrike">
                          <a:solidFill>
                            <a:srgbClr val="010205"/>
                          </a:solidFill>
                          <a:effectLst/>
                          <a:latin typeface="Arial" panose="020B0604020202020204" pitchFamily="34" charset="0"/>
                        </a:rPr>
                        <a:t>4.6</a:t>
                      </a:r>
                    </a:p>
                  </a:txBody>
                  <a:tcPr marL="6701" marR="6701" marT="670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49B"/>
                    </a:solidFill>
                  </a:tcPr>
                </a:tc>
                <a:extLst>
                  <a:ext uri="{0D108BD9-81ED-4DB2-BD59-A6C34878D82A}">
                    <a16:rowId xmlns:a16="http://schemas.microsoft.com/office/drawing/2014/main" val="1644822683"/>
                  </a:ext>
                </a:extLst>
              </a:tr>
              <a:tr h="261000">
                <a:tc>
                  <a:txBody>
                    <a:bodyPr/>
                    <a:lstStyle/>
                    <a:p>
                      <a:pPr algn="l" rtl="0" fontAlgn="ctr"/>
                      <a:r>
                        <a:rPr lang="es-DO" sz="1300" b="0" i="0" u="none" strike="noStrike">
                          <a:solidFill>
                            <a:srgbClr val="000000"/>
                          </a:solidFill>
                          <a:effectLst/>
                          <a:latin typeface="Calibri" panose="020F0502020204030204" pitchFamily="34" charset="0"/>
                        </a:rPr>
                        <a:t>Humanidades</a:t>
                      </a:r>
                    </a:p>
                  </a:txBody>
                  <a:tcPr marL="6701" marR="6701" marT="670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s-DO" sz="1300" b="0" i="0" u="none" strike="noStrike">
                          <a:solidFill>
                            <a:srgbClr val="010205"/>
                          </a:solidFill>
                          <a:effectLst/>
                          <a:latin typeface="Arial" panose="020B0604020202020204" pitchFamily="34" charset="0"/>
                        </a:rPr>
                        <a:t>89</a:t>
                      </a:r>
                    </a:p>
                  </a:txBody>
                  <a:tcPr marL="6701" marR="6701" marT="67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49B"/>
                    </a:solidFill>
                  </a:tcPr>
                </a:tc>
                <a:tc>
                  <a:txBody>
                    <a:bodyPr/>
                    <a:lstStyle/>
                    <a:p>
                      <a:pPr algn="ctr" fontAlgn="ctr"/>
                      <a:r>
                        <a:rPr lang="es-DO" sz="1300" b="0" i="0" u="none" strike="noStrike">
                          <a:solidFill>
                            <a:srgbClr val="010205"/>
                          </a:solidFill>
                          <a:effectLst/>
                          <a:latin typeface="Arial" panose="020B0604020202020204" pitchFamily="34" charset="0"/>
                        </a:rPr>
                        <a:t>15.8</a:t>
                      </a:r>
                    </a:p>
                  </a:txBody>
                  <a:tcPr marL="6701" marR="6701" marT="670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49B"/>
                    </a:solidFill>
                  </a:tcPr>
                </a:tc>
                <a:extLst>
                  <a:ext uri="{0D108BD9-81ED-4DB2-BD59-A6C34878D82A}">
                    <a16:rowId xmlns:a16="http://schemas.microsoft.com/office/drawing/2014/main" val="1086372189"/>
                  </a:ext>
                </a:extLst>
              </a:tr>
              <a:tr h="271440">
                <a:tc>
                  <a:txBody>
                    <a:bodyPr/>
                    <a:lstStyle/>
                    <a:p>
                      <a:pPr algn="l" rtl="0" fontAlgn="ctr"/>
                      <a:r>
                        <a:rPr lang="es-DO" sz="1300" b="0" i="0" u="none" strike="noStrike">
                          <a:solidFill>
                            <a:srgbClr val="000000"/>
                          </a:solidFill>
                          <a:effectLst/>
                          <a:latin typeface="Calibri" panose="020F0502020204030204" pitchFamily="34" charset="0"/>
                        </a:rPr>
                        <a:t>Ingeniería y Arquitectura</a:t>
                      </a:r>
                    </a:p>
                  </a:txBody>
                  <a:tcPr marL="6701" marR="6701" marT="670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s-DO" sz="1300" b="0" i="0" u="none" strike="noStrike">
                          <a:solidFill>
                            <a:srgbClr val="010205"/>
                          </a:solidFill>
                          <a:effectLst/>
                          <a:latin typeface="Arial" panose="020B0604020202020204" pitchFamily="34" charset="0"/>
                        </a:rPr>
                        <a:t>41</a:t>
                      </a:r>
                    </a:p>
                  </a:txBody>
                  <a:tcPr marL="6701" marR="6701" marT="67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a:txBody>
                    <a:bodyPr/>
                    <a:lstStyle/>
                    <a:p>
                      <a:pPr algn="ctr" fontAlgn="ctr"/>
                      <a:r>
                        <a:rPr lang="es-DO" sz="1300" b="0" i="0" u="none" strike="noStrike">
                          <a:solidFill>
                            <a:srgbClr val="010205"/>
                          </a:solidFill>
                          <a:effectLst/>
                          <a:latin typeface="Arial" panose="020B0604020202020204" pitchFamily="34" charset="0"/>
                        </a:rPr>
                        <a:t>7.3</a:t>
                      </a:r>
                    </a:p>
                  </a:txBody>
                  <a:tcPr marL="6701" marR="6701" marT="670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extLst>
                  <a:ext uri="{0D108BD9-81ED-4DB2-BD59-A6C34878D82A}">
                    <a16:rowId xmlns:a16="http://schemas.microsoft.com/office/drawing/2014/main" val="2253131200"/>
                  </a:ext>
                </a:extLst>
              </a:tr>
              <a:tr h="261000">
                <a:tc>
                  <a:txBody>
                    <a:bodyPr/>
                    <a:lstStyle/>
                    <a:p>
                      <a:pPr algn="l" fontAlgn="ctr"/>
                      <a:r>
                        <a:rPr lang="es-DO" sz="1300" b="1" i="0" u="none" strike="noStrike">
                          <a:solidFill>
                            <a:srgbClr val="264A60"/>
                          </a:solidFill>
                          <a:effectLst/>
                          <a:latin typeface="Arial" panose="020B0604020202020204" pitchFamily="34" charset="0"/>
                        </a:rPr>
                        <a:t>Total</a:t>
                      </a:r>
                    </a:p>
                  </a:txBody>
                  <a:tcPr marL="6701" marR="6701" marT="670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300" b="1" i="0" u="none" strike="noStrike">
                          <a:solidFill>
                            <a:srgbClr val="010205"/>
                          </a:solidFill>
                          <a:effectLst/>
                          <a:latin typeface="Arial" panose="020B0604020202020204" pitchFamily="34" charset="0"/>
                        </a:rPr>
                        <a:t>563</a:t>
                      </a:r>
                    </a:p>
                  </a:txBody>
                  <a:tcPr marL="6701" marR="6701" marT="67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300" b="1" i="0" u="none" strike="noStrike" dirty="0">
                          <a:solidFill>
                            <a:srgbClr val="010205"/>
                          </a:solidFill>
                          <a:effectLst/>
                          <a:latin typeface="Arial" panose="020B0604020202020204" pitchFamily="34" charset="0"/>
                        </a:rPr>
                        <a:t>100.0</a:t>
                      </a:r>
                    </a:p>
                  </a:txBody>
                  <a:tcPr marL="6701" marR="6701" marT="670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3786559601"/>
                  </a:ext>
                </a:extLst>
              </a:tr>
            </a:tbl>
          </a:graphicData>
        </a:graphic>
      </p:graphicFrame>
      <p:graphicFrame>
        <p:nvGraphicFramePr>
          <p:cNvPr id="12" name="Gráfico 11">
            <a:extLst>
              <a:ext uri="{FF2B5EF4-FFF2-40B4-BE49-F238E27FC236}">
                <a16:creationId xmlns:a16="http://schemas.microsoft.com/office/drawing/2014/main" id="{89ACC95F-2E3E-4341-9582-B5B3A4A92669}"/>
              </a:ext>
            </a:extLst>
          </p:cNvPr>
          <p:cNvGraphicFramePr>
            <a:graphicFrameLocks/>
          </p:cNvGraphicFramePr>
          <p:nvPr>
            <p:extLst>
              <p:ext uri="{D42A27DB-BD31-4B8C-83A1-F6EECF244321}">
                <p14:modId xmlns:p14="http://schemas.microsoft.com/office/powerpoint/2010/main" val="3024688893"/>
              </p:ext>
            </p:extLst>
          </p:nvPr>
        </p:nvGraphicFramePr>
        <p:xfrm>
          <a:off x="5288890" y="1932787"/>
          <a:ext cx="6927850" cy="4686300"/>
        </p:xfrm>
        <a:graphic>
          <a:graphicData uri="http://schemas.openxmlformats.org/drawingml/2006/chart">
            <c:chart xmlns:c="http://schemas.openxmlformats.org/drawingml/2006/chart" xmlns:r="http://schemas.openxmlformats.org/officeDocument/2006/relationships" r:id="rId4"/>
          </a:graphicData>
        </a:graphic>
      </p:graphicFrame>
      <p:sp>
        <p:nvSpPr>
          <p:cNvPr id="5" name="Marcador de número de diapositiva 4">
            <a:extLst>
              <a:ext uri="{FF2B5EF4-FFF2-40B4-BE49-F238E27FC236}">
                <a16:creationId xmlns:a16="http://schemas.microsoft.com/office/drawing/2014/main" id="{7E6EF18B-7DA7-6443-848F-37C490CEB706}"/>
              </a:ext>
            </a:extLst>
          </p:cNvPr>
          <p:cNvSpPr>
            <a:spLocks noGrp="1"/>
          </p:cNvSpPr>
          <p:nvPr>
            <p:ph type="sldNum" sz="quarter" idx="12"/>
          </p:nvPr>
        </p:nvSpPr>
        <p:spPr/>
        <p:txBody>
          <a:bodyPr/>
          <a:lstStyle/>
          <a:p>
            <a:fld id="{F5D1F510-C917-4B4E-B0A9-1BF7ED89073D}" type="slidenum">
              <a:rPr lang="es-DO" smtClean="0"/>
              <a:t>25</a:t>
            </a:fld>
            <a:endParaRPr lang="es-DO"/>
          </a:p>
        </p:txBody>
      </p:sp>
    </p:spTree>
    <p:extLst>
      <p:ext uri="{BB962C8B-B14F-4D97-AF65-F5344CB8AC3E}">
        <p14:creationId xmlns:p14="http://schemas.microsoft.com/office/powerpoint/2010/main" val="1623715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graphicFrame>
        <p:nvGraphicFramePr>
          <p:cNvPr id="11" name="Marcador de contenido 10">
            <a:extLst>
              <a:ext uri="{FF2B5EF4-FFF2-40B4-BE49-F238E27FC236}">
                <a16:creationId xmlns:a16="http://schemas.microsoft.com/office/drawing/2014/main" id="{D0641F83-A3D1-7849-9661-CCB96BDFFE01}"/>
              </a:ext>
            </a:extLst>
          </p:cNvPr>
          <p:cNvGraphicFramePr>
            <a:graphicFrameLocks noGrp="1"/>
          </p:cNvGraphicFramePr>
          <p:nvPr>
            <p:ph idx="1"/>
            <p:extLst>
              <p:ext uri="{D42A27DB-BD31-4B8C-83A1-F6EECF244321}">
                <p14:modId xmlns:p14="http://schemas.microsoft.com/office/powerpoint/2010/main" val="1924549425"/>
              </p:ext>
            </p:extLst>
          </p:nvPr>
        </p:nvGraphicFramePr>
        <p:xfrm>
          <a:off x="130630" y="1733797"/>
          <a:ext cx="5177640" cy="4452366"/>
        </p:xfrm>
        <a:graphic>
          <a:graphicData uri="http://schemas.openxmlformats.org/drawingml/2006/table">
            <a:tbl>
              <a:tblPr/>
              <a:tblGrid>
                <a:gridCol w="2125682">
                  <a:extLst>
                    <a:ext uri="{9D8B030D-6E8A-4147-A177-3AD203B41FA5}">
                      <a16:colId xmlns:a16="http://schemas.microsoft.com/office/drawing/2014/main" val="1379605999"/>
                    </a:ext>
                  </a:extLst>
                </a:gridCol>
                <a:gridCol w="760020">
                  <a:extLst>
                    <a:ext uri="{9D8B030D-6E8A-4147-A177-3AD203B41FA5}">
                      <a16:colId xmlns:a16="http://schemas.microsoft.com/office/drawing/2014/main" val="3982135672"/>
                    </a:ext>
                  </a:extLst>
                </a:gridCol>
                <a:gridCol w="781938">
                  <a:extLst>
                    <a:ext uri="{9D8B030D-6E8A-4147-A177-3AD203B41FA5}">
                      <a16:colId xmlns:a16="http://schemas.microsoft.com/office/drawing/2014/main" val="3482763470"/>
                    </a:ext>
                  </a:extLst>
                </a:gridCol>
                <a:gridCol w="727942">
                  <a:extLst>
                    <a:ext uri="{9D8B030D-6E8A-4147-A177-3AD203B41FA5}">
                      <a16:colId xmlns:a16="http://schemas.microsoft.com/office/drawing/2014/main" val="380905985"/>
                    </a:ext>
                  </a:extLst>
                </a:gridCol>
                <a:gridCol w="782058">
                  <a:extLst>
                    <a:ext uri="{9D8B030D-6E8A-4147-A177-3AD203B41FA5}">
                      <a16:colId xmlns:a16="http://schemas.microsoft.com/office/drawing/2014/main" val="2189976250"/>
                    </a:ext>
                  </a:extLst>
                </a:gridCol>
              </a:tblGrid>
              <a:tr h="581891">
                <a:tc gridSpan="5">
                  <a:txBody>
                    <a:bodyPr/>
                    <a:lstStyle/>
                    <a:p>
                      <a:pPr algn="ctr" fontAlgn="ctr"/>
                      <a:r>
                        <a:rPr lang="es-DO" sz="1200" b="1" i="0" u="none" strike="noStrike" dirty="0">
                          <a:solidFill>
                            <a:srgbClr val="000000"/>
                          </a:solidFill>
                          <a:effectLst/>
                          <a:latin typeface="Arial" panose="020B0604020202020204" pitchFamily="34" charset="0"/>
                        </a:rPr>
                        <a:t>Encuesta a Docentes: Evaluación del primer mes del proceso de docencia virtual, Semestre 2020-20.</a:t>
                      </a:r>
                    </a:p>
                  </a:txBody>
                  <a:tcPr marL="4284" marR="4284" marT="42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1166502355"/>
                  </a:ext>
                </a:extLst>
              </a:tr>
              <a:tr h="196206">
                <a:tc gridSpan="5">
                  <a:txBody>
                    <a:bodyPr/>
                    <a:lstStyle/>
                    <a:p>
                      <a:pPr algn="ctr" fontAlgn="ctr"/>
                      <a:r>
                        <a:rPr lang="es-DO" sz="1200" b="1" i="0" u="none" strike="noStrike" dirty="0">
                          <a:solidFill>
                            <a:srgbClr val="000000"/>
                          </a:solidFill>
                          <a:effectLst/>
                          <a:latin typeface="Arial" panose="020B0604020202020204" pitchFamily="34" charset="0"/>
                        </a:rPr>
                        <a:t>Cantidad y Porcentaje de encuestados, según Campus al que pertenece</a:t>
                      </a:r>
                    </a:p>
                  </a:txBody>
                  <a:tcPr marL="4284" marR="4284" marT="4284"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997193008"/>
                  </a:ext>
                </a:extLst>
              </a:tr>
              <a:tr h="453302">
                <a:tc>
                  <a:txBody>
                    <a:bodyPr/>
                    <a:lstStyle/>
                    <a:p>
                      <a:pPr algn="ctr" fontAlgn="ctr"/>
                      <a:r>
                        <a:rPr lang="es-DO" sz="1100" b="1" i="0" u="none" strike="noStrike" dirty="0">
                          <a:solidFill>
                            <a:srgbClr val="000000"/>
                          </a:solidFill>
                          <a:effectLst/>
                          <a:latin typeface="Arial" panose="020B0604020202020204" pitchFamily="34" charset="0"/>
                        </a:rPr>
                        <a:t>Campus al que pertenece</a:t>
                      </a:r>
                    </a:p>
                  </a:txBody>
                  <a:tcPr marL="4284" marR="4284" marT="4284"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100" b="1" i="0" u="none" strike="noStrike" dirty="0">
                          <a:solidFill>
                            <a:srgbClr val="000000"/>
                          </a:solidFill>
                          <a:effectLst/>
                          <a:latin typeface="Arial" panose="020B0604020202020204" pitchFamily="34" charset="0"/>
                        </a:rPr>
                        <a:t>Frecuencia</a:t>
                      </a:r>
                    </a:p>
                  </a:txBody>
                  <a:tcPr marL="4284" marR="4284" marT="42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200" b="1" i="0" u="none" strike="noStrike" dirty="0">
                          <a:solidFill>
                            <a:srgbClr val="000000"/>
                          </a:solidFill>
                          <a:effectLst/>
                          <a:latin typeface="Arial" panose="020B0604020202020204" pitchFamily="34" charset="0"/>
                        </a:rPr>
                        <a:t>%</a:t>
                      </a:r>
                    </a:p>
                  </a:txBody>
                  <a:tcPr marL="4284" marR="4284" marT="42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100" b="1" i="0" u="none" strike="noStrike" dirty="0">
                          <a:solidFill>
                            <a:srgbClr val="000000"/>
                          </a:solidFill>
                          <a:effectLst/>
                          <a:latin typeface="Arial" panose="020B0604020202020204" pitchFamily="34" charset="0"/>
                        </a:rPr>
                        <a:t>% Válido</a:t>
                      </a:r>
                    </a:p>
                  </a:txBody>
                  <a:tcPr marL="4284" marR="4284" marT="42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100" b="1" i="0" u="none" strike="noStrike" dirty="0">
                          <a:solidFill>
                            <a:srgbClr val="000000"/>
                          </a:solidFill>
                          <a:effectLst/>
                          <a:latin typeface="Arial" panose="020B0604020202020204" pitchFamily="34" charset="0"/>
                        </a:rPr>
                        <a:t>% acumulado</a:t>
                      </a:r>
                    </a:p>
                  </a:txBody>
                  <a:tcPr marL="4284" marR="4284" marT="42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727717540"/>
                  </a:ext>
                </a:extLst>
              </a:tr>
              <a:tr h="142080">
                <a:tc>
                  <a:txBody>
                    <a:bodyPr/>
                    <a:lstStyle/>
                    <a:p>
                      <a:pPr algn="l" fontAlgn="ctr"/>
                      <a:r>
                        <a:rPr lang="es-DO" sz="1000" b="0" i="0" u="none" strike="noStrike" dirty="0">
                          <a:solidFill>
                            <a:srgbClr val="000000"/>
                          </a:solidFill>
                          <a:effectLst/>
                          <a:latin typeface="Arial" panose="020B0604020202020204" pitchFamily="34" charset="0"/>
                        </a:rPr>
                        <a:t>UASD-Baní</a:t>
                      </a:r>
                    </a:p>
                  </a:txBody>
                  <a:tcPr marL="4284" marR="4284" marT="4284"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3</a:t>
                      </a:r>
                    </a:p>
                  </a:txBody>
                  <a:tcPr marL="4284" marR="4284" marT="428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0.5</a:t>
                      </a:r>
                    </a:p>
                  </a:txBody>
                  <a:tcPr marL="4284" marR="4284" marT="42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0.5</a:t>
                      </a:r>
                    </a:p>
                  </a:txBody>
                  <a:tcPr marL="4284" marR="4284" marT="42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0.5</a:t>
                      </a:r>
                    </a:p>
                  </a:txBody>
                  <a:tcPr marL="4284" marR="4284" marT="42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863158084"/>
                  </a:ext>
                </a:extLst>
              </a:tr>
              <a:tr h="142080">
                <a:tc>
                  <a:txBody>
                    <a:bodyPr/>
                    <a:lstStyle/>
                    <a:p>
                      <a:pPr algn="l" fontAlgn="ctr"/>
                      <a:r>
                        <a:rPr lang="es-DO" sz="1000" b="0" i="0" u="none" strike="noStrike" dirty="0">
                          <a:solidFill>
                            <a:srgbClr val="000000"/>
                          </a:solidFill>
                          <a:effectLst/>
                          <a:latin typeface="Arial" panose="020B0604020202020204" pitchFamily="34" charset="0"/>
                        </a:rPr>
                        <a:t>UASD-Barahona</a:t>
                      </a:r>
                    </a:p>
                  </a:txBody>
                  <a:tcPr marL="4284" marR="4284" marT="428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14</a:t>
                      </a:r>
                    </a:p>
                  </a:txBody>
                  <a:tcPr marL="4284" marR="4284" marT="428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2.5</a:t>
                      </a:r>
                    </a:p>
                  </a:txBody>
                  <a:tcPr marL="4284" marR="4284" marT="42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2.5</a:t>
                      </a:r>
                    </a:p>
                  </a:txBody>
                  <a:tcPr marL="4284" marR="4284" marT="42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3.0</a:t>
                      </a:r>
                    </a:p>
                  </a:txBody>
                  <a:tcPr marL="4284" marR="4284" marT="42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587772114"/>
                  </a:ext>
                </a:extLst>
              </a:tr>
              <a:tr h="142080">
                <a:tc>
                  <a:txBody>
                    <a:bodyPr/>
                    <a:lstStyle/>
                    <a:p>
                      <a:pPr algn="l" fontAlgn="ctr"/>
                      <a:r>
                        <a:rPr lang="es-DO" sz="1000" b="0" i="0" u="none" strike="noStrike" dirty="0">
                          <a:solidFill>
                            <a:srgbClr val="000000"/>
                          </a:solidFill>
                          <a:effectLst/>
                          <a:latin typeface="Arial" panose="020B0604020202020204" pitchFamily="34" charset="0"/>
                        </a:rPr>
                        <a:t>UASD-Bonao</a:t>
                      </a:r>
                    </a:p>
                  </a:txBody>
                  <a:tcPr marL="4284" marR="4284" marT="428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10</a:t>
                      </a:r>
                    </a:p>
                  </a:txBody>
                  <a:tcPr marL="4284" marR="4284" marT="428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1.8</a:t>
                      </a:r>
                    </a:p>
                  </a:txBody>
                  <a:tcPr marL="4284" marR="4284" marT="42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1.8</a:t>
                      </a:r>
                    </a:p>
                  </a:txBody>
                  <a:tcPr marL="4284" marR="4284" marT="42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4.8</a:t>
                      </a:r>
                    </a:p>
                  </a:txBody>
                  <a:tcPr marL="4284" marR="4284" marT="42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039322392"/>
                  </a:ext>
                </a:extLst>
              </a:tr>
              <a:tr h="162378">
                <a:tc>
                  <a:txBody>
                    <a:bodyPr/>
                    <a:lstStyle/>
                    <a:p>
                      <a:pPr algn="l" fontAlgn="ctr"/>
                      <a:r>
                        <a:rPr lang="es-DO" sz="1000" b="0" i="0" u="none" strike="noStrike" dirty="0">
                          <a:solidFill>
                            <a:srgbClr val="000000"/>
                          </a:solidFill>
                          <a:effectLst/>
                          <a:latin typeface="Arial" panose="020B0604020202020204" pitchFamily="34" charset="0"/>
                        </a:rPr>
                        <a:t>UASD-Finca Exp Engombe</a:t>
                      </a:r>
                    </a:p>
                  </a:txBody>
                  <a:tcPr marL="4284" marR="4284" marT="428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20</a:t>
                      </a:r>
                    </a:p>
                  </a:txBody>
                  <a:tcPr marL="4284" marR="4284" marT="428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3.6</a:t>
                      </a:r>
                    </a:p>
                  </a:txBody>
                  <a:tcPr marL="4284" marR="4284" marT="42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3.6</a:t>
                      </a:r>
                    </a:p>
                  </a:txBody>
                  <a:tcPr marL="4284" marR="4284" marT="42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8.3</a:t>
                      </a:r>
                    </a:p>
                  </a:txBody>
                  <a:tcPr marL="4284" marR="4284" marT="42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761873755"/>
                  </a:ext>
                </a:extLst>
              </a:tr>
              <a:tr h="142080">
                <a:tc>
                  <a:txBody>
                    <a:bodyPr/>
                    <a:lstStyle/>
                    <a:p>
                      <a:pPr algn="l" fontAlgn="ctr"/>
                      <a:r>
                        <a:rPr lang="es-DO" sz="1000" b="0" i="0" u="none" strike="noStrike" dirty="0">
                          <a:solidFill>
                            <a:srgbClr val="000000"/>
                          </a:solidFill>
                          <a:effectLst/>
                          <a:latin typeface="Arial" panose="020B0604020202020204" pitchFamily="34" charset="0"/>
                        </a:rPr>
                        <a:t>UASD-Hato Mayor</a:t>
                      </a:r>
                    </a:p>
                  </a:txBody>
                  <a:tcPr marL="4284" marR="4284" marT="428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9</a:t>
                      </a:r>
                    </a:p>
                  </a:txBody>
                  <a:tcPr marL="4284" marR="4284" marT="428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1.6</a:t>
                      </a:r>
                    </a:p>
                  </a:txBody>
                  <a:tcPr marL="4284" marR="4284" marT="42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1.6</a:t>
                      </a:r>
                    </a:p>
                  </a:txBody>
                  <a:tcPr marL="4284" marR="4284" marT="42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9.9</a:t>
                      </a:r>
                    </a:p>
                  </a:txBody>
                  <a:tcPr marL="4284" marR="4284" marT="42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127494108"/>
                  </a:ext>
                </a:extLst>
              </a:tr>
              <a:tr h="142080">
                <a:tc>
                  <a:txBody>
                    <a:bodyPr/>
                    <a:lstStyle/>
                    <a:p>
                      <a:pPr algn="l" fontAlgn="ctr"/>
                      <a:r>
                        <a:rPr lang="es-DO" sz="1000" b="0" i="0" u="none" strike="noStrike" dirty="0">
                          <a:solidFill>
                            <a:srgbClr val="000000"/>
                          </a:solidFill>
                          <a:effectLst/>
                          <a:latin typeface="Arial" panose="020B0604020202020204" pitchFamily="34" charset="0"/>
                        </a:rPr>
                        <a:t>UASD-Higüey</a:t>
                      </a:r>
                    </a:p>
                  </a:txBody>
                  <a:tcPr marL="4284" marR="4284" marT="428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13</a:t>
                      </a:r>
                    </a:p>
                  </a:txBody>
                  <a:tcPr marL="4284" marR="4284" marT="428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2.3</a:t>
                      </a:r>
                    </a:p>
                  </a:txBody>
                  <a:tcPr marL="4284" marR="4284" marT="42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2.3</a:t>
                      </a:r>
                    </a:p>
                  </a:txBody>
                  <a:tcPr marL="4284" marR="4284" marT="42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12.3</a:t>
                      </a:r>
                    </a:p>
                  </a:txBody>
                  <a:tcPr marL="4284" marR="4284" marT="42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519925401"/>
                  </a:ext>
                </a:extLst>
              </a:tr>
              <a:tr h="142080">
                <a:tc>
                  <a:txBody>
                    <a:bodyPr/>
                    <a:lstStyle/>
                    <a:p>
                      <a:pPr algn="l" fontAlgn="ctr"/>
                      <a:r>
                        <a:rPr lang="es-DO" sz="1000" b="0" i="0" u="none" strike="noStrike" dirty="0">
                          <a:solidFill>
                            <a:srgbClr val="000000"/>
                          </a:solidFill>
                          <a:effectLst/>
                          <a:latin typeface="Arial" panose="020B0604020202020204" pitchFamily="34" charset="0"/>
                        </a:rPr>
                        <a:t>UASD-La Romana</a:t>
                      </a:r>
                    </a:p>
                  </a:txBody>
                  <a:tcPr marL="4284" marR="4284" marT="428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4</a:t>
                      </a:r>
                    </a:p>
                  </a:txBody>
                  <a:tcPr marL="4284" marR="4284" marT="428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0.7</a:t>
                      </a:r>
                    </a:p>
                  </a:txBody>
                  <a:tcPr marL="4284" marR="4284" marT="42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0.7</a:t>
                      </a:r>
                    </a:p>
                  </a:txBody>
                  <a:tcPr marL="4284" marR="4284" marT="42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13.0</a:t>
                      </a:r>
                    </a:p>
                  </a:txBody>
                  <a:tcPr marL="4284" marR="4284" marT="42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013264807"/>
                  </a:ext>
                </a:extLst>
              </a:tr>
              <a:tr h="142080">
                <a:tc>
                  <a:txBody>
                    <a:bodyPr/>
                    <a:lstStyle/>
                    <a:p>
                      <a:pPr algn="l" fontAlgn="ctr"/>
                      <a:r>
                        <a:rPr lang="es-DO" sz="1000" b="0" i="0" u="none" strike="noStrike" dirty="0">
                          <a:solidFill>
                            <a:srgbClr val="000000"/>
                          </a:solidFill>
                          <a:effectLst/>
                          <a:latin typeface="Arial" panose="020B0604020202020204" pitchFamily="34" charset="0"/>
                        </a:rPr>
                        <a:t>UASD-La Vega</a:t>
                      </a:r>
                    </a:p>
                  </a:txBody>
                  <a:tcPr marL="4284" marR="4284" marT="428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9</a:t>
                      </a:r>
                    </a:p>
                  </a:txBody>
                  <a:tcPr marL="4284" marR="4284" marT="428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1.6</a:t>
                      </a:r>
                    </a:p>
                  </a:txBody>
                  <a:tcPr marL="4284" marR="4284" marT="42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1.6</a:t>
                      </a:r>
                    </a:p>
                  </a:txBody>
                  <a:tcPr marL="4284" marR="4284" marT="42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14.6</a:t>
                      </a:r>
                    </a:p>
                  </a:txBody>
                  <a:tcPr marL="4284" marR="4284" marT="42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198228002"/>
                  </a:ext>
                </a:extLst>
              </a:tr>
              <a:tr h="169143">
                <a:tc>
                  <a:txBody>
                    <a:bodyPr/>
                    <a:lstStyle/>
                    <a:p>
                      <a:pPr algn="l" fontAlgn="ctr"/>
                      <a:r>
                        <a:rPr lang="es-DO" sz="1000" b="0" i="0" u="none" strike="noStrike" dirty="0">
                          <a:solidFill>
                            <a:srgbClr val="000000"/>
                          </a:solidFill>
                          <a:effectLst/>
                          <a:latin typeface="Arial" panose="020B0604020202020204" pitchFamily="34" charset="0"/>
                        </a:rPr>
                        <a:t>UASD-Mao/Stgo Rodríguez</a:t>
                      </a:r>
                    </a:p>
                  </a:txBody>
                  <a:tcPr marL="4284" marR="4284" marT="428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15</a:t>
                      </a:r>
                    </a:p>
                  </a:txBody>
                  <a:tcPr marL="4284" marR="4284" marT="428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2.7</a:t>
                      </a:r>
                    </a:p>
                  </a:txBody>
                  <a:tcPr marL="4284" marR="4284" marT="42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2.7</a:t>
                      </a:r>
                    </a:p>
                  </a:txBody>
                  <a:tcPr marL="4284" marR="4284" marT="42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17.2</a:t>
                      </a:r>
                    </a:p>
                  </a:txBody>
                  <a:tcPr marL="4284" marR="4284" marT="42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579725432"/>
                  </a:ext>
                </a:extLst>
              </a:tr>
              <a:tr h="142080">
                <a:tc>
                  <a:txBody>
                    <a:bodyPr/>
                    <a:lstStyle/>
                    <a:p>
                      <a:pPr algn="l" fontAlgn="ctr"/>
                      <a:r>
                        <a:rPr lang="es-DO" sz="1000" b="0" i="0" u="none" strike="noStrike" dirty="0">
                          <a:solidFill>
                            <a:srgbClr val="000000"/>
                          </a:solidFill>
                          <a:effectLst/>
                          <a:latin typeface="Arial" panose="020B0604020202020204" pitchFamily="34" charset="0"/>
                        </a:rPr>
                        <a:t>UASD-Nagua</a:t>
                      </a:r>
                    </a:p>
                  </a:txBody>
                  <a:tcPr marL="4284" marR="4284" marT="428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6</a:t>
                      </a:r>
                    </a:p>
                  </a:txBody>
                  <a:tcPr marL="4284" marR="4284" marT="428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1.1</a:t>
                      </a:r>
                    </a:p>
                  </a:txBody>
                  <a:tcPr marL="4284" marR="4284" marT="42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1.1</a:t>
                      </a:r>
                    </a:p>
                  </a:txBody>
                  <a:tcPr marL="4284" marR="4284" marT="42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18.3</a:t>
                      </a:r>
                    </a:p>
                  </a:txBody>
                  <a:tcPr marL="4284" marR="4284" marT="42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139521405"/>
                  </a:ext>
                </a:extLst>
              </a:tr>
              <a:tr h="142080">
                <a:tc>
                  <a:txBody>
                    <a:bodyPr/>
                    <a:lstStyle/>
                    <a:p>
                      <a:pPr algn="l" fontAlgn="ctr"/>
                      <a:r>
                        <a:rPr lang="es-DO" sz="1000" b="0" i="0" u="none" strike="noStrike" dirty="0">
                          <a:solidFill>
                            <a:srgbClr val="000000"/>
                          </a:solidFill>
                          <a:effectLst/>
                          <a:latin typeface="Arial" panose="020B0604020202020204" pitchFamily="34" charset="0"/>
                        </a:rPr>
                        <a:t>UASD-Neyba</a:t>
                      </a:r>
                    </a:p>
                  </a:txBody>
                  <a:tcPr marL="4284" marR="4284" marT="428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2</a:t>
                      </a:r>
                    </a:p>
                  </a:txBody>
                  <a:tcPr marL="4284" marR="4284" marT="428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0.4</a:t>
                      </a:r>
                    </a:p>
                  </a:txBody>
                  <a:tcPr marL="4284" marR="4284" marT="42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0.4</a:t>
                      </a:r>
                    </a:p>
                  </a:txBody>
                  <a:tcPr marL="4284" marR="4284" marT="42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18.7</a:t>
                      </a:r>
                    </a:p>
                  </a:txBody>
                  <a:tcPr marL="4284" marR="4284" marT="42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659466265"/>
                  </a:ext>
                </a:extLst>
              </a:tr>
              <a:tr h="142080">
                <a:tc>
                  <a:txBody>
                    <a:bodyPr/>
                    <a:lstStyle/>
                    <a:p>
                      <a:pPr algn="l" fontAlgn="ctr"/>
                      <a:r>
                        <a:rPr lang="es-DO" sz="1000" b="0" i="0" u="none" strike="noStrike" dirty="0">
                          <a:solidFill>
                            <a:srgbClr val="000000"/>
                          </a:solidFill>
                          <a:effectLst/>
                          <a:latin typeface="Arial" panose="020B0604020202020204" pitchFamily="34" charset="0"/>
                        </a:rPr>
                        <a:t>UASD-Puerto Plata</a:t>
                      </a:r>
                    </a:p>
                  </a:txBody>
                  <a:tcPr marL="4284" marR="4284" marT="428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10</a:t>
                      </a:r>
                    </a:p>
                  </a:txBody>
                  <a:tcPr marL="4284" marR="4284" marT="428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1.8</a:t>
                      </a:r>
                    </a:p>
                  </a:txBody>
                  <a:tcPr marL="4284" marR="4284" marT="42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1.8</a:t>
                      </a:r>
                    </a:p>
                  </a:txBody>
                  <a:tcPr marL="4284" marR="4284" marT="42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20.4</a:t>
                      </a:r>
                    </a:p>
                  </a:txBody>
                  <a:tcPr marL="4284" marR="4284" marT="42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008927008"/>
                  </a:ext>
                </a:extLst>
              </a:tr>
              <a:tr h="142080">
                <a:tc>
                  <a:txBody>
                    <a:bodyPr/>
                    <a:lstStyle/>
                    <a:p>
                      <a:pPr algn="l" fontAlgn="ctr"/>
                      <a:r>
                        <a:rPr lang="es-DO" sz="1000" b="0" i="0" u="none" strike="noStrike">
                          <a:solidFill>
                            <a:srgbClr val="000000"/>
                          </a:solidFill>
                          <a:effectLst/>
                          <a:latin typeface="Arial" panose="020B0604020202020204" pitchFamily="34" charset="0"/>
                        </a:rPr>
                        <a:t>UASD-San Cristóbal</a:t>
                      </a:r>
                    </a:p>
                  </a:txBody>
                  <a:tcPr marL="4284" marR="4284" marT="428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3</a:t>
                      </a:r>
                    </a:p>
                  </a:txBody>
                  <a:tcPr marL="4284" marR="4284" marT="428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0.5</a:t>
                      </a:r>
                    </a:p>
                  </a:txBody>
                  <a:tcPr marL="4284" marR="4284" marT="42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0.5</a:t>
                      </a:r>
                    </a:p>
                  </a:txBody>
                  <a:tcPr marL="4284" marR="4284" marT="42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21.0</a:t>
                      </a:r>
                    </a:p>
                  </a:txBody>
                  <a:tcPr marL="4284" marR="4284" marT="42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331024085"/>
                  </a:ext>
                </a:extLst>
              </a:tr>
              <a:tr h="155611">
                <a:tc>
                  <a:txBody>
                    <a:bodyPr/>
                    <a:lstStyle/>
                    <a:p>
                      <a:pPr algn="l" fontAlgn="ctr"/>
                      <a:r>
                        <a:rPr lang="es-DO" sz="1000" b="0" i="0" u="none" strike="noStrike" dirty="0">
                          <a:solidFill>
                            <a:srgbClr val="000000"/>
                          </a:solidFill>
                          <a:effectLst/>
                          <a:latin typeface="Arial" panose="020B0604020202020204" pitchFamily="34" charset="0"/>
                        </a:rPr>
                        <a:t>UASD-San Fco. de Macorís</a:t>
                      </a:r>
                    </a:p>
                  </a:txBody>
                  <a:tcPr marL="4284" marR="4284" marT="428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51</a:t>
                      </a:r>
                    </a:p>
                  </a:txBody>
                  <a:tcPr marL="4284" marR="4284" marT="428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9.1</a:t>
                      </a:r>
                    </a:p>
                  </a:txBody>
                  <a:tcPr marL="4284" marR="4284" marT="42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9.1</a:t>
                      </a:r>
                    </a:p>
                  </a:txBody>
                  <a:tcPr marL="4284" marR="4284" marT="42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30.0</a:t>
                      </a:r>
                    </a:p>
                  </a:txBody>
                  <a:tcPr marL="4284" marR="4284" marT="42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406728138"/>
                  </a:ext>
                </a:extLst>
              </a:tr>
              <a:tr h="182674">
                <a:tc>
                  <a:txBody>
                    <a:bodyPr/>
                    <a:lstStyle/>
                    <a:p>
                      <a:pPr algn="l" fontAlgn="ctr"/>
                      <a:r>
                        <a:rPr lang="es-DO" sz="1000" b="0" i="0" u="none" strike="noStrike" dirty="0">
                          <a:solidFill>
                            <a:srgbClr val="000000"/>
                          </a:solidFill>
                          <a:effectLst/>
                          <a:latin typeface="Arial" panose="020B0604020202020204" pitchFamily="34" charset="0"/>
                        </a:rPr>
                        <a:t>UASD-San Juan de la Maguana</a:t>
                      </a:r>
                    </a:p>
                  </a:txBody>
                  <a:tcPr marL="4284" marR="4284" marT="428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19</a:t>
                      </a:r>
                    </a:p>
                  </a:txBody>
                  <a:tcPr marL="4284" marR="4284" marT="428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3.4</a:t>
                      </a:r>
                    </a:p>
                  </a:txBody>
                  <a:tcPr marL="4284" marR="4284" marT="42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3.4</a:t>
                      </a:r>
                    </a:p>
                  </a:txBody>
                  <a:tcPr marL="4284" marR="4284" marT="42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33.4</a:t>
                      </a:r>
                    </a:p>
                  </a:txBody>
                  <a:tcPr marL="4284" marR="4284" marT="42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881560775"/>
                  </a:ext>
                </a:extLst>
              </a:tr>
              <a:tr h="182674">
                <a:tc>
                  <a:txBody>
                    <a:bodyPr/>
                    <a:lstStyle/>
                    <a:p>
                      <a:pPr algn="l" fontAlgn="ctr"/>
                      <a:r>
                        <a:rPr lang="es-DO" sz="1000" b="0" i="0" u="none" strike="noStrike" dirty="0">
                          <a:solidFill>
                            <a:srgbClr val="000000"/>
                          </a:solidFill>
                          <a:effectLst/>
                          <a:latin typeface="Arial" panose="020B0604020202020204" pitchFamily="34" charset="0"/>
                        </a:rPr>
                        <a:t>UASD-San Pedro de Macorís</a:t>
                      </a:r>
                    </a:p>
                  </a:txBody>
                  <a:tcPr marL="4284" marR="4284" marT="428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4</a:t>
                      </a:r>
                    </a:p>
                  </a:txBody>
                  <a:tcPr marL="4284" marR="4284" marT="428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0.7</a:t>
                      </a:r>
                    </a:p>
                  </a:txBody>
                  <a:tcPr marL="4284" marR="4284" marT="42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0.7</a:t>
                      </a:r>
                    </a:p>
                  </a:txBody>
                  <a:tcPr marL="4284" marR="4284" marT="42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34.1</a:t>
                      </a:r>
                    </a:p>
                  </a:txBody>
                  <a:tcPr marL="4284" marR="4284" marT="42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883277247"/>
                  </a:ext>
                </a:extLst>
              </a:tr>
              <a:tr h="142080">
                <a:tc>
                  <a:txBody>
                    <a:bodyPr/>
                    <a:lstStyle/>
                    <a:p>
                      <a:pPr algn="l" fontAlgn="ctr"/>
                      <a:r>
                        <a:rPr lang="es-DO" sz="1000" b="0" i="0" u="none" strike="noStrike" dirty="0">
                          <a:solidFill>
                            <a:srgbClr val="000000"/>
                          </a:solidFill>
                          <a:effectLst/>
                          <a:latin typeface="Arial" panose="020B0604020202020204" pitchFamily="34" charset="0"/>
                        </a:rPr>
                        <a:t>UASD-Santiago</a:t>
                      </a:r>
                    </a:p>
                  </a:txBody>
                  <a:tcPr marL="4284" marR="4284" marT="428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36</a:t>
                      </a:r>
                    </a:p>
                  </a:txBody>
                  <a:tcPr marL="4284" marR="4284" marT="428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6.4</a:t>
                      </a:r>
                    </a:p>
                  </a:txBody>
                  <a:tcPr marL="4284" marR="4284" marT="42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6.4</a:t>
                      </a:r>
                    </a:p>
                  </a:txBody>
                  <a:tcPr marL="4284" marR="4284" marT="42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dirty="0">
                          <a:solidFill>
                            <a:srgbClr val="000000"/>
                          </a:solidFill>
                          <a:effectLst/>
                          <a:latin typeface="Arial" panose="020B0604020202020204" pitchFamily="34" charset="0"/>
                        </a:rPr>
                        <a:t>40.5</a:t>
                      </a:r>
                    </a:p>
                  </a:txBody>
                  <a:tcPr marL="4284" marR="4284" marT="42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293245148"/>
                  </a:ext>
                </a:extLst>
              </a:tr>
              <a:tr h="142080">
                <a:tc>
                  <a:txBody>
                    <a:bodyPr/>
                    <a:lstStyle/>
                    <a:p>
                      <a:pPr algn="l" fontAlgn="ctr"/>
                      <a:r>
                        <a:rPr lang="es-DO" sz="1000" b="0" i="0" u="none" strike="noStrike" dirty="0">
                          <a:solidFill>
                            <a:srgbClr val="000000"/>
                          </a:solidFill>
                          <a:effectLst/>
                          <a:latin typeface="Arial" panose="020B0604020202020204" pitchFamily="34" charset="0"/>
                        </a:rPr>
                        <a:t>UASD-Santo Domingo</a:t>
                      </a:r>
                    </a:p>
                  </a:txBody>
                  <a:tcPr marL="4284" marR="4284" marT="428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dirty="0">
                          <a:solidFill>
                            <a:srgbClr val="000000"/>
                          </a:solidFill>
                          <a:effectLst/>
                          <a:latin typeface="Arial" panose="020B0604020202020204" pitchFamily="34" charset="0"/>
                        </a:rPr>
                        <a:t>335</a:t>
                      </a:r>
                    </a:p>
                  </a:txBody>
                  <a:tcPr marL="4284" marR="4284" marT="428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59.5</a:t>
                      </a:r>
                    </a:p>
                  </a:txBody>
                  <a:tcPr marL="4284" marR="4284" marT="42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dirty="0">
                          <a:solidFill>
                            <a:srgbClr val="000000"/>
                          </a:solidFill>
                          <a:effectLst/>
                          <a:latin typeface="Arial" panose="020B0604020202020204" pitchFamily="34" charset="0"/>
                        </a:rPr>
                        <a:t>59.5</a:t>
                      </a:r>
                    </a:p>
                  </a:txBody>
                  <a:tcPr marL="4284" marR="4284" marT="42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dirty="0">
                          <a:solidFill>
                            <a:srgbClr val="000000"/>
                          </a:solidFill>
                          <a:effectLst/>
                          <a:latin typeface="Arial" panose="020B0604020202020204" pitchFamily="34" charset="0"/>
                        </a:rPr>
                        <a:t>100.0</a:t>
                      </a:r>
                    </a:p>
                  </a:txBody>
                  <a:tcPr marL="4284" marR="4284" marT="42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249576644"/>
                  </a:ext>
                </a:extLst>
              </a:tr>
              <a:tr h="142080">
                <a:tc>
                  <a:txBody>
                    <a:bodyPr/>
                    <a:lstStyle/>
                    <a:p>
                      <a:pPr algn="ctr" fontAlgn="ctr"/>
                      <a:r>
                        <a:rPr lang="es-DO" sz="1000" b="1" i="0" u="none" strike="noStrike">
                          <a:solidFill>
                            <a:srgbClr val="000000"/>
                          </a:solidFill>
                          <a:effectLst/>
                          <a:latin typeface="Arial" panose="020B0604020202020204" pitchFamily="34" charset="0"/>
                        </a:rPr>
                        <a:t>Total</a:t>
                      </a:r>
                    </a:p>
                  </a:txBody>
                  <a:tcPr marL="4284" marR="4284" marT="4284"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s-DO" sz="1000" b="1" i="0" u="none" strike="noStrike" dirty="0">
                          <a:solidFill>
                            <a:srgbClr val="000000"/>
                          </a:solidFill>
                          <a:effectLst/>
                          <a:latin typeface="Arial" panose="020B0604020202020204" pitchFamily="34" charset="0"/>
                        </a:rPr>
                        <a:t>563</a:t>
                      </a:r>
                    </a:p>
                  </a:txBody>
                  <a:tcPr marL="4284" marR="4284" marT="428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900" b="1" i="0" u="none" strike="noStrike" dirty="0">
                          <a:solidFill>
                            <a:srgbClr val="000000"/>
                          </a:solidFill>
                          <a:effectLst/>
                          <a:latin typeface="Arial" panose="020B0604020202020204" pitchFamily="34" charset="0"/>
                        </a:rPr>
                        <a:t>100.0</a:t>
                      </a:r>
                    </a:p>
                  </a:txBody>
                  <a:tcPr marL="4284" marR="4284" marT="42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000" b="1" i="0" u="none" strike="noStrike" dirty="0">
                          <a:solidFill>
                            <a:srgbClr val="000000"/>
                          </a:solidFill>
                          <a:effectLst/>
                          <a:latin typeface="Arial" panose="020B0604020202020204" pitchFamily="34" charset="0"/>
                        </a:rPr>
                        <a:t>100.0</a:t>
                      </a:r>
                    </a:p>
                  </a:txBody>
                  <a:tcPr marL="4284" marR="4284" marT="428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000" b="1" i="0" u="none" strike="noStrike" dirty="0">
                          <a:solidFill>
                            <a:srgbClr val="000000"/>
                          </a:solidFill>
                          <a:effectLst/>
                          <a:latin typeface="Arial" panose="020B0604020202020204" pitchFamily="34" charset="0"/>
                        </a:rPr>
                        <a:t> </a:t>
                      </a:r>
                    </a:p>
                  </a:txBody>
                  <a:tcPr marL="4284" marR="4284" marT="42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992760261"/>
                  </a:ext>
                </a:extLst>
              </a:tr>
            </a:tbl>
          </a:graphicData>
        </a:graphic>
      </p:graphicFrame>
      <p:graphicFrame>
        <p:nvGraphicFramePr>
          <p:cNvPr id="14" name="Gráfico 13">
            <a:extLst>
              <a:ext uri="{FF2B5EF4-FFF2-40B4-BE49-F238E27FC236}">
                <a16:creationId xmlns:a16="http://schemas.microsoft.com/office/drawing/2014/main" id="{E49E8D58-653C-9748-9465-AF4C0899E165}"/>
              </a:ext>
            </a:extLst>
          </p:cNvPr>
          <p:cNvGraphicFramePr>
            <a:graphicFrameLocks/>
          </p:cNvGraphicFramePr>
          <p:nvPr>
            <p:extLst>
              <p:ext uri="{D42A27DB-BD31-4B8C-83A1-F6EECF244321}">
                <p14:modId xmlns:p14="http://schemas.microsoft.com/office/powerpoint/2010/main" val="539586626"/>
              </p:ext>
            </p:extLst>
          </p:nvPr>
        </p:nvGraphicFramePr>
        <p:xfrm>
          <a:off x="5578020" y="1733797"/>
          <a:ext cx="6483350" cy="4076700"/>
        </p:xfrm>
        <a:graphic>
          <a:graphicData uri="http://schemas.openxmlformats.org/drawingml/2006/chart">
            <c:chart xmlns:c="http://schemas.openxmlformats.org/drawingml/2006/chart" xmlns:r="http://schemas.openxmlformats.org/officeDocument/2006/relationships" r:id="rId4"/>
          </a:graphicData>
        </a:graphic>
      </p:graphicFrame>
      <p:sp>
        <p:nvSpPr>
          <p:cNvPr id="15" name="CuadroTexto 14">
            <a:extLst>
              <a:ext uri="{FF2B5EF4-FFF2-40B4-BE49-F238E27FC236}">
                <a16:creationId xmlns:a16="http://schemas.microsoft.com/office/drawing/2014/main" id="{48FC995B-5D7B-C84F-BB9A-93930C681782}"/>
              </a:ext>
            </a:extLst>
          </p:cNvPr>
          <p:cNvSpPr txBox="1"/>
          <p:nvPr/>
        </p:nvSpPr>
        <p:spPr>
          <a:xfrm>
            <a:off x="4445330" y="897387"/>
            <a:ext cx="3301340" cy="523220"/>
          </a:xfrm>
          <a:prstGeom prst="rect">
            <a:avLst/>
          </a:prstGeom>
          <a:solidFill>
            <a:schemeClr val="accent6">
              <a:lumMod val="60000"/>
              <a:lumOff val="40000"/>
            </a:schemeClr>
          </a:solidFill>
        </p:spPr>
        <p:txBody>
          <a:bodyPr wrap="square" rtlCol="0">
            <a:spAutoFit/>
          </a:bodyPr>
          <a:lstStyle/>
          <a:p>
            <a:pPr algn="ctr"/>
            <a:r>
              <a:rPr lang="es-DO" sz="2800" b="1" dirty="0"/>
              <a:t>Campus</a:t>
            </a:r>
          </a:p>
        </p:txBody>
      </p:sp>
      <p:sp>
        <p:nvSpPr>
          <p:cNvPr id="5" name="Marcador de número de diapositiva 4">
            <a:extLst>
              <a:ext uri="{FF2B5EF4-FFF2-40B4-BE49-F238E27FC236}">
                <a16:creationId xmlns:a16="http://schemas.microsoft.com/office/drawing/2014/main" id="{5F87AC37-C5DB-3D4C-879A-18EEE1B8D662}"/>
              </a:ext>
            </a:extLst>
          </p:cNvPr>
          <p:cNvSpPr>
            <a:spLocks noGrp="1"/>
          </p:cNvSpPr>
          <p:nvPr>
            <p:ph type="sldNum" sz="quarter" idx="12"/>
          </p:nvPr>
        </p:nvSpPr>
        <p:spPr/>
        <p:txBody>
          <a:bodyPr/>
          <a:lstStyle/>
          <a:p>
            <a:fld id="{F5D1F510-C917-4B4E-B0A9-1BF7ED89073D}" type="slidenum">
              <a:rPr lang="es-DO" smtClean="0"/>
              <a:t>26</a:t>
            </a:fld>
            <a:endParaRPr lang="es-DO"/>
          </a:p>
        </p:txBody>
      </p:sp>
    </p:spTree>
    <p:extLst>
      <p:ext uri="{BB962C8B-B14F-4D97-AF65-F5344CB8AC3E}">
        <p14:creationId xmlns:p14="http://schemas.microsoft.com/office/powerpoint/2010/main" val="1002418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4445330" y="897387"/>
            <a:ext cx="3301340" cy="523220"/>
          </a:xfrm>
          <a:prstGeom prst="rect">
            <a:avLst/>
          </a:prstGeom>
          <a:solidFill>
            <a:schemeClr val="accent6">
              <a:lumMod val="60000"/>
              <a:lumOff val="40000"/>
            </a:schemeClr>
          </a:solidFill>
        </p:spPr>
        <p:txBody>
          <a:bodyPr wrap="square" rtlCol="0">
            <a:spAutoFit/>
          </a:bodyPr>
          <a:lstStyle/>
          <a:p>
            <a:pPr algn="ctr"/>
            <a:r>
              <a:rPr lang="es-DO" sz="2800" b="1" dirty="0"/>
              <a:t>Sexos</a:t>
            </a:r>
          </a:p>
        </p:txBody>
      </p:sp>
      <p:graphicFrame>
        <p:nvGraphicFramePr>
          <p:cNvPr id="8" name="Gráfico 7">
            <a:extLst>
              <a:ext uri="{FF2B5EF4-FFF2-40B4-BE49-F238E27FC236}">
                <a16:creationId xmlns:a16="http://schemas.microsoft.com/office/drawing/2014/main" id="{89599CFC-33E9-414F-B0DB-3350588BCB06}"/>
              </a:ext>
            </a:extLst>
          </p:cNvPr>
          <p:cNvGraphicFramePr>
            <a:graphicFrameLocks/>
          </p:cNvGraphicFramePr>
          <p:nvPr>
            <p:extLst>
              <p:ext uri="{D42A27DB-BD31-4B8C-83A1-F6EECF244321}">
                <p14:modId xmlns:p14="http://schemas.microsoft.com/office/powerpoint/2010/main" val="1219033745"/>
              </p:ext>
            </p:extLst>
          </p:nvPr>
        </p:nvGraphicFramePr>
        <p:xfrm>
          <a:off x="6507678" y="2684233"/>
          <a:ext cx="5819150" cy="41338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Tabla 9">
            <a:extLst>
              <a:ext uri="{FF2B5EF4-FFF2-40B4-BE49-F238E27FC236}">
                <a16:creationId xmlns:a16="http://schemas.microsoft.com/office/drawing/2014/main" id="{9A3DCC00-D377-A743-A93F-7907A6385579}"/>
              </a:ext>
            </a:extLst>
          </p:cNvPr>
          <p:cNvGraphicFramePr>
            <a:graphicFrameLocks noGrp="1"/>
          </p:cNvGraphicFramePr>
          <p:nvPr>
            <p:extLst>
              <p:ext uri="{D42A27DB-BD31-4B8C-83A1-F6EECF244321}">
                <p14:modId xmlns:p14="http://schemas.microsoft.com/office/powerpoint/2010/main" val="601936606"/>
              </p:ext>
            </p:extLst>
          </p:nvPr>
        </p:nvGraphicFramePr>
        <p:xfrm>
          <a:off x="0" y="2510676"/>
          <a:ext cx="6507678" cy="4184173"/>
        </p:xfrm>
        <a:graphic>
          <a:graphicData uri="http://schemas.openxmlformats.org/drawingml/2006/table">
            <a:tbl>
              <a:tblPr/>
              <a:tblGrid>
                <a:gridCol w="1342124">
                  <a:extLst>
                    <a:ext uri="{9D8B030D-6E8A-4147-A177-3AD203B41FA5}">
                      <a16:colId xmlns:a16="http://schemas.microsoft.com/office/drawing/2014/main" val="3705649929"/>
                    </a:ext>
                  </a:extLst>
                </a:gridCol>
                <a:gridCol w="1331300">
                  <a:extLst>
                    <a:ext uri="{9D8B030D-6E8A-4147-A177-3AD203B41FA5}">
                      <a16:colId xmlns:a16="http://schemas.microsoft.com/office/drawing/2014/main" val="3123156102"/>
                    </a:ext>
                  </a:extLst>
                </a:gridCol>
                <a:gridCol w="1277182">
                  <a:extLst>
                    <a:ext uri="{9D8B030D-6E8A-4147-A177-3AD203B41FA5}">
                      <a16:colId xmlns:a16="http://schemas.microsoft.com/office/drawing/2014/main" val="2780328817"/>
                    </a:ext>
                  </a:extLst>
                </a:gridCol>
                <a:gridCol w="1201418">
                  <a:extLst>
                    <a:ext uri="{9D8B030D-6E8A-4147-A177-3AD203B41FA5}">
                      <a16:colId xmlns:a16="http://schemas.microsoft.com/office/drawing/2014/main" val="3607008789"/>
                    </a:ext>
                  </a:extLst>
                </a:gridCol>
                <a:gridCol w="1355654">
                  <a:extLst>
                    <a:ext uri="{9D8B030D-6E8A-4147-A177-3AD203B41FA5}">
                      <a16:colId xmlns:a16="http://schemas.microsoft.com/office/drawing/2014/main" val="2717138928"/>
                    </a:ext>
                  </a:extLst>
                </a:gridCol>
              </a:tblGrid>
              <a:tr h="1236522">
                <a:tc gridSpan="5">
                  <a:txBody>
                    <a:bodyPr/>
                    <a:lstStyle/>
                    <a:p>
                      <a:pPr algn="ctr" fontAlgn="ctr"/>
                      <a:r>
                        <a:rPr lang="es-DO" sz="22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477249105"/>
                  </a:ext>
                </a:extLst>
              </a:tr>
              <a:tr h="833679">
                <a:tc gridSpan="5">
                  <a:txBody>
                    <a:bodyPr/>
                    <a:lstStyle/>
                    <a:p>
                      <a:pPr algn="ctr" fontAlgn="ctr"/>
                      <a:r>
                        <a:rPr lang="es-DO" sz="2200" b="1" i="0" u="none" strike="noStrike">
                          <a:solidFill>
                            <a:srgbClr val="000000"/>
                          </a:solidFill>
                          <a:effectLst/>
                          <a:latin typeface="Arial" panose="020B0604020202020204" pitchFamily="34" charset="0"/>
                        </a:rPr>
                        <a:t>Población encuestada según Sexo al que pertenece</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271345850"/>
                  </a:ext>
                </a:extLst>
              </a:tr>
              <a:tr h="774130">
                <a:tc>
                  <a:txBody>
                    <a:bodyPr/>
                    <a:lstStyle/>
                    <a:p>
                      <a:pPr algn="ctr" fontAlgn="ctr"/>
                      <a:r>
                        <a:rPr lang="es-DO" sz="1800" b="1" i="0" u="none" strike="noStrike" dirty="0">
                          <a:solidFill>
                            <a:srgbClr val="000000"/>
                          </a:solidFill>
                          <a:effectLst/>
                          <a:latin typeface="Arial" panose="020B0604020202020204" pitchFamily="34" charset="0"/>
                        </a:rPr>
                        <a:t>Sexo</a:t>
                      </a:r>
                    </a:p>
                  </a:txBody>
                  <a:tcPr marL="9525" marR="9525" marT="9525"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Frecuencia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2000" b="1" i="0" u="none" strike="noStrike" dirty="0">
                          <a:solidFill>
                            <a:srgbClr val="000000"/>
                          </a:solidFill>
                          <a:effectLst/>
                          <a:latin typeface="Arial" panose="020B0604020202020204" pitchFamily="34"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dirty="0">
                          <a:solidFill>
                            <a:srgbClr val="000000"/>
                          </a:solidFill>
                          <a:effectLst/>
                          <a:latin typeface="Arial" panose="020B0604020202020204" pitchFamily="34" charset="0"/>
                        </a:rPr>
                        <a:t>%     Válido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dirty="0">
                          <a:solidFill>
                            <a:srgbClr val="000000"/>
                          </a:solidFill>
                          <a:effectLst/>
                          <a:latin typeface="Arial" panose="020B0604020202020204" pitchFamily="34" charset="0"/>
                        </a:rPr>
                        <a:t>% Acumulado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513479184"/>
                  </a:ext>
                </a:extLst>
              </a:tr>
              <a:tr h="431727">
                <a:tc>
                  <a:txBody>
                    <a:bodyPr/>
                    <a:lstStyle/>
                    <a:p>
                      <a:pPr algn="l" fontAlgn="ctr"/>
                      <a:r>
                        <a:rPr lang="es-DO" sz="1800" b="0" i="0" u="none" strike="noStrike">
                          <a:solidFill>
                            <a:srgbClr val="000000"/>
                          </a:solidFill>
                          <a:effectLst/>
                          <a:latin typeface="Arial" panose="020B0604020202020204" pitchFamily="34" charset="0"/>
                        </a:rPr>
                        <a:t>Hombre</a:t>
                      </a:r>
                    </a:p>
                  </a:txBody>
                  <a:tcPr marL="9525" marR="9525" marT="9525"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265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47.1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47.1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47.1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52515665"/>
                  </a:ext>
                </a:extLst>
              </a:tr>
              <a:tr h="431727">
                <a:tc>
                  <a:txBody>
                    <a:bodyPr/>
                    <a:lstStyle/>
                    <a:p>
                      <a:pPr algn="l" fontAlgn="ctr"/>
                      <a:r>
                        <a:rPr lang="es-DO" sz="1800" b="0" i="0" u="none" strike="noStrike">
                          <a:solidFill>
                            <a:srgbClr val="000000"/>
                          </a:solidFill>
                          <a:effectLst/>
                          <a:latin typeface="Arial" panose="020B0604020202020204" pitchFamily="34" charset="0"/>
                        </a:rPr>
                        <a:t>Mujer</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298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52.9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52.9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460173994"/>
                  </a:ext>
                </a:extLst>
              </a:tr>
              <a:tr h="476388">
                <a:tc>
                  <a:txBody>
                    <a:bodyPr/>
                    <a:lstStyle/>
                    <a:p>
                      <a:pPr algn="ctr" fontAlgn="ctr"/>
                      <a:r>
                        <a:rPr lang="es-DO" sz="1800" b="1" i="0" u="none" strike="noStrike">
                          <a:solidFill>
                            <a:srgbClr val="000000"/>
                          </a:solidFill>
                          <a:effectLst/>
                          <a:latin typeface="Arial" panose="020B0604020202020204" pitchFamily="34" charset="0"/>
                        </a:rPr>
                        <a:t>Total</a:t>
                      </a:r>
                    </a:p>
                  </a:txBody>
                  <a:tcPr marL="9525" marR="9525" marT="9525"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dirty="0">
                          <a:solidFill>
                            <a:srgbClr val="000000"/>
                          </a:solidFill>
                          <a:effectLst/>
                          <a:latin typeface="Arial" panose="020B0604020202020204" pitchFamily="34" charset="0"/>
                        </a:rPr>
                        <a:t>563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031272799"/>
                  </a:ext>
                </a:extLst>
              </a:tr>
            </a:tbl>
          </a:graphicData>
        </a:graphic>
      </p:graphicFrame>
      <p:sp>
        <p:nvSpPr>
          <p:cNvPr id="5" name="Marcador de número de diapositiva 4">
            <a:extLst>
              <a:ext uri="{FF2B5EF4-FFF2-40B4-BE49-F238E27FC236}">
                <a16:creationId xmlns:a16="http://schemas.microsoft.com/office/drawing/2014/main" id="{739F1CFE-F918-3448-8B4B-14D847398144}"/>
              </a:ext>
            </a:extLst>
          </p:cNvPr>
          <p:cNvSpPr>
            <a:spLocks noGrp="1"/>
          </p:cNvSpPr>
          <p:nvPr>
            <p:ph type="sldNum" sz="quarter" idx="12"/>
          </p:nvPr>
        </p:nvSpPr>
        <p:spPr/>
        <p:txBody>
          <a:bodyPr/>
          <a:lstStyle/>
          <a:p>
            <a:fld id="{F5D1F510-C917-4B4E-B0A9-1BF7ED89073D}" type="slidenum">
              <a:rPr lang="es-DO" smtClean="0"/>
              <a:t>27</a:t>
            </a:fld>
            <a:endParaRPr lang="es-DO"/>
          </a:p>
        </p:txBody>
      </p:sp>
    </p:spTree>
    <p:extLst>
      <p:ext uri="{BB962C8B-B14F-4D97-AF65-F5344CB8AC3E}">
        <p14:creationId xmlns:p14="http://schemas.microsoft.com/office/powerpoint/2010/main" val="24723013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4445330" y="897387"/>
            <a:ext cx="3301340" cy="523220"/>
          </a:xfrm>
          <a:prstGeom prst="rect">
            <a:avLst/>
          </a:prstGeom>
          <a:solidFill>
            <a:schemeClr val="accent6">
              <a:lumMod val="60000"/>
              <a:lumOff val="40000"/>
            </a:schemeClr>
          </a:solidFill>
        </p:spPr>
        <p:txBody>
          <a:bodyPr wrap="square" rtlCol="0">
            <a:spAutoFit/>
          </a:bodyPr>
          <a:lstStyle/>
          <a:p>
            <a:pPr algn="ctr"/>
            <a:r>
              <a:rPr lang="es-DO" sz="2800" b="1" dirty="0"/>
              <a:t>Créditos</a:t>
            </a:r>
          </a:p>
        </p:txBody>
      </p:sp>
      <p:graphicFrame>
        <p:nvGraphicFramePr>
          <p:cNvPr id="5" name="Tabla 4">
            <a:extLst>
              <a:ext uri="{FF2B5EF4-FFF2-40B4-BE49-F238E27FC236}">
                <a16:creationId xmlns:a16="http://schemas.microsoft.com/office/drawing/2014/main" id="{63AA15E3-F5F8-C648-8FBB-C4E0F2EA913D}"/>
              </a:ext>
            </a:extLst>
          </p:cNvPr>
          <p:cNvGraphicFramePr>
            <a:graphicFrameLocks noGrp="1"/>
          </p:cNvGraphicFramePr>
          <p:nvPr>
            <p:extLst>
              <p:ext uri="{D42A27DB-BD31-4B8C-83A1-F6EECF244321}">
                <p14:modId xmlns:p14="http://schemas.microsoft.com/office/powerpoint/2010/main" val="2172350913"/>
              </p:ext>
            </p:extLst>
          </p:nvPr>
        </p:nvGraphicFramePr>
        <p:xfrm>
          <a:off x="118753" y="2376348"/>
          <a:ext cx="6365174" cy="4441735"/>
        </p:xfrm>
        <a:graphic>
          <a:graphicData uri="http://schemas.openxmlformats.org/drawingml/2006/table">
            <a:tbl>
              <a:tblPr/>
              <a:tblGrid>
                <a:gridCol w="1600024">
                  <a:extLst>
                    <a:ext uri="{9D8B030D-6E8A-4147-A177-3AD203B41FA5}">
                      <a16:colId xmlns:a16="http://schemas.microsoft.com/office/drawing/2014/main" val="1591123771"/>
                    </a:ext>
                  </a:extLst>
                </a:gridCol>
                <a:gridCol w="1485736">
                  <a:extLst>
                    <a:ext uri="{9D8B030D-6E8A-4147-A177-3AD203B41FA5}">
                      <a16:colId xmlns:a16="http://schemas.microsoft.com/office/drawing/2014/main" val="3952805262"/>
                    </a:ext>
                  </a:extLst>
                </a:gridCol>
                <a:gridCol w="888902">
                  <a:extLst>
                    <a:ext uri="{9D8B030D-6E8A-4147-A177-3AD203B41FA5}">
                      <a16:colId xmlns:a16="http://schemas.microsoft.com/office/drawing/2014/main" val="3011997031"/>
                    </a:ext>
                  </a:extLst>
                </a:gridCol>
                <a:gridCol w="952395">
                  <a:extLst>
                    <a:ext uri="{9D8B030D-6E8A-4147-A177-3AD203B41FA5}">
                      <a16:colId xmlns:a16="http://schemas.microsoft.com/office/drawing/2014/main" val="577656880"/>
                    </a:ext>
                  </a:extLst>
                </a:gridCol>
                <a:gridCol w="1438117">
                  <a:extLst>
                    <a:ext uri="{9D8B030D-6E8A-4147-A177-3AD203B41FA5}">
                      <a16:colId xmlns:a16="http://schemas.microsoft.com/office/drawing/2014/main" val="220365473"/>
                    </a:ext>
                  </a:extLst>
                </a:gridCol>
              </a:tblGrid>
              <a:tr h="1054209">
                <a:tc gridSpan="5">
                  <a:txBody>
                    <a:bodyPr/>
                    <a:lstStyle/>
                    <a:p>
                      <a:pPr algn="ctr" fontAlgn="ctr"/>
                      <a:r>
                        <a:rPr lang="es-DO" sz="18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4159893531"/>
                  </a:ext>
                </a:extLst>
              </a:tr>
              <a:tr h="730918">
                <a:tc gridSpan="5">
                  <a:txBody>
                    <a:bodyPr/>
                    <a:lstStyle/>
                    <a:p>
                      <a:pPr algn="ctr" fontAlgn="ctr"/>
                      <a:r>
                        <a:rPr lang="es-DO" sz="2000" b="1" i="0" u="none" strike="noStrike">
                          <a:solidFill>
                            <a:srgbClr val="000000"/>
                          </a:solidFill>
                          <a:effectLst/>
                          <a:latin typeface="Arial" panose="020B0604020202020204" pitchFamily="34" charset="0"/>
                        </a:rPr>
                        <a:t>Distribución de los Encuestados, según Cantidad de Créditos en su contrato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951088285"/>
                  </a:ext>
                </a:extLst>
              </a:tr>
              <a:tr h="688750">
                <a:tc>
                  <a:txBody>
                    <a:bodyPr/>
                    <a:lstStyle/>
                    <a:p>
                      <a:pPr algn="ctr" fontAlgn="ctr"/>
                      <a:r>
                        <a:rPr lang="es-DO" sz="1800" b="1" i="0" u="none" strike="noStrike">
                          <a:solidFill>
                            <a:srgbClr val="000000"/>
                          </a:solidFill>
                          <a:effectLst/>
                          <a:latin typeface="Arial" panose="020B0604020202020204" pitchFamily="34" charset="0"/>
                        </a:rPr>
                        <a:t>Créditos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Frecuencia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2000" b="1" i="0" u="none" strike="noStrike">
                          <a:solidFill>
                            <a:srgbClr val="000000"/>
                          </a:solidFill>
                          <a:effectLst/>
                          <a:latin typeface="Arial" panose="020B0604020202020204" pitchFamily="34"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Válido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Acumulado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3195164458"/>
                  </a:ext>
                </a:extLst>
              </a:tr>
              <a:tr h="323291">
                <a:tc>
                  <a:txBody>
                    <a:bodyPr/>
                    <a:lstStyle/>
                    <a:p>
                      <a:pPr algn="l" fontAlgn="ctr"/>
                      <a:r>
                        <a:rPr lang="es-DO" sz="1800" b="1" i="0" u="none" strike="noStrike">
                          <a:solidFill>
                            <a:srgbClr val="000000"/>
                          </a:solidFill>
                          <a:effectLst/>
                          <a:latin typeface="Arial" panose="020B0604020202020204" pitchFamily="34" charset="0"/>
                        </a:rPr>
                        <a:t>1-10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dirty="0">
                          <a:solidFill>
                            <a:srgbClr val="000000"/>
                          </a:solidFill>
                          <a:effectLst/>
                          <a:latin typeface="Arial" panose="020B0604020202020204" pitchFamily="34" charset="0"/>
                        </a:rPr>
                        <a:t>8.7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562305361"/>
                  </a:ext>
                </a:extLst>
              </a:tr>
              <a:tr h="323291">
                <a:tc>
                  <a:txBody>
                    <a:bodyPr/>
                    <a:lstStyle/>
                    <a:p>
                      <a:pPr algn="l" fontAlgn="ctr"/>
                      <a:r>
                        <a:rPr lang="es-DO" sz="1800" b="1" i="0" u="none" strike="noStrike">
                          <a:solidFill>
                            <a:srgbClr val="000000"/>
                          </a:solidFill>
                          <a:effectLst/>
                          <a:latin typeface="Arial" panose="020B0604020202020204" pitchFamily="34" charset="0"/>
                        </a:rPr>
                        <a:t>10-20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24.2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558983215"/>
                  </a:ext>
                </a:extLst>
              </a:tr>
              <a:tr h="323291">
                <a:tc>
                  <a:txBody>
                    <a:bodyPr/>
                    <a:lstStyle/>
                    <a:p>
                      <a:pPr algn="l" fontAlgn="ctr"/>
                      <a:r>
                        <a:rPr lang="es-DO" sz="1800" b="1" i="0" u="none" strike="noStrike">
                          <a:solidFill>
                            <a:srgbClr val="000000"/>
                          </a:solidFill>
                          <a:effectLst/>
                          <a:latin typeface="Arial" panose="020B0604020202020204" pitchFamily="34" charset="0"/>
                        </a:rPr>
                        <a:t>20-30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162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28.8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28.8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52.9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082472918"/>
                  </a:ext>
                </a:extLst>
              </a:tr>
              <a:tr h="323291">
                <a:tc>
                  <a:txBody>
                    <a:bodyPr/>
                    <a:lstStyle/>
                    <a:p>
                      <a:pPr algn="l" fontAlgn="ctr"/>
                      <a:r>
                        <a:rPr lang="es-DO" sz="1800" b="1" i="0" u="none" strike="noStrike">
                          <a:solidFill>
                            <a:srgbClr val="000000"/>
                          </a:solidFill>
                          <a:effectLst/>
                          <a:latin typeface="Arial" panose="020B0604020202020204" pitchFamily="34" charset="0"/>
                        </a:rPr>
                        <a:t>30-40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145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25.8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25.8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78.7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350742142"/>
                  </a:ext>
                </a:extLst>
              </a:tr>
              <a:tr h="337347">
                <a:tc>
                  <a:txBody>
                    <a:bodyPr/>
                    <a:lstStyle/>
                    <a:p>
                      <a:pPr algn="l" fontAlgn="ctr"/>
                      <a:r>
                        <a:rPr lang="es-DO" sz="1800" b="1" i="0" u="none" strike="noStrike">
                          <a:solidFill>
                            <a:srgbClr val="000000"/>
                          </a:solidFill>
                          <a:effectLst/>
                          <a:latin typeface="Arial" panose="020B0604020202020204" pitchFamily="34" charset="0"/>
                        </a:rPr>
                        <a:t>40 y más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120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21.3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21.3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675863817"/>
                  </a:ext>
                </a:extLst>
              </a:tr>
              <a:tr h="337347">
                <a:tc>
                  <a:txBody>
                    <a:bodyPr/>
                    <a:lstStyle/>
                    <a:p>
                      <a:pPr algn="ctr" fontAlgn="ctr"/>
                      <a:r>
                        <a:rPr lang="es-DO" sz="1800" b="1" i="0" u="none" strike="noStrike">
                          <a:solidFill>
                            <a:srgbClr val="000000"/>
                          </a:solidFill>
                          <a:effectLst/>
                          <a:latin typeface="Arial" panose="020B060402020202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563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3788494250"/>
                  </a:ext>
                </a:extLst>
              </a:tr>
            </a:tbl>
          </a:graphicData>
        </a:graphic>
      </p:graphicFrame>
      <p:graphicFrame>
        <p:nvGraphicFramePr>
          <p:cNvPr id="10" name="Gráfico 9">
            <a:extLst>
              <a:ext uri="{FF2B5EF4-FFF2-40B4-BE49-F238E27FC236}">
                <a16:creationId xmlns:a16="http://schemas.microsoft.com/office/drawing/2014/main" id="{BCFC4B0A-15AB-4B45-8DA3-B7224BA991AD}"/>
              </a:ext>
            </a:extLst>
          </p:cNvPr>
          <p:cNvGraphicFramePr>
            <a:graphicFrameLocks/>
          </p:cNvGraphicFramePr>
          <p:nvPr>
            <p:extLst>
              <p:ext uri="{D42A27DB-BD31-4B8C-83A1-F6EECF244321}">
                <p14:modId xmlns:p14="http://schemas.microsoft.com/office/powerpoint/2010/main" val="3571886146"/>
              </p:ext>
            </p:extLst>
          </p:nvPr>
        </p:nvGraphicFramePr>
        <p:xfrm>
          <a:off x="6605897" y="2647765"/>
          <a:ext cx="5467350" cy="3898900"/>
        </p:xfrm>
        <a:graphic>
          <a:graphicData uri="http://schemas.openxmlformats.org/drawingml/2006/chart">
            <c:chart xmlns:c="http://schemas.openxmlformats.org/drawingml/2006/chart" xmlns:r="http://schemas.openxmlformats.org/officeDocument/2006/relationships" r:id="rId4"/>
          </a:graphicData>
        </a:graphic>
      </p:graphicFrame>
      <p:sp>
        <p:nvSpPr>
          <p:cNvPr id="7" name="Marcador de número de diapositiva 6">
            <a:extLst>
              <a:ext uri="{FF2B5EF4-FFF2-40B4-BE49-F238E27FC236}">
                <a16:creationId xmlns:a16="http://schemas.microsoft.com/office/drawing/2014/main" id="{20DCB2E6-EDDA-B94C-9843-4D5C70CAAA5E}"/>
              </a:ext>
            </a:extLst>
          </p:cNvPr>
          <p:cNvSpPr>
            <a:spLocks noGrp="1"/>
          </p:cNvSpPr>
          <p:nvPr>
            <p:ph type="sldNum" sz="quarter" idx="12"/>
          </p:nvPr>
        </p:nvSpPr>
        <p:spPr/>
        <p:txBody>
          <a:bodyPr/>
          <a:lstStyle/>
          <a:p>
            <a:fld id="{F5D1F510-C917-4B4E-B0A9-1BF7ED89073D}" type="slidenum">
              <a:rPr lang="es-DO" smtClean="0"/>
              <a:t>28</a:t>
            </a:fld>
            <a:endParaRPr lang="es-DO"/>
          </a:p>
        </p:txBody>
      </p:sp>
    </p:spTree>
    <p:extLst>
      <p:ext uri="{BB962C8B-B14F-4D97-AF65-F5344CB8AC3E}">
        <p14:creationId xmlns:p14="http://schemas.microsoft.com/office/powerpoint/2010/main" val="17864417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4445330" y="897387"/>
            <a:ext cx="3301340" cy="523220"/>
          </a:xfrm>
          <a:prstGeom prst="rect">
            <a:avLst/>
          </a:prstGeom>
          <a:solidFill>
            <a:schemeClr val="accent6">
              <a:lumMod val="60000"/>
              <a:lumOff val="40000"/>
            </a:schemeClr>
          </a:solidFill>
        </p:spPr>
        <p:txBody>
          <a:bodyPr wrap="square" rtlCol="0">
            <a:spAutoFit/>
          </a:bodyPr>
          <a:lstStyle/>
          <a:p>
            <a:pPr algn="ctr"/>
            <a:r>
              <a:rPr lang="es-DO" sz="2800" b="1" dirty="0"/>
              <a:t>Asignaturas</a:t>
            </a:r>
          </a:p>
        </p:txBody>
      </p:sp>
      <p:graphicFrame>
        <p:nvGraphicFramePr>
          <p:cNvPr id="3" name="Tabla 2">
            <a:extLst>
              <a:ext uri="{FF2B5EF4-FFF2-40B4-BE49-F238E27FC236}">
                <a16:creationId xmlns:a16="http://schemas.microsoft.com/office/drawing/2014/main" id="{4094B011-A8E1-A646-8109-19E77F20CC3A}"/>
              </a:ext>
            </a:extLst>
          </p:cNvPr>
          <p:cNvGraphicFramePr>
            <a:graphicFrameLocks noGrp="1"/>
          </p:cNvGraphicFramePr>
          <p:nvPr>
            <p:extLst>
              <p:ext uri="{D42A27DB-BD31-4B8C-83A1-F6EECF244321}">
                <p14:modId xmlns:p14="http://schemas.microsoft.com/office/powerpoint/2010/main" val="3872745949"/>
              </p:ext>
            </p:extLst>
          </p:nvPr>
        </p:nvGraphicFramePr>
        <p:xfrm>
          <a:off x="0" y="2671949"/>
          <a:ext cx="6400800" cy="4146133"/>
        </p:xfrm>
        <a:graphic>
          <a:graphicData uri="http://schemas.openxmlformats.org/drawingml/2006/table">
            <a:tbl>
              <a:tblPr/>
              <a:tblGrid>
                <a:gridCol w="1637211">
                  <a:extLst>
                    <a:ext uri="{9D8B030D-6E8A-4147-A177-3AD203B41FA5}">
                      <a16:colId xmlns:a16="http://schemas.microsoft.com/office/drawing/2014/main" val="388816936"/>
                    </a:ext>
                  </a:extLst>
                </a:gridCol>
                <a:gridCol w="1683657">
                  <a:extLst>
                    <a:ext uri="{9D8B030D-6E8A-4147-A177-3AD203B41FA5}">
                      <a16:colId xmlns:a16="http://schemas.microsoft.com/office/drawing/2014/main" val="3089870851"/>
                    </a:ext>
                  </a:extLst>
                </a:gridCol>
                <a:gridCol w="1021806">
                  <a:extLst>
                    <a:ext uri="{9D8B030D-6E8A-4147-A177-3AD203B41FA5}">
                      <a16:colId xmlns:a16="http://schemas.microsoft.com/office/drawing/2014/main" val="2385489781"/>
                    </a:ext>
                  </a:extLst>
                </a:gridCol>
                <a:gridCol w="757645">
                  <a:extLst>
                    <a:ext uri="{9D8B030D-6E8A-4147-A177-3AD203B41FA5}">
                      <a16:colId xmlns:a16="http://schemas.microsoft.com/office/drawing/2014/main" val="1328082208"/>
                    </a:ext>
                  </a:extLst>
                </a:gridCol>
                <a:gridCol w="1300481">
                  <a:extLst>
                    <a:ext uri="{9D8B030D-6E8A-4147-A177-3AD203B41FA5}">
                      <a16:colId xmlns:a16="http://schemas.microsoft.com/office/drawing/2014/main" val="1343218225"/>
                    </a:ext>
                  </a:extLst>
                </a:gridCol>
              </a:tblGrid>
              <a:tr h="947295">
                <a:tc gridSpan="5">
                  <a:txBody>
                    <a:bodyPr/>
                    <a:lstStyle/>
                    <a:p>
                      <a:pPr algn="ctr" fontAlgn="ctr"/>
                      <a:r>
                        <a:rPr lang="es-DO" sz="1600" b="1" i="0" u="none" strike="noStrike" dirty="0">
                          <a:solidFill>
                            <a:srgbClr val="000000"/>
                          </a:solidFill>
                          <a:effectLst/>
                          <a:latin typeface="Arial" panose="020B0604020202020204" pitchFamily="34" charset="0"/>
                        </a:rPr>
                        <a:t>Encuesta a Docentes: Evaluación del primer mes del proceso de docencia virtual, Semestre 2020-20.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553870706"/>
                  </a:ext>
                </a:extLst>
              </a:tr>
              <a:tr h="686447">
                <a:tc gridSpan="5">
                  <a:txBody>
                    <a:bodyPr/>
                    <a:lstStyle/>
                    <a:p>
                      <a:pPr algn="ctr" fontAlgn="ctr"/>
                      <a:r>
                        <a:rPr lang="es-DO" sz="1800" b="1" i="0" u="none" strike="noStrike">
                          <a:solidFill>
                            <a:srgbClr val="000000"/>
                          </a:solidFill>
                          <a:effectLst/>
                          <a:latin typeface="Arial" panose="020B0604020202020204" pitchFamily="34" charset="0"/>
                        </a:rPr>
                        <a:t>Cantidad y % de encuestados según Cantidad de Asignaturas en su contrato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786911209"/>
                  </a:ext>
                </a:extLst>
              </a:tr>
              <a:tr h="933567">
                <a:tc>
                  <a:txBody>
                    <a:bodyPr/>
                    <a:lstStyle/>
                    <a:p>
                      <a:pPr algn="ctr" fontAlgn="ctr"/>
                      <a:r>
                        <a:rPr lang="es-DO" sz="1800" b="1" i="0" u="none" strike="noStrike">
                          <a:solidFill>
                            <a:srgbClr val="000000"/>
                          </a:solidFill>
                          <a:effectLst/>
                          <a:latin typeface="Arial" panose="020B0604020202020204" pitchFamily="34" charset="0"/>
                        </a:rPr>
                        <a:t>Cantidad de Asignaturas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Frecuencia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2000" b="1" i="0" u="none" strike="noStrike">
                          <a:solidFill>
                            <a:srgbClr val="000000"/>
                          </a:solidFill>
                          <a:effectLst/>
                          <a:latin typeface="Arial" panose="020B060402020202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Válido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Acumulado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93144460"/>
                  </a:ext>
                </a:extLst>
              </a:tr>
              <a:tr h="247120">
                <a:tc>
                  <a:txBody>
                    <a:bodyPr/>
                    <a:lstStyle/>
                    <a:p>
                      <a:pPr algn="ctr" fontAlgn="ctr"/>
                      <a:r>
                        <a:rPr lang="es-DO" sz="1400" b="0" i="0" u="none" strike="noStrike">
                          <a:solidFill>
                            <a:srgbClr val="000000"/>
                          </a:solidFill>
                          <a:effectLst/>
                          <a:latin typeface="Arial" panose="020B0604020202020204" pitchFamily="34" charset="0"/>
                        </a:rPr>
                        <a:t>1-3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257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45.6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400" b="0" i="0" u="none" strike="noStrike">
                          <a:solidFill>
                            <a:srgbClr val="000000"/>
                          </a:solidFill>
                          <a:effectLst/>
                          <a:latin typeface="Arial" panose="020B0604020202020204" pitchFamily="34" charset="0"/>
                        </a:rPr>
                        <a:t>45.6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45.6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222700944"/>
                  </a:ext>
                </a:extLst>
              </a:tr>
              <a:tr h="247120">
                <a:tc>
                  <a:txBody>
                    <a:bodyPr/>
                    <a:lstStyle/>
                    <a:p>
                      <a:pPr algn="ctr" fontAlgn="ctr"/>
                      <a:r>
                        <a:rPr lang="es-DO" sz="1400" b="0" i="0" u="none" strike="noStrike">
                          <a:solidFill>
                            <a:srgbClr val="000000"/>
                          </a:solidFill>
                          <a:effectLst/>
                          <a:latin typeface="Arial" panose="020B0604020202020204" pitchFamily="34" charset="0"/>
                        </a:rPr>
                        <a:t>4-6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214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38.0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400" b="0" i="0" u="none" strike="noStrike">
                          <a:solidFill>
                            <a:srgbClr val="000000"/>
                          </a:solidFill>
                          <a:effectLst/>
                          <a:latin typeface="Arial" panose="020B0604020202020204" pitchFamily="34" charset="0"/>
                        </a:rPr>
                        <a:t>38.0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83.7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346113263"/>
                  </a:ext>
                </a:extLst>
              </a:tr>
              <a:tr h="247120">
                <a:tc>
                  <a:txBody>
                    <a:bodyPr/>
                    <a:lstStyle/>
                    <a:p>
                      <a:pPr algn="ctr" fontAlgn="ctr"/>
                      <a:r>
                        <a:rPr lang="es-DO" sz="1400" b="0" i="0" u="none" strike="noStrike">
                          <a:solidFill>
                            <a:srgbClr val="000000"/>
                          </a:solidFill>
                          <a:effectLst/>
                          <a:latin typeface="Arial" panose="020B0604020202020204" pitchFamily="34" charset="0"/>
                        </a:rPr>
                        <a:t>7-9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11.7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400" b="0" i="0" u="none" strike="noStrike">
                          <a:solidFill>
                            <a:srgbClr val="000000"/>
                          </a:solidFill>
                          <a:effectLst/>
                          <a:latin typeface="Arial" panose="020B0604020202020204" pitchFamily="34" charset="0"/>
                        </a:rPr>
                        <a:t>11.7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95.4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944269967"/>
                  </a:ext>
                </a:extLst>
              </a:tr>
              <a:tr h="247120">
                <a:tc>
                  <a:txBody>
                    <a:bodyPr/>
                    <a:lstStyle/>
                    <a:p>
                      <a:pPr algn="ctr" fontAlgn="ctr"/>
                      <a:r>
                        <a:rPr lang="es-DO" sz="1400" b="0" i="0" u="none" strike="noStrike">
                          <a:solidFill>
                            <a:srgbClr val="000000"/>
                          </a:solidFill>
                          <a:effectLst/>
                          <a:latin typeface="Arial" panose="020B0604020202020204" pitchFamily="34" charset="0"/>
                        </a:rPr>
                        <a:t>10-12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400" b="0" i="0" u="none" strike="noStrike">
                          <a:solidFill>
                            <a:srgbClr val="000000"/>
                          </a:solidFill>
                          <a:effectLst/>
                          <a:latin typeface="Arial" panose="020B0604020202020204" pitchFamily="34" charset="0"/>
                        </a:rPr>
                        <a:t>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99.5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50337373"/>
                  </a:ext>
                </a:extLst>
              </a:tr>
              <a:tr h="260850">
                <a:tc>
                  <a:txBody>
                    <a:bodyPr/>
                    <a:lstStyle/>
                    <a:p>
                      <a:pPr algn="ctr" fontAlgn="ctr"/>
                      <a:r>
                        <a:rPr lang="es-DO" sz="1400" b="0" i="0" u="none" strike="noStrike">
                          <a:solidFill>
                            <a:srgbClr val="000000"/>
                          </a:solidFill>
                          <a:effectLst/>
                          <a:latin typeface="Arial" panose="020B0604020202020204" pitchFamily="34" charset="0"/>
                        </a:rPr>
                        <a:t>Más de3 12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400" b="0" i="0" u="none" strike="noStrike">
                          <a:solidFill>
                            <a:srgbClr val="000000"/>
                          </a:solidFill>
                          <a:effectLst/>
                          <a:latin typeface="Arial" panose="020B0604020202020204" pitchFamily="34" charset="0"/>
                        </a:rPr>
                        <a:t>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100.0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372250464"/>
                  </a:ext>
                </a:extLst>
              </a:tr>
              <a:tr h="329494">
                <a:tc>
                  <a:txBody>
                    <a:bodyPr/>
                    <a:lstStyle/>
                    <a:p>
                      <a:pPr algn="ctr" fontAlgn="ctr"/>
                      <a:r>
                        <a:rPr lang="es-DO" sz="1800" b="1" i="0" u="none" strike="noStrike">
                          <a:solidFill>
                            <a:srgbClr val="000000"/>
                          </a:solidFill>
                          <a:effectLst/>
                          <a:latin typeface="Arial" panose="020B060402020202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563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3931338228"/>
                  </a:ext>
                </a:extLst>
              </a:tr>
            </a:tbl>
          </a:graphicData>
        </a:graphic>
      </p:graphicFrame>
      <p:graphicFrame>
        <p:nvGraphicFramePr>
          <p:cNvPr id="8" name="Gráfico 7">
            <a:extLst>
              <a:ext uri="{FF2B5EF4-FFF2-40B4-BE49-F238E27FC236}">
                <a16:creationId xmlns:a16="http://schemas.microsoft.com/office/drawing/2014/main" id="{107F2610-BEFE-BF4E-93AE-608BF2DD4B3A}"/>
              </a:ext>
            </a:extLst>
          </p:cNvPr>
          <p:cNvGraphicFramePr>
            <a:graphicFrameLocks/>
          </p:cNvGraphicFramePr>
          <p:nvPr>
            <p:extLst>
              <p:ext uri="{D42A27DB-BD31-4B8C-83A1-F6EECF244321}">
                <p14:modId xmlns:p14="http://schemas.microsoft.com/office/powerpoint/2010/main" val="3142008960"/>
              </p:ext>
            </p:extLst>
          </p:nvPr>
        </p:nvGraphicFramePr>
        <p:xfrm>
          <a:off x="6400800" y="2671948"/>
          <a:ext cx="5791200" cy="4146133"/>
        </p:xfrm>
        <a:graphic>
          <a:graphicData uri="http://schemas.openxmlformats.org/drawingml/2006/chart">
            <c:chart xmlns:c="http://schemas.openxmlformats.org/drawingml/2006/chart" xmlns:r="http://schemas.openxmlformats.org/officeDocument/2006/relationships" r:id="rId4"/>
          </a:graphicData>
        </a:graphic>
      </p:graphicFrame>
      <p:sp>
        <p:nvSpPr>
          <p:cNvPr id="7" name="Marcador de número de diapositiva 6">
            <a:extLst>
              <a:ext uri="{FF2B5EF4-FFF2-40B4-BE49-F238E27FC236}">
                <a16:creationId xmlns:a16="http://schemas.microsoft.com/office/drawing/2014/main" id="{4C1B66A2-767E-CB4F-8BF1-26F8D9A8491C}"/>
              </a:ext>
            </a:extLst>
          </p:cNvPr>
          <p:cNvSpPr>
            <a:spLocks noGrp="1"/>
          </p:cNvSpPr>
          <p:nvPr>
            <p:ph type="sldNum" sz="quarter" idx="12"/>
          </p:nvPr>
        </p:nvSpPr>
        <p:spPr/>
        <p:txBody>
          <a:bodyPr/>
          <a:lstStyle/>
          <a:p>
            <a:fld id="{F5D1F510-C917-4B4E-B0A9-1BF7ED89073D}" type="slidenum">
              <a:rPr lang="es-DO" smtClean="0"/>
              <a:t>29</a:t>
            </a:fld>
            <a:endParaRPr lang="es-DO"/>
          </a:p>
        </p:txBody>
      </p:sp>
    </p:spTree>
    <p:extLst>
      <p:ext uri="{BB962C8B-B14F-4D97-AF65-F5344CB8AC3E}">
        <p14:creationId xmlns:p14="http://schemas.microsoft.com/office/powerpoint/2010/main" val="3573279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515600" y="0"/>
            <a:ext cx="1709134" cy="1714500"/>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4910388"/>
            <a:ext cx="1600200" cy="1947612"/>
          </a:xfrm>
          <a:prstGeom prst="rect">
            <a:avLst/>
          </a:prstGeom>
        </p:spPr>
      </p:pic>
      <p:sp>
        <p:nvSpPr>
          <p:cNvPr id="7" name="Marcador de número de diapositiva 6">
            <a:extLst>
              <a:ext uri="{FF2B5EF4-FFF2-40B4-BE49-F238E27FC236}">
                <a16:creationId xmlns:a16="http://schemas.microsoft.com/office/drawing/2014/main" id="{ABD64E4B-8422-8545-BF85-21F747ED431D}"/>
              </a:ext>
            </a:extLst>
          </p:cNvPr>
          <p:cNvSpPr>
            <a:spLocks noGrp="1"/>
          </p:cNvSpPr>
          <p:nvPr>
            <p:ph type="sldNum" sz="quarter" idx="12"/>
          </p:nvPr>
        </p:nvSpPr>
        <p:spPr/>
        <p:txBody>
          <a:bodyPr/>
          <a:lstStyle/>
          <a:p>
            <a:fld id="{F5D1F510-C917-4B4E-B0A9-1BF7ED89073D}" type="slidenum">
              <a:rPr lang="es-DO" smtClean="0"/>
              <a:t>3</a:t>
            </a:fld>
            <a:endParaRPr lang="es-DO"/>
          </a:p>
        </p:txBody>
      </p:sp>
      <p:pic>
        <p:nvPicPr>
          <p:cNvPr id="2" name="Imagen 1">
            <a:extLst>
              <a:ext uri="{FF2B5EF4-FFF2-40B4-BE49-F238E27FC236}">
                <a16:creationId xmlns:a16="http://schemas.microsoft.com/office/drawing/2014/main" id="{F87BC6D4-07B1-0B4E-B1FC-AA3EB7A16BC0}"/>
              </a:ext>
            </a:extLst>
          </p:cNvPr>
          <p:cNvPicPr>
            <a:picLocks noChangeAspect="1"/>
          </p:cNvPicPr>
          <p:nvPr/>
        </p:nvPicPr>
        <p:blipFill>
          <a:blip r:embed="rId4"/>
          <a:stretch>
            <a:fillRect/>
          </a:stretch>
        </p:blipFill>
        <p:spPr>
          <a:xfrm>
            <a:off x="2667000" y="0"/>
            <a:ext cx="6858000" cy="6858000"/>
          </a:xfrm>
          <a:prstGeom prst="rect">
            <a:avLst/>
          </a:prstGeom>
        </p:spPr>
      </p:pic>
    </p:spTree>
    <p:extLst>
      <p:ext uri="{BB962C8B-B14F-4D97-AF65-F5344CB8AC3E}">
        <p14:creationId xmlns:p14="http://schemas.microsoft.com/office/powerpoint/2010/main" val="13695112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4445330" y="897387"/>
            <a:ext cx="3301340" cy="523220"/>
          </a:xfrm>
          <a:prstGeom prst="rect">
            <a:avLst/>
          </a:prstGeom>
          <a:solidFill>
            <a:schemeClr val="accent6">
              <a:lumMod val="60000"/>
              <a:lumOff val="40000"/>
            </a:schemeClr>
          </a:solidFill>
        </p:spPr>
        <p:txBody>
          <a:bodyPr wrap="square" rtlCol="0">
            <a:spAutoFit/>
          </a:bodyPr>
          <a:lstStyle/>
          <a:p>
            <a:pPr algn="ctr"/>
            <a:r>
              <a:rPr lang="es-DO" sz="2800" b="1" dirty="0"/>
              <a:t>Secciones</a:t>
            </a:r>
          </a:p>
        </p:txBody>
      </p:sp>
      <p:graphicFrame>
        <p:nvGraphicFramePr>
          <p:cNvPr id="3" name="Tabla 2">
            <a:extLst>
              <a:ext uri="{FF2B5EF4-FFF2-40B4-BE49-F238E27FC236}">
                <a16:creationId xmlns:a16="http://schemas.microsoft.com/office/drawing/2014/main" id="{A1B96483-6A83-4146-B187-DBE93EFB4D34}"/>
              </a:ext>
            </a:extLst>
          </p:cNvPr>
          <p:cNvGraphicFramePr>
            <a:graphicFrameLocks noGrp="1"/>
          </p:cNvGraphicFramePr>
          <p:nvPr>
            <p:extLst>
              <p:ext uri="{D42A27DB-BD31-4B8C-83A1-F6EECF244321}">
                <p14:modId xmlns:p14="http://schemas.microsoft.com/office/powerpoint/2010/main" val="3300552740"/>
              </p:ext>
            </p:extLst>
          </p:nvPr>
        </p:nvGraphicFramePr>
        <p:xfrm>
          <a:off x="44210" y="2086882"/>
          <a:ext cx="6051790" cy="4351338"/>
        </p:xfrm>
        <a:graphic>
          <a:graphicData uri="http://schemas.openxmlformats.org/drawingml/2006/table">
            <a:tbl>
              <a:tblPr/>
              <a:tblGrid>
                <a:gridCol w="1357935">
                  <a:extLst>
                    <a:ext uri="{9D8B030D-6E8A-4147-A177-3AD203B41FA5}">
                      <a16:colId xmlns:a16="http://schemas.microsoft.com/office/drawing/2014/main" val="3675795040"/>
                    </a:ext>
                  </a:extLst>
                </a:gridCol>
                <a:gridCol w="1338296">
                  <a:extLst>
                    <a:ext uri="{9D8B030D-6E8A-4147-A177-3AD203B41FA5}">
                      <a16:colId xmlns:a16="http://schemas.microsoft.com/office/drawing/2014/main" val="1290191486"/>
                    </a:ext>
                  </a:extLst>
                </a:gridCol>
                <a:gridCol w="1021257">
                  <a:extLst>
                    <a:ext uri="{9D8B030D-6E8A-4147-A177-3AD203B41FA5}">
                      <a16:colId xmlns:a16="http://schemas.microsoft.com/office/drawing/2014/main" val="87171631"/>
                    </a:ext>
                  </a:extLst>
                </a:gridCol>
                <a:gridCol w="1043702">
                  <a:extLst>
                    <a:ext uri="{9D8B030D-6E8A-4147-A177-3AD203B41FA5}">
                      <a16:colId xmlns:a16="http://schemas.microsoft.com/office/drawing/2014/main" val="3964195855"/>
                    </a:ext>
                  </a:extLst>
                </a:gridCol>
                <a:gridCol w="1290600">
                  <a:extLst>
                    <a:ext uri="{9D8B030D-6E8A-4147-A177-3AD203B41FA5}">
                      <a16:colId xmlns:a16="http://schemas.microsoft.com/office/drawing/2014/main" val="3817566594"/>
                    </a:ext>
                  </a:extLst>
                </a:gridCol>
              </a:tblGrid>
              <a:tr h="741035">
                <a:tc gridSpan="5">
                  <a:txBody>
                    <a:bodyPr/>
                    <a:lstStyle/>
                    <a:p>
                      <a:pPr algn="ctr" fontAlgn="ctr"/>
                      <a:r>
                        <a:rPr lang="es-DO" sz="1400" b="1" i="0" u="none" strike="noStrike" dirty="0">
                          <a:solidFill>
                            <a:srgbClr val="000000"/>
                          </a:solidFill>
                          <a:effectLst/>
                          <a:latin typeface="Arial" panose="020B0604020202020204" pitchFamily="34" charset="0"/>
                        </a:rPr>
                        <a:t>Encuesta a Docentes: Evaluación del primer mes del proceso de docencia virtual, Semestre 2020-20.</a:t>
                      </a:r>
                    </a:p>
                  </a:txBody>
                  <a:tcPr marL="8421" marR="8421" marT="84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190879578"/>
                  </a:ext>
                </a:extLst>
              </a:tr>
              <a:tr h="595074">
                <a:tc gridSpan="5">
                  <a:txBody>
                    <a:bodyPr/>
                    <a:lstStyle/>
                    <a:p>
                      <a:pPr algn="ctr" fontAlgn="ctr"/>
                      <a:r>
                        <a:rPr lang="es-DO" sz="1600" b="1" i="0" u="none" strike="noStrike">
                          <a:solidFill>
                            <a:srgbClr val="000000"/>
                          </a:solidFill>
                          <a:effectLst/>
                          <a:latin typeface="Arial" panose="020B0604020202020204" pitchFamily="34" charset="0"/>
                        </a:rPr>
                        <a:t>Cantidad y % de encuestados según Cantidad de Secciones en su contrato</a:t>
                      </a:r>
                    </a:p>
                  </a:txBody>
                  <a:tcPr marL="8421" marR="8421" marT="84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1462224973"/>
                  </a:ext>
                </a:extLst>
              </a:tr>
              <a:tr h="819630">
                <a:tc>
                  <a:txBody>
                    <a:bodyPr/>
                    <a:lstStyle/>
                    <a:p>
                      <a:pPr algn="ctr" fontAlgn="ctr"/>
                      <a:r>
                        <a:rPr lang="es-DO" sz="1600" b="1" i="0" u="none" strike="noStrike" dirty="0">
                          <a:solidFill>
                            <a:srgbClr val="000000"/>
                          </a:solidFill>
                          <a:effectLst/>
                          <a:latin typeface="Arial" panose="020B0604020202020204" pitchFamily="34" charset="0"/>
                        </a:rPr>
                        <a:t>Cantidad de Secciones</a:t>
                      </a:r>
                    </a:p>
                  </a:txBody>
                  <a:tcPr marL="8421" marR="8421" marT="84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600" b="1" i="0" u="none" strike="noStrike">
                          <a:solidFill>
                            <a:srgbClr val="000000"/>
                          </a:solidFill>
                          <a:effectLst/>
                          <a:latin typeface="Arial" panose="020B0604020202020204" pitchFamily="34" charset="0"/>
                        </a:rPr>
                        <a:t>Frecuencia</a:t>
                      </a:r>
                    </a:p>
                  </a:txBody>
                  <a:tcPr marL="8421" marR="8421" marT="84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a:t>
                      </a:r>
                    </a:p>
                  </a:txBody>
                  <a:tcPr marL="8421" marR="8421" marT="84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600" b="1" i="0" u="none" strike="noStrike">
                          <a:solidFill>
                            <a:srgbClr val="000000"/>
                          </a:solidFill>
                          <a:effectLst/>
                          <a:latin typeface="Arial" panose="020B0604020202020204" pitchFamily="34" charset="0"/>
                        </a:rPr>
                        <a:t>% Válido</a:t>
                      </a:r>
                    </a:p>
                  </a:txBody>
                  <a:tcPr marL="8421" marR="8421" marT="84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600" b="1" i="0" u="none" strike="noStrike">
                          <a:solidFill>
                            <a:srgbClr val="000000"/>
                          </a:solidFill>
                          <a:effectLst/>
                          <a:latin typeface="Arial" panose="020B0604020202020204" pitchFamily="34" charset="0"/>
                        </a:rPr>
                        <a:t>% Acumulado</a:t>
                      </a:r>
                    </a:p>
                  </a:txBody>
                  <a:tcPr marL="8421" marR="8421" marT="842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3441219737"/>
                  </a:ext>
                </a:extLst>
              </a:tr>
              <a:tr h="197048">
                <a:tc>
                  <a:txBody>
                    <a:bodyPr/>
                    <a:lstStyle/>
                    <a:p>
                      <a:pPr algn="l" fontAlgn="ctr"/>
                      <a:r>
                        <a:rPr lang="es-DO" sz="1200" b="0" i="0" u="none" strike="noStrike">
                          <a:solidFill>
                            <a:srgbClr val="000000"/>
                          </a:solidFill>
                          <a:effectLst/>
                          <a:latin typeface="Arial" panose="020B0604020202020204" pitchFamily="34" charset="0"/>
                        </a:rPr>
                        <a:t>1-5</a:t>
                      </a:r>
                    </a:p>
                  </a:txBody>
                  <a:tcPr marL="8421" marR="8421" marT="84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102</a:t>
                      </a:r>
                    </a:p>
                  </a:txBody>
                  <a:tcPr marL="8421" marR="8421" marT="84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r" fontAlgn="ctr"/>
                      <a:r>
                        <a:rPr lang="es-DO" sz="1200" b="0" i="0" u="none" strike="noStrike">
                          <a:solidFill>
                            <a:srgbClr val="000000"/>
                          </a:solidFill>
                          <a:effectLst/>
                          <a:latin typeface="Arial" panose="020B0604020202020204" pitchFamily="34" charset="0"/>
                        </a:rPr>
                        <a:t>18.1</a:t>
                      </a:r>
                    </a:p>
                  </a:txBody>
                  <a:tcPr marL="8421" marR="8421" marT="84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r" fontAlgn="b"/>
                      <a:r>
                        <a:rPr lang="es-DO" sz="1200" b="0" i="0" u="none" strike="noStrike">
                          <a:solidFill>
                            <a:srgbClr val="000000"/>
                          </a:solidFill>
                          <a:effectLst/>
                          <a:latin typeface="Arial" panose="020B0604020202020204" pitchFamily="34" charset="0"/>
                        </a:rPr>
                        <a:t>18.1</a:t>
                      </a:r>
                    </a:p>
                  </a:txBody>
                  <a:tcPr marL="8421" marR="8421" marT="84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18.1</a:t>
                      </a:r>
                    </a:p>
                  </a:txBody>
                  <a:tcPr marL="8421" marR="8421" marT="842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892402959"/>
                  </a:ext>
                </a:extLst>
              </a:tr>
              <a:tr h="202101">
                <a:tc>
                  <a:txBody>
                    <a:bodyPr/>
                    <a:lstStyle/>
                    <a:p>
                      <a:pPr algn="l" fontAlgn="ctr"/>
                      <a:r>
                        <a:rPr lang="es-DO" sz="1200" b="0" i="0" u="none" strike="noStrike">
                          <a:solidFill>
                            <a:srgbClr val="000000"/>
                          </a:solidFill>
                          <a:effectLst/>
                          <a:latin typeface="Arial" panose="020B0604020202020204" pitchFamily="34" charset="0"/>
                        </a:rPr>
                        <a:t>5-10</a:t>
                      </a:r>
                    </a:p>
                  </a:txBody>
                  <a:tcPr marL="8421" marR="8421" marT="84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221</a:t>
                      </a:r>
                    </a:p>
                  </a:txBody>
                  <a:tcPr marL="8421" marR="8421" marT="84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r" fontAlgn="ctr"/>
                      <a:r>
                        <a:rPr lang="es-DO" sz="1200" b="0" i="0" u="none" strike="noStrike">
                          <a:solidFill>
                            <a:srgbClr val="000000"/>
                          </a:solidFill>
                          <a:effectLst/>
                          <a:latin typeface="Arial" panose="020B0604020202020204" pitchFamily="34" charset="0"/>
                        </a:rPr>
                        <a:t>39.3</a:t>
                      </a:r>
                    </a:p>
                  </a:txBody>
                  <a:tcPr marL="8421" marR="8421" marT="84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r" fontAlgn="b"/>
                      <a:r>
                        <a:rPr lang="es-DO" sz="1200" b="0" i="0" u="none" strike="noStrike">
                          <a:solidFill>
                            <a:srgbClr val="000000"/>
                          </a:solidFill>
                          <a:effectLst/>
                          <a:latin typeface="Arial" panose="020B0604020202020204" pitchFamily="34" charset="0"/>
                        </a:rPr>
                        <a:t>39.3</a:t>
                      </a:r>
                    </a:p>
                  </a:txBody>
                  <a:tcPr marL="8421" marR="8421" marT="84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57.5</a:t>
                      </a:r>
                    </a:p>
                  </a:txBody>
                  <a:tcPr marL="8421" marR="8421" marT="842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308617434"/>
                  </a:ext>
                </a:extLst>
              </a:tr>
              <a:tr h="202101">
                <a:tc>
                  <a:txBody>
                    <a:bodyPr/>
                    <a:lstStyle/>
                    <a:p>
                      <a:pPr algn="l" fontAlgn="ctr"/>
                      <a:r>
                        <a:rPr lang="es-DO" sz="1200" b="0" i="0" u="none" strike="noStrike">
                          <a:solidFill>
                            <a:srgbClr val="000000"/>
                          </a:solidFill>
                          <a:effectLst/>
                          <a:latin typeface="Arial" panose="020B0604020202020204" pitchFamily="34" charset="0"/>
                        </a:rPr>
                        <a:t>10-15</a:t>
                      </a:r>
                    </a:p>
                  </a:txBody>
                  <a:tcPr marL="8421" marR="8421" marT="84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174</a:t>
                      </a:r>
                    </a:p>
                  </a:txBody>
                  <a:tcPr marL="8421" marR="8421" marT="84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r" fontAlgn="ctr"/>
                      <a:r>
                        <a:rPr lang="es-DO" sz="1200" b="0" i="0" u="none" strike="noStrike">
                          <a:solidFill>
                            <a:srgbClr val="000000"/>
                          </a:solidFill>
                          <a:effectLst/>
                          <a:latin typeface="Arial" panose="020B0604020202020204" pitchFamily="34" charset="0"/>
                        </a:rPr>
                        <a:t>31.0</a:t>
                      </a:r>
                    </a:p>
                  </a:txBody>
                  <a:tcPr marL="8421" marR="8421" marT="84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r" fontAlgn="b"/>
                      <a:r>
                        <a:rPr lang="es-DO" sz="1200" b="0" i="0" u="none" strike="noStrike">
                          <a:solidFill>
                            <a:srgbClr val="000000"/>
                          </a:solidFill>
                          <a:effectLst/>
                          <a:latin typeface="Arial" panose="020B0604020202020204" pitchFamily="34" charset="0"/>
                        </a:rPr>
                        <a:t>31.0</a:t>
                      </a:r>
                    </a:p>
                  </a:txBody>
                  <a:tcPr marL="8421" marR="8421" marT="84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88.4</a:t>
                      </a:r>
                    </a:p>
                  </a:txBody>
                  <a:tcPr marL="8421" marR="8421" marT="842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231169052"/>
                  </a:ext>
                </a:extLst>
              </a:tr>
              <a:tr h="202101">
                <a:tc>
                  <a:txBody>
                    <a:bodyPr/>
                    <a:lstStyle/>
                    <a:p>
                      <a:pPr algn="l" fontAlgn="ctr"/>
                      <a:r>
                        <a:rPr lang="es-DO" sz="1200" b="0" i="0" u="none" strike="noStrike">
                          <a:solidFill>
                            <a:srgbClr val="000000"/>
                          </a:solidFill>
                          <a:effectLst/>
                          <a:latin typeface="Arial" panose="020B0604020202020204" pitchFamily="34" charset="0"/>
                        </a:rPr>
                        <a:t>15-20</a:t>
                      </a:r>
                    </a:p>
                  </a:txBody>
                  <a:tcPr marL="8421" marR="8421" marT="84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34</a:t>
                      </a:r>
                    </a:p>
                  </a:txBody>
                  <a:tcPr marL="8421" marR="8421" marT="84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r" fontAlgn="ctr"/>
                      <a:r>
                        <a:rPr lang="es-DO" sz="1200" b="0" i="0" u="none" strike="noStrike">
                          <a:solidFill>
                            <a:srgbClr val="000000"/>
                          </a:solidFill>
                          <a:effectLst/>
                          <a:latin typeface="Arial" panose="020B0604020202020204" pitchFamily="34" charset="0"/>
                        </a:rPr>
                        <a:t>6.0</a:t>
                      </a:r>
                    </a:p>
                  </a:txBody>
                  <a:tcPr marL="8421" marR="8421" marT="84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r" fontAlgn="b"/>
                      <a:r>
                        <a:rPr lang="es-DO" sz="1200" b="0" i="0" u="none" strike="noStrike">
                          <a:solidFill>
                            <a:srgbClr val="000000"/>
                          </a:solidFill>
                          <a:effectLst/>
                          <a:latin typeface="Arial" panose="020B0604020202020204" pitchFamily="34" charset="0"/>
                        </a:rPr>
                        <a:t>6.0</a:t>
                      </a:r>
                    </a:p>
                  </a:txBody>
                  <a:tcPr marL="8421" marR="8421" marT="84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94.5</a:t>
                      </a:r>
                    </a:p>
                  </a:txBody>
                  <a:tcPr marL="8421" marR="8421" marT="842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970476630"/>
                  </a:ext>
                </a:extLst>
              </a:tr>
              <a:tr h="202101">
                <a:tc>
                  <a:txBody>
                    <a:bodyPr/>
                    <a:lstStyle/>
                    <a:p>
                      <a:pPr algn="l" fontAlgn="ctr"/>
                      <a:r>
                        <a:rPr lang="es-DO" sz="1200" b="0" i="0" u="none" strike="noStrike">
                          <a:solidFill>
                            <a:srgbClr val="000000"/>
                          </a:solidFill>
                          <a:effectLst/>
                          <a:latin typeface="Arial" panose="020B0604020202020204" pitchFamily="34" charset="0"/>
                        </a:rPr>
                        <a:t>20-25</a:t>
                      </a:r>
                    </a:p>
                  </a:txBody>
                  <a:tcPr marL="8421" marR="8421" marT="84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24</a:t>
                      </a:r>
                    </a:p>
                  </a:txBody>
                  <a:tcPr marL="8421" marR="8421" marT="84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r" fontAlgn="ctr"/>
                      <a:r>
                        <a:rPr lang="es-DO" sz="1200" b="0" i="0" u="none" strike="noStrike">
                          <a:solidFill>
                            <a:srgbClr val="000000"/>
                          </a:solidFill>
                          <a:effectLst/>
                          <a:latin typeface="Arial" panose="020B0604020202020204" pitchFamily="34" charset="0"/>
                        </a:rPr>
                        <a:t>4.3</a:t>
                      </a:r>
                    </a:p>
                  </a:txBody>
                  <a:tcPr marL="8421" marR="8421" marT="84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r" fontAlgn="b"/>
                      <a:r>
                        <a:rPr lang="es-DO" sz="1200" b="0" i="0" u="none" strike="noStrike">
                          <a:solidFill>
                            <a:srgbClr val="000000"/>
                          </a:solidFill>
                          <a:effectLst/>
                          <a:latin typeface="Arial" panose="020B0604020202020204" pitchFamily="34" charset="0"/>
                        </a:rPr>
                        <a:t>4.3</a:t>
                      </a:r>
                    </a:p>
                  </a:txBody>
                  <a:tcPr marL="8421" marR="8421" marT="84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98.8</a:t>
                      </a:r>
                    </a:p>
                  </a:txBody>
                  <a:tcPr marL="8421" marR="8421" marT="842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016660061"/>
                  </a:ext>
                </a:extLst>
              </a:tr>
              <a:tr h="213328">
                <a:tc>
                  <a:txBody>
                    <a:bodyPr/>
                    <a:lstStyle/>
                    <a:p>
                      <a:pPr algn="l" fontAlgn="ctr"/>
                      <a:r>
                        <a:rPr lang="es-DO" sz="1200" b="0" i="0" u="none" strike="noStrike">
                          <a:solidFill>
                            <a:srgbClr val="000000"/>
                          </a:solidFill>
                          <a:effectLst/>
                          <a:latin typeface="Arial" panose="020B0604020202020204" pitchFamily="34" charset="0"/>
                        </a:rPr>
                        <a:t>25 y más</a:t>
                      </a:r>
                    </a:p>
                  </a:txBody>
                  <a:tcPr marL="8421" marR="8421" marT="84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7</a:t>
                      </a:r>
                    </a:p>
                  </a:txBody>
                  <a:tcPr marL="8421" marR="8421" marT="84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r" fontAlgn="ctr"/>
                      <a:r>
                        <a:rPr lang="es-DO" sz="1200" b="0" i="0" u="none" strike="noStrike">
                          <a:solidFill>
                            <a:srgbClr val="000000"/>
                          </a:solidFill>
                          <a:effectLst/>
                          <a:latin typeface="Arial" panose="020B0604020202020204" pitchFamily="34" charset="0"/>
                        </a:rPr>
                        <a:t>1.2</a:t>
                      </a:r>
                    </a:p>
                  </a:txBody>
                  <a:tcPr marL="8421" marR="8421" marT="84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r" fontAlgn="b"/>
                      <a:r>
                        <a:rPr lang="es-DO" sz="1200" b="0" i="0" u="none" strike="noStrike">
                          <a:solidFill>
                            <a:srgbClr val="000000"/>
                          </a:solidFill>
                          <a:effectLst/>
                          <a:latin typeface="Arial" panose="020B0604020202020204" pitchFamily="34" charset="0"/>
                        </a:rPr>
                        <a:t>1.2</a:t>
                      </a:r>
                    </a:p>
                  </a:txBody>
                  <a:tcPr marL="8421" marR="8421" marT="84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100.0</a:t>
                      </a:r>
                    </a:p>
                  </a:txBody>
                  <a:tcPr marL="8421" marR="8421" marT="842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849429005"/>
                  </a:ext>
                </a:extLst>
              </a:tr>
              <a:tr h="269467">
                <a:tc>
                  <a:txBody>
                    <a:bodyPr/>
                    <a:lstStyle/>
                    <a:p>
                      <a:pPr algn="ctr" fontAlgn="ctr"/>
                      <a:r>
                        <a:rPr lang="es-DO" sz="1600" b="1" i="0" u="none" strike="noStrike">
                          <a:solidFill>
                            <a:srgbClr val="000000"/>
                          </a:solidFill>
                          <a:effectLst/>
                          <a:latin typeface="Arial" panose="020B0604020202020204" pitchFamily="34" charset="0"/>
                        </a:rPr>
                        <a:t>Total</a:t>
                      </a:r>
                    </a:p>
                  </a:txBody>
                  <a:tcPr marL="8421" marR="8421" marT="84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600" b="1" i="0" u="none" strike="noStrike">
                          <a:solidFill>
                            <a:srgbClr val="000000"/>
                          </a:solidFill>
                          <a:effectLst/>
                          <a:latin typeface="Arial" panose="020B0604020202020204" pitchFamily="34" charset="0"/>
                        </a:rPr>
                        <a:t>562</a:t>
                      </a:r>
                    </a:p>
                  </a:txBody>
                  <a:tcPr marL="8421" marR="8421" marT="842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600" b="1" i="0" u="none" strike="noStrike">
                          <a:solidFill>
                            <a:srgbClr val="000000"/>
                          </a:solidFill>
                          <a:effectLst/>
                          <a:latin typeface="Arial" panose="020B0604020202020204" pitchFamily="34" charset="0"/>
                        </a:rPr>
                        <a:t>100.0</a:t>
                      </a:r>
                    </a:p>
                  </a:txBody>
                  <a:tcPr marL="8421" marR="8421" marT="84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600" b="1" i="0" u="none" strike="noStrike">
                          <a:solidFill>
                            <a:srgbClr val="000000"/>
                          </a:solidFill>
                          <a:effectLst/>
                          <a:latin typeface="Arial" panose="020B0604020202020204" pitchFamily="34" charset="0"/>
                        </a:rPr>
                        <a:t>100.0</a:t>
                      </a:r>
                    </a:p>
                  </a:txBody>
                  <a:tcPr marL="8421" marR="8421" marT="84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600" b="1" i="0" u="none" strike="noStrike">
                          <a:solidFill>
                            <a:srgbClr val="000000"/>
                          </a:solidFill>
                          <a:effectLst/>
                          <a:latin typeface="Arial" panose="020B0604020202020204" pitchFamily="34" charset="0"/>
                        </a:rPr>
                        <a:t> </a:t>
                      </a:r>
                    </a:p>
                  </a:txBody>
                  <a:tcPr marL="8421" marR="8421" marT="842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514009020"/>
                  </a:ext>
                </a:extLst>
              </a:tr>
              <a:tr h="437885">
                <a:tc>
                  <a:txBody>
                    <a:bodyPr/>
                    <a:lstStyle/>
                    <a:p>
                      <a:pPr algn="ctr" fontAlgn="ctr"/>
                      <a:r>
                        <a:rPr lang="es-DO" sz="1200" b="0" i="0" u="none" strike="noStrike">
                          <a:solidFill>
                            <a:srgbClr val="000000"/>
                          </a:solidFill>
                          <a:effectLst/>
                          <a:latin typeface="Arial" panose="020B0604020202020204" pitchFamily="34" charset="0"/>
                        </a:rPr>
                        <a:t>Perdidos del Sistema</a:t>
                      </a:r>
                    </a:p>
                  </a:txBody>
                  <a:tcPr marL="8421" marR="8421" marT="84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1</a:t>
                      </a:r>
                    </a:p>
                  </a:txBody>
                  <a:tcPr marL="8421" marR="8421" marT="84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0.2</a:t>
                      </a:r>
                    </a:p>
                  </a:txBody>
                  <a:tcPr marL="8421" marR="8421" marT="84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r" fontAlgn="b"/>
                      <a:r>
                        <a:rPr lang="es-DO" sz="1200" b="0" i="0" u="none" strike="noStrike">
                          <a:solidFill>
                            <a:srgbClr val="000000"/>
                          </a:solidFill>
                          <a:effectLst/>
                          <a:latin typeface="Arial" panose="020B0604020202020204" pitchFamily="34" charset="0"/>
                        </a:rPr>
                        <a:t> </a:t>
                      </a:r>
                    </a:p>
                  </a:txBody>
                  <a:tcPr marL="8421" marR="8421" marT="84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 </a:t>
                      </a:r>
                    </a:p>
                  </a:txBody>
                  <a:tcPr marL="8421" marR="8421" marT="842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865740958"/>
                  </a:ext>
                </a:extLst>
              </a:tr>
              <a:tr h="269467">
                <a:tc>
                  <a:txBody>
                    <a:bodyPr/>
                    <a:lstStyle/>
                    <a:p>
                      <a:pPr algn="ctr" fontAlgn="ctr"/>
                      <a:r>
                        <a:rPr lang="es-DO" sz="1600" b="1" i="0" u="none" strike="noStrike">
                          <a:solidFill>
                            <a:srgbClr val="000000"/>
                          </a:solidFill>
                          <a:effectLst/>
                          <a:latin typeface="Arial" panose="020B0604020202020204" pitchFamily="34" charset="0"/>
                        </a:rPr>
                        <a:t>Total</a:t>
                      </a:r>
                    </a:p>
                  </a:txBody>
                  <a:tcPr marL="8421" marR="8421" marT="84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600" b="1" i="0" u="none" strike="noStrike" dirty="0">
                          <a:solidFill>
                            <a:srgbClr val="000000"/>
                          </a:solidFill>
                          <a:effectLst/>
                          <a:latin typeface="Arial" panose="020B0604020202020204" pitchFamily="34" charset="0"/>
                        </a:rPr>
                        <a:t>563</a:t>
                      </a:r>
                    </a:p>
                  </a:txBody>
                  <a:tcPr marL="8421" marR="8421" marT="842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600" b="1" i="0" u="none" strike="noStrike">
                          <a:solidFill>
                            <a:srgbClr val="000000"/>
                          </a:solidFill>
                          <a:effectLst/>
                          <a:latin typeface="Arial" panose="020B0604020202020204" pitchFamily="34" charset="0"/>
                        </a:rPr>
                        <a:t>100.0</a:t>
                      </a:r>
                    </a:p>
                  </a:txBody>
                  <a:tcPr marL="8421" marR="8421" marT="84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600" b="1" i="0" u="none" strike="noStrike">
                          <a:solidFill>
                            <a:srgbClr val="000000"/>
                          </a:solidFill>
                          <a:effectLst/>
                          <a:latin typeface="Arial" panose="020B0604020202020204" pitchFamily="34" charset="0"/>
                        </a:rPr>
                        <a:t> </a:t>
                      </a:r>
                    </a:p>
                  </a:txBody>
                  <a:tcPr marL="8421" marR="8421" marT="842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600" b="1" i="0" u="none" strike="noStrike" dirty="0">
                          <a:solidFill>
                            <a:srgbClr val="000000"/>
                          </a:solidFill>
                          <a:effectLst/>
                          <a:latin typeface="Arial" panose="020B0604020202020204" pitchFamily="34" charset="0"/>
                        </a:rPr>
                        <a:t> </a:t>
                      </a:r>
                    </a:p>
                  </a:txBody>
                  <a:tcPr marL="8421" marR="8421" marT="842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95619721"/>
                  </a:ext>
                </a:extLst>
              </a:tr>
            </a:tbl>
          </a:graphicData>
        </a:graphic>
      </p:graphicFrame>
      <p:graphicFrame>
        <p:nvGraphicFramePr>
          <p:cNvPr id="7" name="Gráfico 6">
            <a:extLst>
              <a:ext uri="{FF2B5EF4-FFF2-40B4-BE49-F238E27FC236}">
                <a16:creationId xmlns:a16="http://schemas.microsoft.com/office/drawing/2014/main" id="{72CAC5ED-2904-5042-B3F1-1DE9C5BE6C99}"/>
              </a:ext>
            </a:extLst>
          </p:cNvPr>
          <p:cNvGraphicFramePr>
            <a:graphicFrameLocks/>
          </p:cNvGraphicFramePr>
          <p:nvPr>
            <p:extLst>
              <p:ext uri="{D42A27DB-BD31-4B8C-83A1-F6EECF244321}">
                <p14:modId xmlns:p14="http://schemas.microsoft.com/office/powerpoint/2010/main" val="2315018440"/>
              </p:ext>
            </p:extLst>
          </p:nvPr>
        </p:nvGraphicFramePr>
        <p:xfrm>
          <a:off x="6095999" y="2086882"/>
          <a:ext cx="6051791" cy="4527674"/>
        </p:xfrm>
        <a:graphic>
          <a:graphicData uri="http://schemas.openxmlformats.org/drawingml/2006/chart">
            <c:chart xmlns:c="http://schemas.openxmlformats.org/drawingml/2006/chart" xmlns:r="http://schemas.openxmlformats.org/officeDocument/2006/relationships" r:id="rId4"/>
          </a:graphicData>
        </a:graphic>
      </p:graphicFrame>
      <p:sp>
        <p:nvSpPr>
          <p:cNvPr id="8" name="Marcador de número de diapositiva 7">
            <a:extLst>
              <a:ext uri="{FF2B5EF4-FFF2-40B4-BE49-F238E27FC236}">
                <a16:creationId xmlns:a16="http://schemas.microsoft.com/office/drawing/2014/main" id="{0E6803CD-E7A7-754A-A8C3-07C4253EAD3B}"/>
              </a:ext>
            </a:extLst>
          </p:cNvPr>
          <p:cNvSpPr>
            <a:spLocks noGrp="1"/>
          </p:cNvSpPr>
          <p:nvPr>
            <p:ph type="sldNum" sz="quarter" idx="12"/>
          </p:nvPr>
        </p:nvSpPr>
        <p:spPr/>
        <p:txBody>
          <a:bodyPr/>
          <a:lstStyle/>
          <a:p>
            <a:fld id="{F5D1F510-C917-4B4E-B0A9-1BF7ED89073D}" type="slidenum">
              <a:rPr lang="es-DO" smtClean="0"/>
              <a:t>30</a:t>
            </a:fld>
            <a:endParaRPr lang="es-DO"/>
          </a:p>
        </p:txBody>
      </p:sp>
    </p:spTree>
    <p:extLst>
      <p:ext uri="{BB962C8B-B14F-4D97-AF65-F5344CB8AC3E}">
        <p14:creationId xmlns:p14="http://schemas.microsoft.com/office/powerpoint/2010/main" val="2946935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4445330" y="897387"/>
            <a:ext cx="3301340" cy="954107"/>
          </a:xfrm>
          <a:prstGeom prst="rect">
            <a:avLst/>
          </a:prstGeom>
          <a:solidFill>
            <a:schemeClr val="accent6">
              <a:lumMod val="60000"/>
              <a:lumOff val="40000"/>
            </a:schemeClr>
          </a:solidFill>
        </p:spPr>
        <p:txBody>
          <a:bodyPr wrap="square" rtlCol="0">
            <a:spAutoFit/>
          </a:bodyPr>
          <a:lstStyle/>
          <a:p>
            <a:pPr algn="ctr"/>
            <a:r>
              <a:rPr lang="es-DO" sz="2800" b="1" dirty="0"/>
              <a:t>Años de Servicio en la UASD</a:t>
            </a:r>
          </a:p>
        </p:txBody>
      </p:sp>
      <p:graphicFrame>
        <p:nvGraphicFramePr>
          <p:cNvPr id="3" name="Tabla 2">
            <a:extLst>
              <a:ext uri="{FF2B5EF4-FFF2-40B4-BE49-F238E27FC236}">
                <a16:creationId xmlns:a16="http://schemas.microsoft.com/office/drawing/2014/main" id="{7F240E6E-952D-E046-B8DC-EDFB3CB09AE8}"/>
              </a:ext>
            </a:extLst>
          </p:cNvPr>
          <p:cNvGraphicFramePr>
            <a:graphicFrameLocks noGrp="1"/>
          </p:cNvGraphicFramePr>
          <p:nvPr>
            <p:extLst>
              <p:ext uri="{D42A27DB-BD31-4B8C-83A1-F6EECF244321}">
                <p14:modId xmlns:p14="http://schemas.microsoft.com/office/powerpoint/2010/main" val="3811467374"/>
              </p:ext>
            </p:extLst>
          </p:nvPr>
        </p:nvGraphicFramePr>
        <p:xfrm>
          <a:off x="243272" y="2357739"/>
          <a:ext cx="5363778" cy="4351333"/>
        </p:xfrm>
        <a:graphic>
          <a:graphicData uri="http://schemas.openxmlformats.org/drawingml/2006/table">
            <a:tbl>
              <a:tblPr/>
              <a:tblGrid>
                <a:gridCol w="1301940">
                  <a:extLst>
                    <a:ext uri="{9D8B030D-6E8A-4147-A177-3AD203B41FA5}">
                      <a16:colId xmlns:a16="http://schemas.microsoft.com/office/drawing/2014/main" val="3612057069"/>
                    </a:ext>
                  </a:extLst>
                </a:gridCol>
                <a:gridCol w="1186272">
                  <a:extLst>
                    <a:ext uri="{9D8B030D-6E8A-4147-A177-3AD203B41FA5}">
                      <a16:colId xmlns:a16="http://schemas.microsoft.com/office/drawing/2014/main" val="3379554510"/>
                    </a:ext>
                  </a:extLst>
                </a:gridCol>
                <a:gridCol w="1011425">
                  <a:extLst>
                    <a:ext uri="{9D8B030D-6E8A-4147-A177-3AD203B41FA5}">
                      <a16:colId xmlns:a16="http://schemas.microsoft.com/office/drawing/2014/main" val="1217027259"/>
                    </a:ext>
                  </a:extLst>
                </a:gridCol>
                <a:gridCol w="702079">
                  <a:extLst>
                    <a:ext uri="{9D8B030D-6E8A-4147-A177-3AD203B41FA5}">
                      <a16:colId xmlns:a16="http://schemas.microsoft.com/office/drawing/2014/main" val="2391687488"/>
                    </a:ext>
                  </a:extLst>
                </a:gridCol>
                <a:gridCol w="1162062">
                  <a:extLst>
                    <a:ext uri="{9D8B030D-6E8A-4147-A177-3AD203B41FA5}">
                      <a16:colId xmlns:a16="http://schemas.microsoft.com/office/drawing/2014/main" val="2969138604"/>
                    </a:ext>
                  </a:extLst>
                </a:gridCol>
              </a:tblGrid>
              <a:tr h="506220">
                <a:tc gridSpan="5">
                  <a:txBody>
                    <a:bodyPr/>
                    <a:lstStyle/>
                    <a:p>
                      <a:pPr algn="ctr" fontAlgn="ctr"/>
                      <a:r>
                        <a:rPr lang="es-DO" sz="14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8078" marR="8078" marT="80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3607283960"/>
                  </a:ext>
                </a:extLst>
              </a:tr>
              <a:tr h="592385">
                <a:tc gridSpan="5">
                  <a:txBody>
                    <a:bodyPr/>
                    <a:lstStyle/>
                    <a:p>
                      <a:pPr algn="ctr" fontAlgn="ctr"/>
                      <a:r>
                        <a:rPr lang="es-DO" sz="1500" b="1" i="0" u="none" strike="noStrike">
                          <a:solidFill>
                            <a:srgbClr val="000000"/>
                          </a:solidFill>
                          <a:effectLst/>
                          <a:latin typeface="Arial" panose="020B0604020202020204" pitchFamily="34" charset="0"/>
                        </a:rPr>
                        <a:t>Cantidad y % de encuestados según Años de Servicio en la UASD </a:t>
                      </a:r>
                    </a:p>
                  </a:txBody>
                  <a:tcPr marL="8078" marR="8078" marT="80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1069270705"/>
                  </a:ext>
                </a:extLst>
              </a:tr>
              <a:tr h="1044752">
                <a:tc>
                  <a:txBody>
                    <a:bodyPr/>
                    <a:lstStyle/>
                    <a:p>
                      <a:pPr algn="ctr" fontAlgn="ctr"/>
                      <a:r>
                        <a:rPr lang="es-DO" sz="1500" b="1" i="0" u="none" strike="noStrike">
                          <a:solidFill>
                            <a:srgbClr val="000000"/>
                          </a:solidFill>
                          <a:effectLst/>
                          <a:latin typeface="Arial" panose="020B0604020202020204" pitchFamily="34" charset="0"/>
                        </a:rPr>
                        <a:t>Años de servicio en la UASD</a:t>
                      </a:r>
                    </a:p>
                  </a:txBody>
                  <a:tcPr marL="8078" marR="8078" marT="80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500" b="1" i="0" u="none" strike="noStrike">
                          <a:solidFill>
                            <a:srgbClr val="000000"/>
                          </a:solidFill>
                          <a:effectLst/>
                          <a:latin typeface="Arial" panose="020B0604020202020204" pitchFamily="34" charset="0"/>
                        </a:rPr>
                        <a:t>Frecuencia</a:t>
                      </a:r>
                    </a:p>
                  </a:txBody>
                  <a:tcPr marL="8078" marR="8078" marT="80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700" b="1" i="0" u="none" strike="noStrike">
                          <a:solidFill>
                            <a:srgbClr val="000000"/>
                          </a:solidFill>
                          <a:effectLst/>
                          <a:latin typeface="Arial" panose="020B0604020202020204" pitchFamily="34" charset="0"/>
                        </a:rPr>
                        <a:t>%</a:t>
                      </a:r>
                    </a:p>
                  </a:txBody>
                  <a:tcPr marL="8078" marR="8078" marT="80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500" b="1" i="0" u="none" strike="noStrike">
                          <a:solidFill>
                            <a:srgbClr val="000000"/>
                          </a:solidFill>
                          <a:effectLst/>
                          <a:latin typeface="Arial" panose="020B0604020202020204" pitchFamily="34" charset="0"/>
                        </a:rPr>
                        <a:t>% Válido</a:t>
                      </a:r>
                    </a:p>
                  </a:txBody>
                  <a:tcPr marL="8078" marR="8078" marT="80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500" b="1" i="0" u="none" strike="noStrike">
                          <a:solidFill>
                            <a:srgbClr val="000000"/>
                          </a:solidFill>
                          <a:effectLst/>
                          <a:latin typeface="Arial" panose="020B0604020202020204" pitchFamily="34" charset="0"/>
                        </a:rPr>
                        <a:t>% Acumulado</a:t>
                      </a:r>
                    </a:p>
                  </a:txBody>
                  <a:tcPr marL="8078" marR="8078" marT="80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3948895780"/>
                  </a:ext>
                </a:extLst>
              </a:tr>
              <a:tr h="193871">
                <a:tc>
                  <a:txBody>
                    <a:bodyPr/>
                    <a:lstStyle/>
                    <a:p>
                      <a:pPr algn="l" fontAlgn="ctr"/>
                      <a:r>
                        <a:rPr lang="es-DO" sz="1200" b="0" i="0" u="none" strike="noStrike">
                          <a:solidFill>
                            <a:srgbClr val="000000"/>
                          </a:solidFill>
                          <a:effectLst/>
                          <a:latin typeface="Arial" panose="020B0604020202020204" pitchFamily="34" charset="0"/>
                        </a:rPr>
                        <a:t>1-5</a:t>
                      </a:r>
                    </a:p>
                  </a:txBody>
                  <a:tcPr marL="8078" marR="8078" marT="80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124</a:t>
                      </a:r>
                    </a:p>
                  </a:txBody>
                  <a:tcPr marL="8078" marR="8078" marT="80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22.0</a:t>
                      </a:r>
                    </a:p>
                  </a:txBody>
                  <a:tcPr marL="8078" marR="8078" marT="80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200" b="0" i="0" u="none" strike="noStrike">
                          <a:solidFill>
                            <a:srgbClr val="000000"/>
                          </a:solidFill>
                          <a:effectLst/>
                          <a:latin typeface="Arial" panose="020B0604020202020204" pitchFamily="34" charset="0"/>
                        </a:rPr>
                        <a:t>22.0</a:t>
                      </a:r>
                    </a:p>
                  </a:txBody>
                  <a:tcPr marL="8078" marR="8078" marT="8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22.0</a:t>
                      </a:r>
                    </a:p>
                  </a:txBody>
                  <a:tcPr marL="8078" marR="8078" marT="80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117299228"/>
                  </a:ext>
                </a:extLst>
              </a:tr>
              <a:tr h="193871">
                <a:tc>
                  <a:txBody>
                    <a:bodyPr/>
                    <a:lstStyle/>
                    <a:p>
                      <a:pPr algn="l" fontAlgn="ctr"/>
                      <a:r>
                        <a:rPr lang="es-DO" sz="1200" b="0" i="0" u="none" strike="noStrike">
                          <a:solidFill>
                            <a:srgbClr val="000000"/>
                          </a:solidFill>
                          <a:effectLst/>
                          <a:latin typeface="Arial" panose="020B0604020202020204" pitchFamily="34" charset="0"/>
                        </a:rPr>
                        <a:t>5-10</a:t>
                      </a:r>
                    </a:p>
                  </a:txBody>
                  <a:tcPr marL="8078" marR="8078" marT="80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dirty="0">
                          <a:solidFill>
                            <a:srgbClr val="000000"/>
                          </a:solidFill>
                          <a:effectLst/>
                          <a:latin typeface="Arial" panose="020B0604020202020204" pitchFamily="34" charset="0"/>
                        </a:rPr>
                        <a:t>95</a:t>
                      </a:r>
                    </a:p>
                  </a:txBody>
                  <a:tcPr marL="8078" marR="8078" marT="80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16.9</a:t>
                      </a:r>
                    </a:p>
                  </a:txBody>
                  <a:tcPr marL="8078" marR="8078" marT="80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200" b="0" i="0" u="none" strike="noStrike">
                          <a:solidFill>
                            <a:srgbClr val="000000"/>
                          </a:solidFill>
                          <a:effectLst/>
                          <a:latin typeface="Arial" panose="020B0604020202020204" pitchFamily="34" charset="0"/>
                        </a:rPr>
                        <a:t>16.9</a:t>
                      </a:r>
                    </a:p>
                  </a:txBody>
                  <a:tcPr marL="8078" marR="8078" marT="8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38.9</a:t>
                      </a:r>
                    </a:p>
                  </a:txBody>
                  <a:tcPr marL="8078" marR="8078" marT="80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104784329"/>
                  </a:ext>
                </a:extLst>
              </a:tr>
              <a:tr h="193871">
                <a:tc>
                  <a:txBody>
                    <a:bodyPr/>
                    <a:lstStyle/>
                    <a:p>
                      <a:pPr algn="l" fontAlgn="ctr"/>
                      <a:r>
                        <a:rPr lang="es-DO" sz="1200" b="0" i="0" u="none" strike="noStrike">
                          <a:solidFill>
                            <a:srgbClr val="000000"/>
                          </a:solidFill>
                          <a:effectLst/>
                          <a:latin typeface="Arial" panose="020B0604020202020204" pitchFamily="34" charset="0"/>
                        </a:rPr>
                        <a:t>10-15</a:t>
                      </a:r>
                    </a:p>
                  </a:txBody>
                  <a:tcPr marL="8078" marR="8078" marT="80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88</a:t>
                      </a:r>
                    </a:p>
                  </a:txBody>
                  <a:tcPr marL="8078" marR="8078" marT="80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15.6</a:t>
                      </a:r>
                    </a:p>
                  </a:txBody>
                  <a:tcPr marL="8078" marR="8078" marT="80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200" b="0" i="0" u="none" strike="noStrike">
                          <a:solidFill>
                            <a:srgbClr val="000000"/>
                          </a:solidFill>
                          <a:effectLst/>
                          <a:latin typeface="Arial" panose="020B0604020202020204" pitchFamily="34" charset="0"/>
                        </a:rPr>
                        <a:t>15.6</a:t>
                      </a:r>
                    </a:p>
                  </a:txBody>
                  <a:tcPr marL="8078" marR="8078" marT="8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54.5</a:t>
                      </a:r>
                    </a:p>
                  </a:txBody>
                  <a:tcPr marL="8078" marR="8078" marT="80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860341076"/>
                  </a:ext>
                </a:extLst>
              </a:tr>
              <a:tr h="193871">
                <a:tc>
                  <a:txBody>
                    <a:bodyPr/>
                    <a:lstStyle/>
                    <a:p>
                      <a:pPr algn="l" fontAlgn="ctr"/>
                      <a:r>
                        <a:rPr lang="es-DO" sz="1200" b="0" i="0" u="none" strike="noStrike">
                          <a:solidFill>
                            <a:srgbClr val="000000"/>
                          </a:solidFill>
                          <a:effectLst/>
                          <a:latin typeface="Arial" panose="020B0604020202020204" pitchFamily="34" charset="0"/>
                        </a:rPr>
                        <a:t>15-20</a:t>
                      </a:r>
                    </a:p>
                  </a:txBody>
                  <a:tcPr marL="8078" marR="8078" marT="80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67</a:t>
                      </a:r>
                    </a:p>
                  </a:txBody>
                  <a:tcPr marL="8078" marR="8078" marT="80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11.9</a:t>
                      </a:r>
                    </a:p>
                  </a:txBody>
                  <a:tcPr marL="8078" marR="8078" marT="80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200" b="0" i="0" u="none" strike="noStrike">
                          <a:solidFill>
                            <a:srgbClr val="000000"/>
                          </a:solidFill>
                          <a:effectLst/>
                          <a:latin typeface="Arial" panose="020B0604020202020204" pitchFamily="34" charset="0"/>
                        </a:rPr>
                        <a:t>11.9</a:t>
                      </a:r>
                    </a:p>
                  </a:txBody>
                  <a:tcPr marL="8078" marR="8078" marT="8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66.4</a:t>
                      </a:r>
                    </a:p>
                  </a:txBody>
                  <a:tcPr marL="8078" marR="8078" marT="80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34475893"/>
                  </a:ext>
                </a:extLst>
              </a:tr>
              <a:tr h="193871">
                <a:tc>
                  <a:txBody>
                    <a:bodyPr/>
                    <a:lstStyle/>
                    <a:p>
                      <a:pPr algn="l" fontAlgn="ctr"/>
                      <a:r>
                        <a:rPr lang="es-DO" sz="1200" b="0" i="0" u="none" strike="noStrike">
                          <a:solidFill>
                            <a:srgbClr val="000000"/>
                          </a:solidFill>
                          <a:effectLst/>
                          <a:latin typeface="Arial" panose="020B0604020202020204" pitchFamily="34" charset="0"/>
                        </a:rPr>
                        <a:t>20-25</a:t>
                      </a:r>
                    </a:p>
                  </a:txBody>
                  <a:tcPr marL="8078" marR="8078" marT="80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93</a:t>
                      </a:r>
                    </a:p>
                  </a:txBody>
                  <a:tcPr marL="8078" marR="8078" marT="80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16.5</a:t>
                      </a:r>
                    </a:p>
                  </a:txBody>
                  <a:tcPr marL="8078" marR="8078" marT="80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200" b="0" i="0" u="none" strike="noStrike">
                          <a:solidFill>
                            <a:srgbClr val="000000"/>
                          </a:solidFill>
                          <a:effectLst/>
                          <a:latin typeface="Arial" panose="020B0604020202020204" pitchFamily="34" charset="0"/>
                        </a:rPr>
                        <a:t>16.5</a:t>
                      </a:r>
                    </a:p>
                  </a:txBody>
                  <a:tcPr marL="8078" marR="8078" marT="8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82.9</a:t>
                      </a:r>
                    </a:p>
                  </a:txBody>
                  <a:tcPr marL="8078" marR="8078" marT="80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912949169"/>
                  </a:ext>
                </a:extLst>
              </a:tr>
              <a:tr h="193871">
                <a:tc>
                  <a:txBody>
                    <a:bodyPr/>
                    <a:lstStyle/>
                    <a:p>
                      <a:pPr algn="l" fontAlgn="ctr"/>
                      <a:r>
                        <a:rPr lang="es-DO" sz="1200" b="0" i="0" u="none" strike="noStrike">
                          <a:solidFill>
                            <a:srgbClr val="000000"/>
                          </a:solidFill>
                          <a:effectLst/>
                          <a:latin typeface="Arial" panose="020B0604020202020204" pitchFamily="34" charset="0"/>
                        </a:rPr>
                        <a:t>25-29</a:t>
                      </a:r>
                    </a:p>
                  </a:txBody>
                  <a:tcPr marL="8078" marR="8078" marT="80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46</a:t>
                      </a:r>
                    </a:p>
                  </a:txBody>
                  <a:tcPr marL="8078" marR="8078" marT="80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8.2</a:t>
                      </a:r>
                    </a:p>
                  </a:txBody>
                  <a:tcPr marL="8078" marR="8078" marT="80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200" b="0" i="0" u="none" strike="noStrike">
                          <a:solidFill>
                            <a:srgbClr val="000000"/>
                          </a:solidFill>
                          <a:effectLst/>
                          <a:latin typeface="Arial" panose="020B0604020202020204" pitchFamily="34" charset="0"/>
                        </a:rPr>
                        <a:t>8.2</a:t>
                      </a:r>
                    </a:p>
                  </a:txBody>
                  <a:tcPr marL="8078" marR="8078" marT="8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91.1</a:t>
                      </a:r>
                    </a:p>
                  </a:txBody>
                  <a:tcPr marL="8078" marR="8078" marT="80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12030090"/>
                  </a:ext>
                </a:extLst>
              </a:tr>
              <a:tr h="193871">
                <a:tc>
                  <a:txBody>
                    <a:bodyPr/>
                    <a:lstStyle/>
                    <a:p>
                      <a:pPr algn="l" fontAlgn="ctr"/>
                      <a:r>
                        <a:rPr lang="es-DO" sz="1200" b="0" i="0" u="none" strike="noStrike">
                          <a:solidFill>
                            <a:srgbClr val="000000"/>
                          </a:solidFill>
                          <a:effectLst/>
                          <a:latin typeface="Arial" panose="020B0604020202020204" pitchFamily="34" charset="0"/>
                        </a:rPr>
                        <a:t>30-34</a:t>
                      </a:r>
                    </a:p>
                  </a:txBody>
                  <a:tcPr marL="8078" marR="8078" marT="80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24</a:t>
                      </a:r>
                    </a:p>
                  </a:txBody>
                  <a:tcPr marL="8078" marR="8078" marT="80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4.3</a:t>
                      </a:r>
                    </a:p>
                  </a:txBody>
                  <a:tcPr marL="8078" marR="8078" marT="80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200" b="0" i="0" u="none" strike="noStrike">
                          <a:solidFill>
                            <a:srgbClr val="000000"/>
                          </a:solidFill>
                          <a:effectLst/>
                          <a:latin typeface="Arial" panose="020B0604020202020204" pitchFamily="34" charset="0"/>
                        </a:rPr>
                        <a:t>4.3</a:t>
                      </a:r>
                    </a:p>
                  </a:txBody>
                  <a:tcPr marL="8078" marR="8078" marT="8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95.4</a:t>
                      </a:r>
                    </a:p>
                  </a:txBody>
                  <a:tcPr marL="8078" marR="8078" marT="80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488509692"/>
                  </a:ext>
                </a:extLst>
              </a:tr>
              <a:tr h="193871">
                <a:tc>
                  <a:txBody>
                    <a:bodyPr/>
                    <a:lstStyle/>
                    <a:p>
                      <a:pPr algn="l" fontAlgn="ctr"/>
                      <a:r>
                        <a:rPr lang="es-DO" sz="1200" b="0" i="0" u="none" strike="noStrike">
                          <a:solidFill>
                            <a:srgbClr val="000000"/>
                          </a:solidFill>
                          <a:effectLst/>
                          <a:latin typeface="Arial" panose="020B0604020202020204" pitchFamily="34" charset="0"/>
                        </a:rPr>
                        <a:t>35-39</a:t>
                      </a:r>
                    </a:p>
                  </a:txBody>
                  <a:tcPr marL="8078" marR="8078" marT="80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11</a:t>
                      </a:r>
                    </a:p>
                  </a:txBody>
                  <a:tcPr marL="8078" marR="8078" marT="80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2.0</a:t>
                      </a:r>
                    </a:p>
                  </a:txBody>
                  <a:tcPr marL="8078" marR="8078" marT="80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200" b="0" i="0" u="none" strike="noStrike">
                          <a:solidFill>
                            <a:srgbClr val="000000"/>
                          </a:solidFill>
                          <a:effectLst/>
                          <a:latin typeface="Arial" panose="020B0604020202020204" pitchFamily="34" charset="0"/>
                        </a:rPr>
                        <a:t>2.0</a:t>
                      </a:r>
                    </a:p>
                  </a:txBody>
                  <a:tcPr marL="8078" marR="8078" marT="8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97.3</a:t>
                      </a:r>
                    </a:p>
                  </a:txBody>
                  <a:tcPr marL="8078" marR="8078" marT="80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586475351"/>
                  </a:ext>
                </a:extLst>
              </a:tr>
              <a:tr h="193871">
                <a:tc>
                  <a:txBody>
                    <a:bodyPr/>
                    <a:lstStyle/>
                    <a:p>
                      <a:pPr algn="l" fontAlgn="ctr"/>
                      <a:r>
                        <a:rPr lang="es-DO" sz="1200" b="0" i="0" u="none" strike="noStrike">
                          <a:solidFill>
                            <a:srgbClr val="000000"/>
                          </a:solidFill>
                          <a:effectLst/>
                          <a:latin typeface="Arial" panose="020B0604020202020204" pitchFamily="34" charset="0"/>
                        </a:rPr>
                        <a:t>40-44</a:t>
                      </a:r>
                    </a:p>
                  </a:txBody>
                  <a:tcPr marL="8078" marR="8078" marT="80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9</a:t>
                      </a:r>
                    </a:p>
                  </a:txBody>
                  <a:tcPr marL="8078" marR="8078" marT="80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dirty="0">
                          <a:solidFill>
                            <a:srgbClr val="000000"/>
                          </a:solidFill>
                          <a:effectLst/>
                          <a:latin typeface="Arial" panose="020B0604020202020204" pitchFamily="34" charset="0"/>
                        </a:rPr>
                        <a:t>1.6</a:t>
                      </a:r>
                    </a:p>
                  </a:txBody>
                  <a:tcPr marL="8078" marR="8078" marT="80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200" b="0" i="0" u="none" strike="noStrike">
                          <a:solidFill>
                            <a:srgbClr val="000000"/>
                          </a:solidFill>
                          <a:effectLst/>
                          <a:latin typeface="Arial" panose="020B0604020202020204" pitchFamily="34" charset="0"/>
                        </a:rPr>
                        <a:t>1.6</a:t>
                      </a:r>
                    </a:p>
                  </a:txBody>
                  <a:tcPr marL="8078" marR="8078" marT="8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98.9</a:t>
                      </a:r>
                    </a:p>
                  </a:txBody>
                  <a:tcPr marL="8078" marR="8078" marT="80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217414970"/>
                  </a:ext>
                </a:extLst>
              </a:tr>
              <a:tr h="204642">
                <a:tc>
                  <a:txBody>
                    <a:bodyPr/>
                    <a:lstStyle/>
                    <a:p>
                      <a:pPr algn="l" fontAlgn="ctr"/>
                      <a:r>
                        <a:rPr lang="es-DO" sz="1200" b="0" i="0" u="none" strike="noStrike">
                          <a:solidFill>
                            <a:srgbClr val="000000"/>
                          </a:solidFill>
                          <a:effectLst/>
                          <a:latin typeface="Arial" panose="020B0604020202020204" pitchFamily="34" charset="0"/>
                        </a:rPr>
                        <a:t>45y Más</a:t>
                      </a:r>
                    </a:p>
                  </a:txBody>
                  <a:tcPr marL="8078" marR="8078" marT="80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6</a:t>
                      </a:r>
                    </a:p>
                  </a:txBody>
                  <a:tcPr marL="8078" marR="8078" marT="80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dirty="0">
                          <a:solidFill>
                            <a:srgbClr val="000000"/>
                          </a:solidFill>
                          <a:effectLst/>
                          <a:latin typeface="Arial" panose="020B0604020202020204" pitchFamily="34" charset="0"/>
                        </a:rPr>
                        <a:t>1.1</a:t>
                      </a:r>
                    </a:p>
                  </a:txBody>
                  <a:tcPr marL="8078" marR="8078" marT="80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200" b="0" i="0" u="none" strike="noStrike">
                          <a:solidFill>
                            <a:srgbClr val="000000"/>
                          </a:solidFill>
                          <a:effectLst/>
                          <a:latin typeface="Arial" panose="020B0604020202020204" pitchFamily="34" charset="0"/>
                        </a:rPr>
                        <a:t>1.1</a:t>
                      </a:r>
                    </a:p>
                  </a:txBody>
                  <a:tcPr marL="8078" marR="8078" marT="80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100.0</a:t>
                      </a:r>
                    </a:p>
                  </a:txBody>
                  <a:tcPr marL="8078" marR="8078" marT="80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47800720"/>
                  </a:ext>
                </a:extLst>
              </a:tr>
              <a:tr h="258495">
                <a:tc>
                  <a:txBody>
                    <a:bodyPr/>
                    <a:lstStyle/>
                    <a:p>
                      <a:pPr algn="ctr" fontAlgn="ctr"/>
                      <a:r>
                        <a:rPr lang="es-DO" sz="1500" b="1" i="0" u="none" strike="noStrike">
                          <a:solidFill>
                            <a:srgbClr val="000000"/>
                          </a:solidFill>
                          <a:effectLst/>
                          <a:latin typeface="Arial" panose="020B0604020202020204" pitchFamily="34" charset="0"/>
                        </a:rPr>
                        <a:t>Total</a:t>
                      </a:r>
                    </a:p>
                  </a:txBody>
                  <a:tcPr marL="8078" marR="8078" marT="80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500" b="1" i="0" u="none" strike="noStrike">
                          <a:solidFill>
                            <a:srgbClr val="000000"/>
                          </a:solidFill>
                          <a:effectLst/>
                          <a:latin typeface="Arial" panose="020B0604020202020204" pitchFamily="34" charset="0"/>
                        </a:rPr>
                        <a:t>563</a:t>
                      </a:r>
                    </a:p>
                  </a:txBody>
                  <a:tcPr marL="8078" marR="8078" marT="80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500" b="1" i="0" u="none" strike="noStrike">
                          <a:solidFill>
                            <a:srgbClr val="000000"/>
                          </a:solidFill>
                          <a:effectLst/>
                          <a:latin typeface="Arial" panose="020B0604020202020204" pitchFamily="34" charset="0"/>
                        </a:rPr>
                        <a:t>100.0</a:t>
                      </a:r>
                    </a:p>
                  </a:txBody>
                  <a:tcPr marL="8078" marR="8078" marT="80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500" b="1" i="0" u="none" strike="noStrike">
                          <a:solidFill>
                            <a:srgbClr val="000000"/>
                          </a:solidFill>
                          <a:effectLst/>
                          <a:latin typeface="Arial" panose="020B0604020202020204" pitchFamily="34" charset="0"/>
                        </a:rPr>
                        <a:t>100.0</a:t>
                      </a:r>
                    </a:p>
                  </a:txBody>
                  <a:tcPr marL="8078" marR="8078" marT="80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500" b="1" i="0" u="none" strike="noStrike" dirty="0">
                          <a:solidFill>
                            <a:srgbClr val="000000"/>
                          </a:solidFill>
                          <a:effectLst/>
                          <a:latin typeface="Arial" panose="020B0604020202020204" pitchFamily="34" charset="0"/>
                        </a:rPr>
                        <a:t> </a:t>
                      </a:r>
                    </a:p>
                  </a:txBody>
                  <a:tcPr marL="8078" marR="8078" marT="80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003803925"/>
                  </a:ext>
                </a:extLst>
              </a:tr>
            </a:tbl>
          </a:graphicData>
        </a:graphic>
      </p:graphicFrame>
      <p:graphicFrame>
        <p:nvGraphicFramePr>
          <p:cNvPr id="7" name="Gráfico 6">
            <a:extLst>
              <a:ext uri="{FF2B5EF4-FFF2-40B4-BE49-F238E27FC236}">
                <a16:creationId xmlns:a16="http://schemas.microsoft.com/office/drawing/2014/main" id="{731DC2EB-9534-6746-89C6-622CC3B34FEF}"/>
              </a:ext>
            </a:extLst>
          </p:cNvPr>
          <p:cNvGraphicFramePr>
            <a:graphicFrameLocks/>
          </p:cNvGraphicFramePr>
          <p:nvPr>
            <p:extLst>
              <p:ext uri="{D42A27DB-BD31-4B8C-83A1-F6EECF244321}">
                <p14:modId xmlns:p14="http://schemas.microsoft.com/office/powerpoint/2010/main" val="2045411526"/>
              </p:ext>
            </p:extLst>
          </p:nvPr>
        </p:nvGraphicFramePr>
        <p:xfrm>
          <a:off x="5607050" y="2428381"/>
          <a:ext cx="6584950" cy="4210050"/>
        </p:xfrm>
        <a:graphic>
          <a:graphicData uri="http://schemas.openxmlformats.org/drawingml/2006/chart">
            <c:chart xmlns:c="http://schemas.openxmlformats.org/drawingml/2006/chart" xmlns:r="http://schemas.openxmlformats.org/officeDocument/2006/relationships" r:id="rId4"/>
          </a:graphicData>
        </a:graphic>
      </p:graphicFrame>
      <p:sp>
        <p:nvSpPr>
          <p:cNvPr id="8" name="Marcador de número de diapositiva 7">
            <a:extLst>
              <a:ext uri="{FF2B5EF4-FFF2-40B4-BE49-F238E27FC236}">
                <a16:creationId xmlns:a16="http://schemas.microsoft.com/office/drawing/2014/main" id="{FFD833A8-B114-B340-9365-0686FF325ED4}"/>
              </a:ext>
            </a:extLst>
          </p:cNvPr>
          <p:cNvSpPr>
            <a:spLocks noGrp="1"/>
          </p:cNvSpPr>
          <p:nvPr>
            <p:ph type="sldNum" sz="quarter" idx="12"/>
          </p:nvPr>
        </p:nvSpPr>
        <p:spPr/>
        <p:txBody>
          <a:bodyPr/>
          <a:lstStyle/>
          <a:p>
            <a:fld id="{F5D1F510-C917-4B4E-B0A9-1BF7ED89073D}" type="slidenum">
              <a:rPr lang="es-DO" smtClean="0"/>
              <a:t>31</a:t>
            </a:fld>
            <a:endParaRPr lang="es-DO"/>
          </a:p>
        </p:txBody>
      </p:sp>
    </p:spTree>
    <p:extLst>
      <p:ext uri="{BB962C8B-B14F-4D97-AF65-F5344CB8AC3E}">
        <p14:creationId xmlns:p14="http://schemas.microsoft.com/office/powerpoint/2010/main" val="31513844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4397828" y="897387"/>
            <a:ext cx="3831771" cy="523220"/>
          </a:xfrm>
          <a:prstGeom prst="rect">
            <a:avLst/>
          </a:prstGeom>
          <a:solidFill>
            <a:schemeClr val="accent6">
              <a:lumMod val="60000"/>
              <a:lumOff val="40000"/>
            </a:schemeClr>
          </a:solidFill>
        </p:spPr>
        <p:txBody>
          <a:bodyPr wrap="square" rtlCol="0">
            <a:spAutoFit/>
          </a:bodyPr>
          <a:lstStyle/>
          <a:p>
            <a:pPr algn="ctr"/>
            <a:r>
              <a:rPr lang="es-DO" sz="2800" b="1" dirty="0"/>
              <a:t>Categorías Académicas</a:t>
            </a:r>
          </a:p>
        </p:txBody>
      </p:sp>
      <p:graphicFrame>
        <p:nvGraphicFramePr>
          <p:cNvPr id="8" name="Gráfico 7">
            <a:extLst>
              <a:ext uri="{FF2B5EF4-FFF2-40B4-BE49-F238E27FC236}">
                <a16:creationId xmlns:a16="http://schemas.microsoft.com/office/drawing/2014/main" id="{5521DAB9-EF14-0B4E-A3B4-C4853DC8DD5B}"/>
              </a:ext>
            </a:extLst>
          </p:cNvPr>
          <p:cNvGraphicFramePr>
            <a:graphicFrameLocks/>
          </p:cNvGraphicFramePr>
          <p:nvPr>
            <p:extLst>
              <p:ext uri="{D42A27DB-BD31-4B8C-83A1-F6EECF244321}">
                <p14:modId xmlns:p14="http://schemas.microsoft.com/office/powerpoint/2010/main" val="3024177158"/>
              </p:ext>
            </p:extLst>
          </p:nvPr>
        </p:nvGraphicFramePr>
        <p:xfrm>
          <a:off x="6833937" y="2250655"/>
          <a:ext cx="5358063" cy="4105695"/>
        </p:xfrm>
        <a:graphic>
          <a:graphicData uri="http://schemas.openxmlformats.org/drawingml/2006/chart">
            <c:chart xmlns:c="http://schemas.openxmlformats.org/drawingml/2006/chart" xmlns:r="http://schemas.openxmlformats.org/officeDocument/2006/relationships" r:id="rId4"/>
          </a:graphicData>
        </a:graphic>
      </p:graphicFrame>
      <p:sp>
        <p:nvSpPr>
          <p:cNvPr id="7" name="Marcador de número de diapositiva 6">
            <a:extLst>
              <a:ext uri="{FF2B5EF4-FFF2-40B4-BE49-F238E27FC236}">
                <a16:creationId xmlns:a16="http://schemas.microsoft.com/office/drawing/2014/main" id="{7EB58F06-37DF-7142-ACC2-A2B6DC793B34}"/>
              </a:ext>
            </a:extLst>
          </p:cNvPr>
          <p:cNvSpPr>
            <a:spLocks noGrp="1"/>
          </p:cNvSpPr>
          <p:nvPr>
            <p:ph type="sldNum" sz="quarter" idx="12"/>
          </p:nvPr>
        </p:nvSpPr>
        <p:spPr/>
        <p:txBody>
          <a:bodyPr/>
          <a:lstStyle/>
          <a:p>
            <a:fld id="{F5D1F510-C917-4B4E-B0A9-1BF7ED89073D}" type="slidenum">
              <a:rPr lang="es-DO" smtClean="0"/>
              <a:t>32</a:t>
            </a:fld>
            <a:endParaRPr lang="es-DO"/>
          </a:p>
        </p:txBody>
      </p:sp>
      <p:graphicFrame>
        <p:nvGraphicFramePr>
          <p:cNvPr id="9" name="Tabla 8">
            <a:extLst>
              <a:ext uri="{FF2B5EF4-FFF2-40B4-BE49-F238E27FC236}">
                <a16:creationId xmlns:a16="http://schemas.microsoft.com/office/drawing/2014/main" id="{CDDEA405-63D9-CE4B-A7B4-7D2259B71446}"/>
              </a:ext>
            </a:extLst>
          </p:cNvPr>
          <p:cNvGraphicFramePr>
            <a:graphicFrameLocks noGrp="1"/>
          </p:cNvGraphicFramePr>
          <p:nvPr>
            <p:extLst>
              <p:ext uri="{D42A27DB-BD31-4B8C-83A1-F6EECF244321}">
                <p14:modId xmlns:p14="http://schemas.microsoft.com/office/powerpoint/2010/main" val="3741532431"/>
              </p:ext>
            </p:extLst>
          </p:nvPr>
        </p:nvGraphicFramePr>
        <p:xfrm>
          <a:off x="105208" y="2250655"/>
          <a:ext cx="6632476" cy="4049828"/>
        </p:xfrm>
        <a:graphic>
          <a:graphicData uri="http://schemas.openxmlformats.org/drawingml/2006/table">
            <a:tbl>
              <a:tblPr/>
              <a:tblGrid>
                <a:gridCol w="1439350">
                  <a:extLst>
                    <a:ext uri="{9D8B030D-6E8A-4147-A177-3AD203B41FA5}">
                      <a16:colId xmlns:a16="http://schemas.microsoft.com/office/drawing/2014/main" val="1733284739"/>
                    </a:ext>
                  </a:extLst>
                </a:gridCol>
                <a:gridCol w="1267353">
                  <a:extLst>
                    <a:ext uri="{9D8B030D-6E8A-4147-A177-3AD203B41FA5}">
                      <a16:colId xmlns:a16="http://schemas.microsoft.com/office/drawing/2014/main" val="1103583910"/>
                    </a:ext>
                  </a:extLst>
                </a:gridCol>
                <a:gridCol w="1315632">
                  <a:extLst>
                    <a:ext uri="{9D8B030D-6E8A-4147-A177-3AD203B41FA5}">
                      <a16:colId xmlns:a16="http://schemas.microsoft.com/office/drawing/2014/main" val="1586740557"/>
                    </a:ext>
                  </a:extLst>
                </a:gridCol>
                <a:gridCol w="1294509">
                  <a:extLst>
                    <a:ext uri="{9D8B030D-6E8A-4147-A177-3AD203B41FA5}">
                      <a16:colId xmlns:a16="http://schemas.microsoft.com/office/drawing/2014/main" val="891891023"/>
                    </a:ext>
                  </a:extLst>
                </a:gridCol>
                <a:gridCol w="1315632">
                  <a:extLst>
                    <a:ext uri="{9D8B030D-6E8A-4147-A177-3AD203B41FA5}">
                      <a16:colId xmlns:a16="http://schemas.microsoft.com/office/drawing/2014/main" val="3270573181"/>
                    </a:ext>
                  </a:extLst>
                </a:gridCol>
              </a:tblGrid>
              <a:tr h="789908">
                <a:tc gridSpan="5">
                  <a:txBody>
                    <a:bodyPr/>
                    <a:lstStyle/>
                    <a:p>
                      <a:pPr algn="ctr" fontAlgn="ctr"/>
                      <a:r>
                        <a:rPr lang="es-DO" sz="1600" b="1" i="0" u="none" strike="noStrike" dirty="0">
                          <a:solidFill>
                            <a:srgbClr val="000000"/>
                          </a:solidFill>
                          <a:effectLst/>
                          <a:latin typeface="Arial" panose="020B0604020202020204" pitchFamily="34" charset="0"/>
                        </a:rPr>
                        <a:t>Encuesta a Docentes: Evaluación del primer mes del proceso de docencia virtual, Semestre 2020-20.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1739321375"/>
                  </a:ext>
                </a:extLst>
              </a:tr>
              <a:tr h="789908">
                <a:tc gridSpan="5">
                  <a:txBody>
                    <a:bodyPr/>
                    <a:lstStyle/>
                    <a:p>
                      <a:pPr algn="ctr" fontAlgn="ctr"/>
                      <a:r>
                        <a:rPr lang="es-DO" sz="1800" b="1" i="0" u="none" strike="noStrike">
                          <a:solidFill>
                            <a:srgbClr val="000000"/>
                          </a:solidFill>
                          <a:effectLst/>
                          <a:latin typeface="Arial" panose="020B0604020202020204" pitchFamily="34" charset="0"/>
                        </a:rPr>
                        <a:t>Cantidad y % de encuestados según Categorías Académicas en la UASD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1140941933"/>
                  </a:ext>
                </a:extLst>
              </a:tr>
              <a:tr h="624853">
                <a:tc>
                  <a:txBody>
                    <a:bodyPr/>
                    <a:lstStyle/>
                    <a:p>
                      <a:pPr algn="ctr" fontAlgn="ctr"/>
                      <a:r>
                        <a:rPr lang="es-DO" sz="1800" b="1" i="0" u="none" strike="noStrike">
                          <a:solidFill>
                            <a:srgbClr val="000000"/>
                          </a:solidFill>
                          <a:effectLst/>
                          <a:latin typeface="Arial" panose="020B0604020202020204" pitchFamily="34" charset="0"/>
                        </a:rPr>
                        <a:t>Categorías Académicas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Frecuencia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2000" b="1" i="0" u="none" strike="noStrike" dirty="0">
                          <a:solidFill>
                            <a:srgbClr val="000000"/>
                          </a:solidFill>
                          <a:effectLst/>
                          <a:latin typeface="Arial" panose="020B060402020202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Porcentaje válido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Porcentaje acumulado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3687718360"/>
                  </a:ext>
                </a:extLst>
              </a:tr>
              <a:tr h="212214">
                <a:tc>
                  <a:txBody>
                    <a:bodyPr/>
                    <a:lstStyle/>
                    <a:p>
                      <a:pPr algn="l" fontAlgn="ctr"/>
                      <a:r>
                        <a:rPr lang="es-DO" sz="1400" b="0" i="0" u="none" strike="noStrike">
                          <a:solidFill>
                            <a:srgbClr val="000000"/>
                          </a:solidFill>
                          <a:effectLst/>
                          <a:latin typeface="Arial" panose="020B0604020202020204" pitchFamily="34" charset="0"/>
                        </a:rPr>
                        <a:t>PPI</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17.2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400" b="0" i="0" u="none" strike="noStrike">
                          <a:solidFill>
                            <a:srgbClr val="000000"/>
                          </a:solidFill>
                          <a:effectLst/>
                          <a:latin typeface="Arial" panose="020B0604020202020204" pitchFamily="34" charset="0"/>
                        </a:rPr>
                        <a:t>17.2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400" b="0" i="0" u="none" strike="noStrike">
                          <a:solidFill>
                            <a:srgbClr val="000000"/>
                          </a:solidFill>
                          <a:effectLst/>
                          <a:latin typeface="Arial" panose="020B0604020202020204" pitchFamily="34" charset="0"/>
                        </a:rPr>
                        <a:t>17.2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449219031"/>
                  </a:ext>
                </a:extLst>
              </a:tr>
              <a:tr h="212214">
                <a:tc>
                  <a:txBody>
                    <a:bodyPr/>
                    <a:lstStyle/>
                    <a:p>
                      <a:pPr algn="l" fontAlgn="ctr"/>
                      <a:r>
                        <a:rPr lang="es-DO" sz="1400" b="0" i="0" u="none" strike="noStrike">
                          <a:solidFill>
                            <a:srgbClr val="000000"/>
                          </a:solidFill>
                          <a:effectLst/>
                          <a:latin typeface="Arial" panose="020B0604020202020204" pitchFamily="34" charset="0"/>
                        </a:rPr>
                        <a:t>Adscrito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213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37.8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400" b="0" i="0" u="none" strike="noStrike">
                          <a:solidFill>
                            <a:srgbClr val="000000"/>
                          </a:solidFill>
                          <a:effectLst/>
                          <a:latin typeface="Arial" panose="020B0604020202020204" pitchFamily="34" charset="0"/>
                        </a:rPr>
                        <a:t>37.8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55.1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573939091"/>
                  </a:ext>
                </a:extLst>
              </a:tr>
              <a:tr h="212214">
                <a:tc>
                  <a:txBody>
                    <a:bodyPr/>
                    <a:lstStyle/>
                    <a:p>
                      <a:pPr algn="l" fontAlgn="ctr"/>
                      <a:r>
                        <a:rPr lang="es-DO" sz="1400" b="0" i="0" u="none" strike="noStrike">
                          <a:solidFill>
                            <a:srgbClr val="000000"/>
                          </a:solidFill>
                          <a:effectLst/>
                          <a:latin typeface="Arial" panose="020B0604020202020204" pitchFamily="34" charset="0"/>
                        </a:rPr>
                        <a:t>Adjunto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204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36.2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400" b="0" i="0" u="none" strike="noStrike">
                          <a:solidFill>
                            <a:srgbClr val="000000"/>
                          </a:solidFill>
                          <a:effectLst/>
                          <a:latin typeface="Arial" panose="020B0604020202020204" pitchFamily="34" charset="0"/>
                        </a:rPr>
                        <a:t>36.2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91.3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976040581"/>
                  </a:ext>
                </a:extLst>
              </a:tr>
              <a:tr h="212214">
                <a:tc>
                  <a:txBody>
                    <a:bodyPr/>
                    <a:lstStyle/>
                    <a:p>
                      <a:pPr algn="l" fontAlgn="ctr"/>
                      <a:r>
                        <a:rPr lang="es-DO" sz="1400" b="0" i="0" u="none" strike="noStrike">
                          <a:solidFill>
                            <a:srgbClr val="000000"/>
                          </a:solidFill>
                          <a:effectLst/>
                          <a:latin typeface="Arial" panose="020B0604020202020204" pitchFamily="34" charset="0"/>
                        </a:rPr>
                        <a:t>Titular</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400" b="0" i="0" u="none" strike="noStrike">
                          <a:solidFill>
                            <a:srgbClr val="000000"/>
                          </a:solidFill>
                          <a:effectLst/>
                          <a:latin typeface="Arial" panose="020B0604020202020204" pitchFamily="34" charset="0"/>
                        </a:rPr>
                        <a:t>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95.0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064069503"/>
                  </a:ext>
                </a:extLst>
              </a:tr>
              <a:tr h="212214">
                <a:tc>
                  <a:txBody>
                    <a:bodyPr/>
                    <a:lstStyle/>
                    <a:p>
                      <a:pPr algn="l" fontAlgn="ctr"/>
                      <a:r>
                        <a:rPr lang="es-DO" sz="1400" b="0" i="0" u="none" strike="noStrike">
                          <a:solidFill>
                            <a:srgbClr val="000000"/>
                          </a:solidFill>
                          <a:effectLst/>
                          <a:latin typeface="Arial" panose="020B0604020202020204" pitchFamily="34" charset="0"/>
                        </a:rPr>
                        <a:t>Contrato especial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400" b="0" i="0" u="none" strike="noStrike">
                          <a:solidFill>
                            <a:srgbClr val="000000"/>
                          </a:solidFill>
                          <a:effectLst/>
                          <a:latin typeface="Arial" panose="020B0604020202020204" pitchFamily="34" charset="0"/>
                        </a:rPr>
                        <a:t>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99.5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148460801"/>
                  </a:ext>
                </a:extLst>
              </a:tr>
              <a:tr h="212214">
                <a:tc>
                  <a:txBody>
                    <a:bodyPr/>
                    <a:lstStyle/>
                    <a:p>
                      <a:pPr algn="l" fontAlgn="ctr"/>
                      <a:r>
                        <a:rPr lang="es-DO" sz="1400" b="0" i="0" u="none" strike="noStrike">
                          <a:solidFill>
                            <a:srgbClr val="000000"/>
                          </a:solidFill>
                          <a:effectLst/>
                          <a:latin typeface="Arial" panose="020B0604020202020204" pitchFamily="34" charset="0"/>
                        </a:rPr>
                        <a:t>Investigador</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400" b="0" i="0" u="none" strike="noStrike">
                          <a:solidFill>
                            <a:srgbClr val="000000"/>
                          </a:solidFill>
                          <a:effectLst/>
                          <a:latin typeface="Arial" panose="020B0604020202020204" pitchFamily="34" charset="0"/>
                        </a:rPr>
                        <a:t>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99.8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75694826"/>
                  </a:ext>
                </a:extLst>
              </a:tr>
              <a:tr h="224004">
                <a:tc>
                  <a:txBody>
                    <a:bodyPr/>
                    <a:lstStyle/>
                    <a:p>
                      <a:pPr algn="l" fontAlgn="ctr"/>
                      <a:r>
                        <a:rPr lang="es-DO" sz="1400" b="0" i="0" u="none" strike="noStrike">
                          <a:solidFill>
                            <a:srgbClr val="000000"/>
                          </a:solidFill>
                          <a:effectLst/>
                          <a:latin typeface="Arial" panose="020B0604020202020204" pitchFamily="34" charset="0"/>
                        </a:rPr>
                        <a:t>Orientador</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400" b="0" i="0" u="none" strike="noStrike">
                          <a:solidFill>
                            <a:srgbClr val="000000"/>
                          </a:solidFill>
                          <a:effectLst/>
                          <a:latin typeface="Arial" panose="020B0604020202020204" pitchFamily="34" charset="0"/>
                        </a:rPr>
                        <a:t>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100.0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921551604"/>
                  </a:ext>
                </a:extLst>
              </a:tr>
              <a:tr h="282952">
                <a:tc>
                  <a:txBody>
                    <a:bodyPr/>
                    <a:lstStyle/>
                    <a:p>
                      <a:pPr algn="ctr" fontAlgn="ctr"/>
                      <a:r>
                        <a:rPr lang="es-DO" sz="1800" b="1" i="0" u="none" strike="noStrike">
                          <a:solidFill>
                            <a:srgbClr val="000000"/>
                          </a:solidFill>
                          <a:effectLst/>
                          <a:latin typeface="Arial" panose="020B060402020202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563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8762412"/>
                  </a:ext>
                </a:extLst>
              </a:tr>
            </a:tbl>
          </a:graphicData>
        </a:graphic>
      </p:graphicFrame>
    </p:spTree>
    <p:extLst>
      <p:ext uri="{BB962C8B-B14F-4D97-AF65-F5344CB8AC3E}">
        <p14:creationId xmlns:p14="http://schemas.microsoft.com/office/powerpoint/2010/main" val="20825219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4269179" y="833830"/>
            <a:ext cx="3653641" cy="523220"/>
          </a:xfrm>
          <a:prstGeom prst="rect">
            <a:avLst/>
          </a:prstGeom>
          <a:solidFill>
            <a:schemeClr val="accent6">
              <a:lumMod val="60000"/>
              <a:lumOff val="40000"/>
            </a:schemeClr>
          </a:solidFill>
        </p:spPr>
        <p:txBody>
          <a:bodyPr wrap="square" rtlCol="0">
            <a:spAutoFit/>
          </a:bodyPr>
          <a:lstStyle/>
          <a:p>
            <a:pPr algn="ctr"/>
            <a:r>
              <a:rPr lang="es-DO" sz="2800" b="1" dirty="0"/>
              <a:t>Estatus Docente Actual</a:t>
            </a:r>
          </a:p>
        </p:txBody>
      </p:sp>
      <p:graphicFrame>
        <p:nvGraphicFramePr>
          <p:cNvPr id="3" name="Tabla 2">
            <a:extLst>
              <a:ext uri="{FF2B5EF4-FFF2-40B4-BE49-F238E27FC236}">
                <a16:creationId xmlns:a16="http://schemas.microsoft.com/office/drawing/2014/main" id="{8147035F-0B46-3847-A943-7737FCE8C419}"/>
              </a:ext>
            </a:extLst>
          </p:cNvPr>
          <p:cNvGraphicFramePr>
            <a:graphicFrameLocks noGrp="1"/>
          </p:cNvGraphicFramePr>
          <p:nvPr>
            <p:extLst>
              <p:ext uri="{D42A27DB-BD31-4B8C-83A1-F6EECF244321}">
                <p14:modId xmlns:p14="http://schemas.microsoft.com/office/powerpoint/2010/main" val="915933251"/>
              </p:ext>
            </p:extLst>
          </p:nvPr>
        </p:nvGraphicFramePr>
        <p:xfrm>
          <a:off x="121609" y="2565070"/>
          <a:ext cx="6302941" cy="3869214"/>
        </p:xfrm>
        <a:graphic>
          <a:graphicData uri="http://schemas.openxmlformats.org/drawingml/2006/table">
            <a:tbl>
              <a:tblPr/>
              <a:tblGrid>
                <a:gridCol w="1777174">
                  <a:extLst>
                    <a:ext uri="{9D8B030D-6E8A-4147-A177-3AD203B41FA5}">
                      <a16:colId xmlns:a16="http://schemas.microsoft.com/office/drawing/2014/main" val="175282925"/>
                    </a:ext>
                  </a:extLst>
                </a:gridCol>
                <a:gridCol w="1200677">
                  <a:extLst>
                    <a:ext uri="{9D8B030D-6E8A-4147-A177-3AD203B41FA5}">
                      <a16:colId xmlns:a16="http://schemas.microsoft.com/office/drawing/2014/main" val="687757450"/>
                    </a:ext>
                  </a:extLst>
                </a:gridCol>
                <a:gridCol w="771896">
                  <a:extLst>
                    <a:ext uri="{9D8B030D-6E8A-4147-A177-3AD203B41FA5}">
                      <a16:colId xmlns:a16="http://schemas.microsoft.com/office/drawing/2014/main" val="60344193"/>
                    </a:ext>
                  </a:extLst>
                </a:gridCol>
                <a:gridCol w="1325740">
                  <a:extLst>
                    <a:ext uri="{9D8B030D-6E8A-4147-A177-3AD203B41FA5}">
                      <a16:colId xmlns:a16="http://schemas.microsoft.com/office/drawing/2014/main" val="3446779807"/>
                    </a:ext>
                  </a:extLst>
                </a:gridCol>
                <a:gridCol w="1227454">
                  <a:extLst>
                    <a:ext uri="{9D8B030D-6E8A-4147-A177-3AD203B41FA5}">
                      <a16:colId xmlns:a16="http://schemas.microsoft.com/office/drawing/2014/main" val="1177145079"/>
                    </a:ext>
                  </a:extLst>
                </a:gridCol>
              </a:tblGrid>
              <a:tr h="570532">
                <a:tc gridSpan="5">
                  <a:txBody>
                    <a:bodyPr/>
                    <a:lstStyle/>
                    <a:p>
                      <a:pPr algn="ctr" fontAlgn="ctr"/>
                      <a:r>
                        <a:rPr lang="es-DO" sz="14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8611" marR="8611" marT="86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3201082659"/>
                  </a:ext>
                </a:extLst>
              </a:tr>
              <a:tr h="590908">
                <a:tc gridSpan="5">
                  <a:txBody>
                    <a:bodyPr/>
                    <a:lstStyle/>
                    <a:p>
                      <a:pPr algn="ctr" fontAlgn="ctr"/>
                      <a:r>
                        <a:rPr lang="es-DO" sz="1600" b="1" i="0" u="none" strike="noStrike">
                          <a:solidFill>
                            <a:srgbClr val="000000"/>
                          </a:solidFill>
                          <a:effectLst/>
                          <a:latin typeface="Arial" panose="020B0604020202020204" pitchFamily="34" charset="0"/>
                        </a:rPr>
                        <a:t>Cantidad y % de encuestados según Estatus Docente Actual en la UASD </a:t>
                      </a:r>
                    </a:p>
                  </a:txBody>
                  <a:tcPr marL="8611" marR="8611" marT="86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3613026804"/>
                  </a:ext>
                </a:extLst>
              </a:tr>
              <a:tr h="539967">
                <a:tc>
                  <a:txBody>
                    <a:bodyPr/>
                    <a:lstStyle/>
                    <a:p>
                      <a:pPr algn="ctr" fontAlgn="ctr"/>
                      <a:r>
                        <a:rPr lang="es-DO" sz="1600" b="1" i="0" u="none" strike="noStrike">
                          <a:solidFill>
                            <a:srgbClr val="000000"/>
                          </a:solidFill>
                          <a:effectLst/>
                          <a:latin typeface="Arial" panose="020B0604020202020204" pitchFamily="34" charset="0"/>
                        </a:rPr>
                        <a:t>Estatus docente actual </a:t>
                      </a:r>
                    </a:p>
                  </a:txBody>
                  <a:tcPr marL="8611" marR="8611" marT="861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600" b="1" i="0" u="none" strike="noStrike">
                          <a:solidFill>
                            <a:srgbClr val="000000"/>
                          </a:solidFill>
                          <a:effectLst/>
                          <a:latin typeface="Arial" panose="020B0604020202020204" pitchFamily="34" charset="0"/>
                        </a:rPr>
                        <a:t>Frecuencia</a:t>
                      </a:r>
                    </a:p>
                  </a:txBody>
                  <a:tcPr marL="8611" marR="8611" marT="8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dirty="0">
                          <a:solidFill>
                            <a:srgbClr val="000000"/>
                          </a:solidFill>
                          <a:effectLst/>
                          <a:latin typeface="Arial" panose="020B0604020202020204" pitchFamily="34" charset="0"/>
                        </a:rPr>
                        <a:t>%</a:t>
                      </a:r>
                    </a:p>
                  </a:txBody>
                  <a:tcPr marL="8611" marR="8611" marT="8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600" b="1" i="0" u="none" strike="noStrike">
                          <a:solidFill>
                            <a:srgbClr val="000000"/>
                          </a:solidFill>
                          <a:effectLst/>
                          <a:latin typeface="Arial" panose="020B0604020202020204" pitchFamily="34" charset="0"/>
                        </a:rPr>
                        <a:t>Porcentaje válido</a:t>
                      </a:r>
                    </a:p>
                  </a:txBody>
                  <a:tcPr marL="8611" marR="8611" marT="8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600" b="1" i="0" u="none" strike="noStrike">
                          <a:solidFill>
                            <a:srgbClr val="000000"/>
                          </a:solidFill>
                          <a:effectLst/>
                          <a:latin typeface="Arial" panose="020B0604020202020204" pitchFamily="34" charset="0"/>
                        </a:rPr>
                        <a:t>Porcentaje acumulado</a:t>
                      </a:r>
                    </a:p>
                  </a:txBody>
                  <a:tcPr marL="8611" marR="8611" marT="861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2138090447"/>
                  </a:ext>
                </a:extLst>
              </a:tr>
              <a:tr h="529779">
                <a:tc>
                  <a:txBody>
                    <a:bodyPr/>
                    <a:lstStyle/>
                    <a:p>
                      <a:pPr algn="l" fontAlgn="ctr"/>
                      <a:r>
                        <a:rPr lang="es-DO" sz="1300" b="0" i="0" u="none" strike="noStrike">
                          <a:solidFill>
                            <a:srgbClr val="000000"/>
                          </a:solidFill>
                          <a:effectLst/>
                          <a:latin typeface="Arial" panose="020B0604020202020204" pitchFamily="34" charset="0"/>
                        </a:rPr>
                        <a:t>Activo (100%) de la carga</a:t>
                      </a:r>
                    </a:p>
                  </a:txBody>
                  <a:tcPr marL="8611" marR="8611" marT="861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387</a:t>
                      </a:r>
                    </a:p>
                  </a:txBody>
                  <a:tcPr marL="8611" marR="8611" marT="8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dirty="0">
                          <a:solidFill>
                            <a:srgbClr val="000000"/>
                          </a:solidFill>
                          <a:effectLst/>
                          <a:latin typeface="Arial" panose="020B0604020202020204" pitchFamily="34" charset="0"/>
                        </a:rPr>
                        <a:t>68.7</a:t>
                      </a:r>
                    </a:p>
                  </a:txBody>
                  <a:tcPr marL="8611" marR="8611" marT="8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68.7</a:t>
                      </a:r>
                    </a:p>
                  </a:txBody>
                  <a:tcPr marL="8611" marR="8611" marT="8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68.7</a:t>
                      </a:r>
                    </a:p>
                  </a:txBody>
                  <a:tcPr marL="8611" marR="8611" marT="861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984188293"/>
                  </a:ext>
                </a:extLst>
              </a:tr>
              <a:tr h="519591">
                <a:tc>
                  <a:txBody>
                    <a:bodyPr/>
                    <a:lstStyle/>
                    <a:p>
                      <a:pPr algn="l" fontAlgn="ctr"/>
                      <a:r>
                        <a:rPr lang="es-DO" sz="1300" b="0" i="0" u="none" strike="noStrike">
                          <a:solidFill>
                            <a:srgbClr val="000000"/>
                          </a:solidFill>
                          <a:effectLst/>
                          <a:latin typeface="Arial" panose="020B0604020202020204" pitchFamily="34" charset="0"/>
                        </a:rPr>
                        <a:t>Activo al 50% de la carga</a:t>
                      </a:r>
                    </a:p>
                  </a:txBody>
                  <a:tcPr marL="8611" marR="8611" marT="861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108</a:t>
                      </a:r>
                    </a:p>
                  </a:txBody>
                  <a:tcPr marL="8611" marR="8611" marT="8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19.2</a:t>
                      </a:r>
                    </a:p>
                  </a:txBody>
                  <a:tcPr marL="8611" marR="8611" marT="8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19.2</a:t>
                      </a:r>
                    </a:p>
                  </a:txBody>
                  <a:tcPr marL="8611" marR="8611" marT="8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87.9</a:t>
                      </a:r>
                    </a:p>
                  </a:txBody>
                  <a:tcPr marL="8611" marR="8611" marT="861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49109050"/>
                  </a:ext>
                </a:extLst>
              </a:tr>
              <a:tr h="519591">
                <a:tc>
                  <a:txBody>
                    <a:bodyPr/>
                    <a:lstStyle/>
                    <a:p>
                      <a:pPr algn="l" fontAlgn="ctr"/>
                      <a:r>
                        <a:rPr lang="es-DO" sz="1300" b="0" i="0" u="none" strike="noStrike">
                          <a:solidFill>
                            <a:srgbClr val="000000"/>
                          </a:solidFill>
                          <a:effectLst/>
                          <a:latin typeface="Arial" panose="020B0604020202020204" pitchFamily="34" charset="0"/>
                        </a:rPr>
                        <a:t>Activo al 75% de la carga</a:t>
                      </a:r>
                    </a:p>
                  </a:txBody>
                  <a:tcPr marL="8611" marR="8611" marT="861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46</a:t>
                      </a:r>
                    </a:p>
                  </a:txBody>
                  <a:tcPr marL="8611" marR="8611" marT="8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8.2</a:t>
                      </a:r>
                    </a:p>
                  </a:txBody>
                  <a:tcPr marL="8611" marR="8611" marT="8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8.2</a:t>
                      </a:r>
                    </a:p>
                  </a:txBody>
                  <a:tcPr marL="8611" marR="8611" marT="8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96.1</a:t>
                      </a:r>
                    </a:p>
                  </a:txBody>
                  <a:tcPr marL="8611" marR="8611" marT="861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282802049"/>
                  </a:ext>
                </a:extLst>
              </a:tr>
              <a:tr h="346395">
                <a:tc>
                  <a:txBody>
                    <a:bodyPr/>
                    <a:lstStyle/>
                    <a:p>
                      <a:pPr algn="l" fontAlgn="ctr"/>
                      <a:r>
                        <a:rPr lang="es-DO" sz="1300" b="0" i="0" u="none" strike="noStrike">
                          <a:solidFill>
                            <a:srgbClr val="000000"/>
                          </a:solidFill>
                          <a:effectLst/>
                          <a:latin typeface="Arial" panose="020B0604020202020204" pitchFamily="34" charset="0"/>
                        </a:rPr>
                        <a:t>Jubilado contratado</a:t>
                      </a:r>
                    </a:p>
                  </a:txBody>
                  <a:tcPr marL="8611" marR="8611" marT="861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22</a:t>
                      </a:r>
                    </a:p>
                  </a:txBody>
                  <a:tcPr marL="8611" marR="8611" marT="8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3.9</a:t>
                      </a:r>
                    </a:p>
                  </a:txBody>
                  <a:tcPr marL="8611" marR="8611" marT="8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3.9</a:t>
                      </a:r>
                    </a:p>
                  </a:txBody>
                  <a:tcPr marL="8611" marR="8611" marT="86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100.0</a:t>
                      </a:r>
                    </a:p>
                  </a:txBody>
                  <a:tcPr marL="8611" marR="8611" marT="861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782724639"/>
                  </a:ext>
                </a:extLst>
              </a:tr>
              <a:tr h="252451">
                <a:tc>
                  <a:txBody>
                    <a:bodyPr/>
                    <a:lstStyle/>
                    <a:p>
                      <a:pPr algn="ctr" fontAlgn="ctr"/>
                      <a:r>
                        <a:rPr lang="es-DO" sz="1600" b="1" i="0" u="none" strike="noStrike">
                          <a:solidFill>
                            <a:srgbClr val="000000"/>
                          </a:solidFill>
                          <a:effectLst/>
                          <a:latin typeface="Arial" panose="020B0604020202020204" pitchFamily="34" charset="0"/>
                        </a:rPr>
                        <a:t>Total</a:t>
                      </a:r>
                    </a:p>
                  </a:txBody>
                  <a:tcPr marL="8611" marR="8611" marT="861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600" b="1" i="0" u="none" strike="noStrike">
                          <a:solidFill>
                            <a:srgbClr val="000000"/>
                          </a:solidFill>
                          <a:effectLst/>
                          <a:latin typeface="Arial" panose="020B0604020202020204" pitchFamily="34" charset="0"/>
                        </a:rPr>
                        <a:t>563</a:t>
                      </a:r>
                    </a:p>
                  </a:txBody>
                  <a:tcPr marL="8611" marR="8611" marT="861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600" b="1" i="0" u="none" strike="noStrike">
                          <a:solidFill>
                            <a:srgbClr val="000000"/>
                          </a:solidFill>
                          <a:effectLst/>
                          <a:latin typeface="Arial" panose="020B0604020202020204" pitchFamily="34" charset="0"/>
                        </a:rPr>
                        <a:t>100.0</a:t>
                      </a:r>
                    </a:p>
                  </a:txBody>
                  <a:tcPr marL="8611" marR="8611" marT="861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600" b="1" i="0" u="none" strike="noStrike">
                          <a:solidFill>
                            <a:srgbClr val="000000"/>
                          </a:solidFill>
                          <a:effectLst/>
                          <a:latin typeface="Arial" panose="020B0604020202020204" pitchFamily="34" charset="0"/>
                        </a:rPr>
                        <a:t>100.0</a:t>
                      </a:r>
                    </a:p>
                  </a:txBody>
                  <a:tcPr marL="8611" marR="8611" marT="861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600" b="1" i="0" u="none" strike="noStrike" dirty="0">
                          <a:solidFill>
                            <a:srgbClr val="000000"/>
                          </a:solidFill>
                          <a:effectLst/>
                          <a:latin typeface="Arial" panose="020B0604020202020204" pitchFamily="34" charset="0"/>
                        </a:rPr>
                        <a:t> </a:t>
                      </a:r>
                    </a:p>
                  </a:txBody>
                  <a:tcPr marL="8611" marR="8611" marT="861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3762621544"/>
                  </a:ext>
                </a:extLst>
              </a:tr>
            </a:tbl>
          </a:graphicData>
        </a:graphic>
      </p:graphicFrame>
      <p:graphicFrame>
        <p:nvGraphicFramePr>
          <p:cNvPr id="7" name="Gráfico 6">
            <a:extLst>
              <a:ext uri="{FF2B5EF4-FFF2-40B4-BE49-F238E27FC236}">
                <a16:creationId xmlns:a16="http://schemas.microsoft.com/office/drawing/2014/main" id="{2DB92BCC-A9AE-9E40-9F61-9B71E8492D26}"/>
              </a:ext>
            </a:extLst>
          </p:cNvPr>
          <p:cNvGraphicFramePr>
            <a:graphicFrameLocks/>
          </p:cNvGraphicFramePr>
          <p:nvPr>
            <p:extLst>
              <p:ext uri="{D42A27DB-BD31-4B8C-83A1-F6EECF244321}">
                <p14:modId xmlns:p14="http://schemas.microsoft.com/office/powerpoint/2010/main" val="1275574310"/>
              </p:ext>
            </p:extLst>
          </p:nvPr>
        </p:nvGraphicFramePr>
        <p:xfrm>
          <a:off x="6541149" y="2461633"/>
          <a:ext cx="5529242" cy="4076087"/>
        </p:xfrm>
        <a:graphic>
          <a:graphicData uri="http://schemas.openxmlformats.org/drawingml/2006/chart">
            <c:chart xmlns:c="http://schemas.openxmlformats.org/drawingml/2006/chart" xmlns:r="http://schemas.openxmlformats.org/officeDocument/2006/relationships" r:id="rId4"/>
          </a:graphicData>
        </a:graphic>
      </p:graphicFrame>
      <p:sp>
        <p:nvSpPr>
          <p:cNvPr id="8" name="Marcador de número de diapositiva 7">
            <a:extLst>
              <a:ext uri="{FF2B5EF4-FFF2-40B4-BE49-F238E27FC236}">
                <a16:creationId xmlns:a16="http://schemas.microsoft.com/office/drawing/2014/main" id="{000CE67C-C102-2642-912F-8F15892FCF82}"/>
              </a:ext>
            </a:extLst>
          </p:cNvPr>
          <p:cNvSpPr>
            <a:spLocks noGrp="1"/>
          </p:cNvSpPr>
          <p:nvPr>
            <p:ph type="sldNum" sz="quarter" idx="12"/>
          </p:nvPr>
        </p:nvSpPr>
        <p:spPr/>
        <p:txBody>
          <a:bodyPr/>
          <a:lstStyle/>
          <a:p>
            <a:fld id="{F5D1F510-C917-4B4E-B0A9-1BF7ED89073D}" type="slidenum">
              <a:rPr lang="es-DO" smtClean="0"/>
              <a:t>33</a:t>
            </a:fld>
            <a:endParaRPr lang="es-DO"/>
          </a:p>
        </p:txBody>
      </p:sp>
    </p:spTree>
    <p:extLst>
      <p:ext uri="{BB962C8B-B14F-4D97-AF65-F5344CB8AC3E}">
        <p14:creationId xmlns:p14="http://schemas.microsoft.com/office/powerpoint/2010/main" val="38674835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4215739" y="897387"/>
            <a:ext cx="3788229" cy="523220"/>
          </a:xfrm>
          <a:prstGeom prst="rect">
            <a:avLst/>
          </a:prstGeom>
          <a:solidFill>
            <a:schemeClr val="accent6">
              <a:lumMod val="60000"/>
              <a:lumOff val="40000"/>
            </a:schemeClr>
          </a:solidFill>
        </p:spPr>
        <p:txBody>
          <a:bodyPr wrap="square" rtlCol="0">
            <a:spAutoFit/>
          </a:bodyPr>
          <a:lstStyle/>
          <a:p>
            <a:pPr algn="ctr"/>
            <a:r>
              <a:rPr lang="es-DO" sz="2800" b="1" dirty="0"/>
              <a:t>Actualización del Perfil</a:t>
            </a:r>
          </a:p>
        </p:txBody>
      </p:sp>
      <p:graphicFrame>
        <p:nvGraphicFramePr>
          <p:cNvPr id="3" name="Tabla 2">
            <a:extLst>
              <a:ext uri="{FF2B5EF4-FFF2-40B4-BE49-F238E27FC236}">
                <a16:creationId xmlns:a16="http://schemas.microsoft.com/office/drawing/2014/main" id="{3259BC93-DD70-574A-B392-CC01ADAD1200}"/>
              </a:ext>
            </a:extLst>
          </p:cNvPr>
          <p:cNvGraphicFramePr>
            <a:graphicFrameLocks noGrp="1"/>
          </p:cNvGraphicFramePr>
          <p:nvPr>
            <p:extLst>
              <p:ext uri="{D42A27DB-BD31-4B8C-83A1-F6EECF244321}">
                <p14:modId xmlns:p14="http://schemas.microsoft.com/office/powerpoint/2010/main" val="2580093208"/>
              </p:ext>
            </p:extLst>
          </p:nvPr>
        </p:nvGraphicFramePr>
        <p:xfrm>
          <a:off x="155864" y="2790701"/>
          <a:ext cx="6506193" cy="3568680"/>
        </p:xfrm>
        <a:graphic>
          <a:graphicData uri="http://schemas.openxmlformats.org/drawingml/2006/table">
            <a:tbl>
              <a:tblPr/>
              <a:tblGrid>
                <a:gridCol w="1654496">
                  <a:extLst>
                    <a:ext uri="{9D8B030D-6E8A-4147-A177-3AD203B41FA5}">
                      <a16:colId xmlns:a16="http://schemas.microsoft.com/office/drawing/2014/main" val="324572709"/>
                    </a:ext>
                  </a:extLst>
                </a:gridCol>
                <a:gridCol w="1240872">
                  <a:extLst>
                    <a:ext uri="{9D8B030D-6E8A-4147-A177-3AD203B41FA5}">
                      <a16:colId xmlns:a16="http://schemas.microsoft.com/office/drawing/2014/main" val="861881679"/>
                    </a:ext>
                  </a:extLst>
                </a:gridCol>
                <a:gridCol w="824634">
                  <a:extLst>
                    <a:ext uri="{9D8B030D-6E8A-4147-A177-3AD203B41FA5}">
                      <a16:colId xmlns:a16="http://schemas.microsoft.com/office/drawing/2014/main" val="3359131193"/>
                    </a:ext>
                  </a:extLst>
                </a:gridCol>
                <a:gridCol w="1233467">
                  <a:extLst>
                    <a:ext uri="{9D8B030D-6E8A-4147-A177-3AD203B41FA5}">
                      <a16:colId xmlns:a16="http://schemas.microsoft.com/office/drawing/2014/main" val="4225435757"/>
                    </a:ext>
                  </a:extLst>
                </a:gridCol>
                <a:gridCol w="1552724">
                  <a:extLst>
                    <a:ext uri="{9D8B030D-6E8A-4147-A177-3AD203B41FA5}">
                      <a16:colId xmlns:a16="http://schemas.microsoft.com/office/drawing/2014/main" val="3959474677"/>
                    </a:ext>
                  </a:extLst>
                </a:gridCol>
              </a:tblGrid>
              <a:tr h="693572">
                <a:tc gridSpan="5">
                  <a:txBody>
                    <a:bodyPr/>
                    <a:lstStyle/>
                    <a:p>
                      <a:pPr algn="ctr" fontAlgn="ctr"/>
                      <a:r>
                        <a:rPr lang="es-DO" sz="16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054932660"/>
                  </a:ext>
                </a:extLst>
              </a:tr>
              <a:tr h="906117">
                <a:tc gridSpan="5">
                  <a:txBody>
                    <a:bodyPr/>
                    <a:lstStyle/>
                    <a:p>
                      <a:pPr algn="ctr" fontAlgn="ctr"/>
                      <a:r>
                        <a:rPr lang="es-DO" sz="1800" b="1" i="0" u="none" strike="noStrike">
                          <a:solidFill>
                            <a:srgbClr val="000000"/>
                          </a:solidFill>
                          <a:effectLst/>
                          <a:latin typeface="Arial" panose="020B0604020202020204" pitchFamily="34" charset="0"/>
                        </a:rPr>
                        <a:t>Cantidad y % de encuestados según si actualizaste o no el perfil del docente en la UASD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1074969892"/>
                  </a:ext>
                </a:extLst>
              </a:tr>
              <a:tr h="1085104">
                <a:tc>
                  <a:txBody>
                    <a:bodyPr/>
                    <a:lstStyle/>
                    <a:p>
                      <a:pPr algn="ctr" fontAlgn="ctr"/>
                      <a:r>
                        <a:rPr lang="es-DO" sz="1800" b="1" i="0" u="none" strike="noStrike">
                          <a:solidFill>
                            <a:srgbClr val="000000"/>
                          </a:solidFill>
                          <a:effectLst/>
                          <a:latin typeface="Arial" panose="020B0604020202020204" pitchFamily="34" charset="0"/>
                        </a:rPr>
                        <a:t>¿Trabajaen otra universidad?</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Frecuencia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2000" b="1" i="0" u="none" strike="noStrike" dirty="0">
                          <a:solidFill>
                            <a:srgbClr val="000000"/>
                          </a:solidFill>
                          <a:effectLst/>
                          <a:latin typeface="Arial" panose="020B0604020202020204" pitchFamily="34"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dirty="0">
                          <a:solidFill>
                            <a:srgbClr val="000000"/>
                          </a:solidFill>
                          <a:effectLst/>
                          <a:latin typeface="Arial" panose="020B0604020202020204" pitchFamily="34" charset="0"/>
                        </a:rPr>
                        <a:t>Porcentaje válido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dirty="0">
                          <a:solidFill>
                            <a:srgbClr val="000000"/>
                          </a:solidFill>
                          <a:effectLst/>
                          <a:latin typeface="Arial" panose="020B0604020202020204" pitchFamily="34" charset="0"/>
                        </a:rPr>
                        <a:t>Porcentaje acumulado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4008028248"/>
                  </a:ext>
                </a:extLst>
              </a:tr>
              <a:tr h="294629">
                <a:tc>
                  <a:txBody>
                    <a:bodyPr/>
                    <a:lstStyle/>
                    <a:p>
                      <a:pPr algn="l" fontAlgn="ctr"/>
                      <a:r>
                        <a:rPr lang="es-DO" sz="1800" b="0" i="0" u="none" strike="noStrike">
                          <a:solidFill>
                            <a:srgbClr val="000000"/>
                          </a:solidFill>
                          <a:effectLst/>
                          <a:latin typeface="Arial" panose="020B0604020202020204" pitchFamily="34" charset="0"/>
                        </a:rPr>
                        <a:t>Sí</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120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21.3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21.3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78.7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088004172"/>
                  </a:ext>
                </a:extLst>
              </a:tr>
              <a:tr h="294629">
                <a:tc>
                  <a:txBody>
                    <a:bodyPr/>
                    <a:lstStyle/>
                    <a:p>
                      <a:pPr algn="l" fontAlgn="ctr"/>
                      <a:r>
                        <a:rPr lang="es-DO" sz="1800" b="0" i="0" u="none" strike="noStrike">
                          <a:solidFill>
                            <a:srgbClr val="000000"/>
                          </a:solidFill>
                          <a:effectLst/>
                          <a:latin typeface="Arial" panose="020B0604020202020204" pitchFamily="34" charset="0"/>
                        </a:rPr>
                        <a:t>No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443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78.7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78.7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635261613"/>
                  </a:ext>
                </a:extLst>
              </a:tr>
              <a:tr h="294629">
                <a:tc>
                  <a:txBody>
                    <a:bodyPr/>
                    <a:lstStyle/>
                    <a:p>
                      <a:pPr algn="ctr" fontAlgn="ctr"/>
                      <a:r>
                        <a:rPr lang="es-DO" sz="1800" b="1" i="0" u="none" strike="noStrike">
                          <a:solidFill>
                            <a:srgbClr val="000000"/>
                          </a:solidFill>
                          <a:effectLst/>
                          <a:latin typeface="Arial" panose="020B060402020202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563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86518975"/>
                  </a:ext>
                </a:extLst>
              </a:tr>
            </a:tbl>
          </a:graphicData>
        </a:graphic>
      </p:graphicFrame>
      <p:graphicFrame>
        <p:nvGraphicFramePr>
          <p:cNvPr id="7" name="Gráfico 6">
            <a:extLst>
              <a:ext uri="{FF2B5EF4-FFF2-40B4-BE49-F238E27FC236}">
                <a16:creationId xmlns:a16="http://schemas.microsoft.com/office/drawing/2014/main" id="{B23F9CE7-F80C-9F4D-B028-0F526E73D23E}"/>
              </a:ext>
            </a:extLst>
          </p:cNvPr>
          <p:cNvGraphicFramePr>
            <a:graphicFrameLocks/>
          </p:cNvGraphicFramePr>
          <p:nvPr>
            <p:extLst>
              <p:ext uri="{D42A27DB-BD31-4B8C-83A1-F6EECF244321}">
                <p14:modId xmlns:p14="http://schemas.microsoft.com/office/powerpoint/2010/main" val="694418900"/>
              </p:ext>
            </p:extLst>
          </p:nvPr>
        </p:nvGraphicFramePr>
        <p:xfrm>
          <a:off x="6809874" y="2574758"/>
          <a:ext cx="5077326" cy="3984720"/>
        </p:xfrm>
        <a:graphic>
          <a:graphicData uri="http://schemas.openxmlformats.org/drawingml/2006/chart">
            <c:chart xmlns:c="http://schemas.openxmlformats.org/drawingml/2006/chart" xmlns:r="http://schemas.openxmlformats.org/officeDocument/2006/relationships" r:id="rId4"/>
          </a:graphicData>
        </a:graphic>
      </p:graphicFrame>
      <p:sp>
        <p:nvSpPr>
          <p:cNvPr id="8" name="Marcador de número de diapositiva 7">
            <a:extLst>
              <a:ext uri="{FF2B5EF4-FFF2-40B4-BE49-F238E27FC236}">
                <a16:creationId xmlns:a16="http://schemas.microsoft.com/office/drawing/2014/main" id="{BB68CF32-4C12-C042-AF78-225177CE88E0}"/>
              </a:ext>
            </a:extLst>
          </p:cNvPr>
          <p:cNvSpPr>
            <a:spLocks noGrp="1"/>
          </p:cNvSpPr>
          <p:nvPr>
            <p:ph type="sldNum" sz="quarter" idx="12"/>
          </p:nvPr>
        </p:nvSpPr>
        <p:spPr/>
        <p:txBody>
          <a:bodyPr/>
          <a:lstStyle/>
          <a:p>
            <a:fld id="{F5D1F510-C917-4B4E-B0A9-1BF7ED89073D}" type="slidenum">
              <a:rPr lang="es-DO" smtClean="0"/>
              <a:t>34</a:t>
            </a:fld>
            <a:endParaRPr lang="es-DO"/>
          </a:p>
        </p:txBody>
      </p:sp>
    </p:spTree>
    <p:extLst>
      <p:ext uri="{BB962C8B-B14F-4D97-AF65-F5344CB8AC3E}">
        <p14:creationId xmlns:p14="http://schemas.microsoft.com/office/powerpoint/2010/main" val="22922263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3398739" y="654014"/>
            <a:ext cx="6188174" cy="400110"/>
          </a:xfrm>
          <a:prstGeom prst="rect">
            <a:avLst/>
          </a:prstGeom>
          <a:solidFill>
            <a:schemeClr val="accent6">
              <a:lumMod val="60000"/>
              <a:lumOff val="40000"/>
            </a:schemeClr>
          </a:solidFill>
        </p:spPr>
        <p:txBody>
          <a:bodyPr wrap="square" rtlCol="0">
            <a:spAutoFit/>
          </a:bodyPr>
          <a:lstStyle/>
          <a:p>
            <a:pPr algn="ctr"/>
            <a:r>
              <a:rPr lang="es-DO" sz="2000" b="1" dirty="0"/>
              <a:t>Otras Universidades Trabaja el Docente</a:t>
            </a:r>
          </a:p>
        </p:txBody>
      </p:sp>
      <p:pic>
        <p:nvPicPr>
          <p:cNvPr id="3" name="Imagen 2">
            <a:extLst>
              <a:ext uri="{FF2B5EF4-FFF2-40B4-BE49-F238E27FC236}">
                <a16:creationId xmlns:a16="http://schemas.microsoft.com/office/drawing/2014/main" id="{61D54515-453A-C142-879D-476DB1D3FB6C}"/>
              </a:ext>
            </a:extLst>
          </p:cNvPr>
          <p:cNvPicPr>
            <a:picLocks noChangeAspect="1"/>
          </p:cNvPicPr>
          <p:nvPr/>
        </p:nvPicPr>
        <p:blipFill>
          <a:blip r:embed="rId4"/>
          <a:stretch>
            <a:fillRect/>
          </a:stretch>
        </p:blipFill>
        <p:spPr>
          <a:xfrm>
            <a:off x="41177" y="1158997"/>
            <a:ext cx="5430935" cy="5772307"/>
          </a:xfrm>
          <a:prstGeom prst="rect">
            <a:avLst/>
          </a:prstGeom>
        </p:spPr>
      </p:pic>
      <p:graphicFrame>
        <p:nvGraphicFramePr>
          <p:cNvPr id="7" name="Gráfico 6">
            <a:extLst>
              <a:ext uri="{FF2B5EF4-FFF2-40B4-BE49-F238E27FC236}">
                <a16:creationId xmlns:a16="http://schemas.microsoft.com/office/drawing/2014/main" id="{00C9B9CB-34AF-5B43-81E6-32C48C2722A4}"/>
              </a:ext>
            </a:extLst>
          </p:cNvPr>
          <p:cNvGraphicFramePr>
            <a:graphicFrameLocks/>
          </p:cNvGraphicFramePr>
          <p:nvPr>
            <p:extLst>
              <p:ext uri="{D42A27DB-BD31-4B8C-83A1-F6EECF244321}">
                <p14:modId xmlns:p14="http://schemas.microsoft.com/office/powerpoint/2010/main" val="804512699"/>
              </p:ext>
            </p:extLst>
          </p:nvPr>
        </p:nvGraphicFramePr>
        <p:xfrm>
          <a:off x="5513289" y="1286347"/>
          <a:ext cx="6637534" cy="5571653"/>
        </p:xfrm>
        <a:graphic>
          <a:graphicData uri="http://schemas.openxmlformats.org/drawingml/2006/chart">
            <c:chart xmlns:c="http://schemas.openxmlformats.org/drawingml/2006/chart" xmlns:r="http://schemas.openxmlformats.org/officeDocument/2006/relationships" r:id="rId5"/>
          </a:graphicData>
        </a:graphic>
      </p:graphicFrame>
      <p:sp>
        <p:nvSpPr>
          <p:cNvPr id="8" name="Marcador de número de diapositiva 7">
            <a:extLst>
              <a:ext uri="{FF2B5EF4-FFF2-40B4-BE49-F238E27FC236}">
                <a16:creationId xmlns:a16="http://schemas.microsoft.com/office/drawing/2014/main" id="{4D0C9927-2F53-A04C-A94C-12C115347B34}"/>
              </a:ext>
            </a:extLst>
          </p:cNvPr>
          <p:cNvSpPr>
            <a:spLocks noGrp="1"/>
          </p:cNvSpPr>
          <p:nvPr>
            <p:ph type="sldNum" sz="quarter" idx="12"/>
          </p:nvPr>
        </p:nvSpPr>
        <p:spPr/>
        <p:txBody>
          <a:bodyPr/>
          <a:lstStyle/>
          <a:p>
            <a:fld id="{F5D1F510-C917-4B4E-B0A9-1BF7ED89073D}" type="slidenum">
              <a:rPr lang="es-DO" smtClean="0"/>
              <a:t>35</a:t>
            </a:fld>
            <a:endParaRPr lang="es-DO"/>
          </a:p>
        </p:txBody>
      </p:sp>
    </p:spTree>
    <p:extLst>
      <p:ext uri="{BB962C8B-B14F-4D97-AF65-F5344CB8AC3E}">
        <p14:creationId xmlns:p14="http://schemas.microsoft.com/office/powerpoint/2010/main" val="26761878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4129150" y="929104"/>
            <a:ext cx="4116779" cy="523220"/>
          </a:xfrm>
          <a:prstGeom prst="rect">
            <a:avLst/>
          </a:prstGeom>
          <a:solidFill>
            <a:schemeClr val="accent6">
              <a:lumMod val="60000"/>
              <a:lumOff val="40000"/>
            </a:schemeClr>
          </a:solidFill>
        </p:spPr>
        <p:txBody>
          <a:bodyPr wrap="square" rtlCol="0">
            <a:spAutoFit/>
          </a:bodyPr>
          <a:lstStyle/>
          <a:p>
            <a:pPr algn="ctr"/>
            <a:r>
              <a:rPr lang="es-DO" sz="2800" b="1" dirty="0"/>
              <a:t>Actualización del Perfil</a:t>
            </a:r>
          </a:p>
        </p:txBody>
      </p:sp>
      <p:graphicFrame>
        <p:nvGraphicFramePr>
          <p:cNvPr id="3" name="Tabla 2">
            <a:extLst>
              <a:ext uri="{FF2B5EF4-FFF2-40B4-BE49-F238E27FC236}">
                <a16:creationId xmlns:a16="http://schemas.microsoft.com/office/drawing/2014/main" id="{FB67ED44-235A-584D-8C59-5F03B23DA390}"/>
              </a:ext>
            </a:extLst>
          </p:cNvPr>
          <p:cNvGraphicFramePr>
            <a:graphicFrameLocks noGrp="1"/>
          </p:cNvGraphicFramePr>
          <p:nvPr>
            <p:extLst>
              <p:ext uri="{D42A27DB-BD31-4B8C-83A1-F6EECF244321}">
                <p14:modId xmlns:p14="http://schemas.microsoft.com/office/powerpoint/2010/main" val="3002295630"/>
              </p:ext>
            </p:extLst>
          </p:nvPr>
        </p:nvGraphicFramePr>
        <p:xfrm>
          <a:off x="125433" y="2588820"/>
          <a:ext cx="6346620" cy="3078466"/>
        </p:xfrm>
        <a:graphic>
          <a:graphicData uri="http://schemas.openxmlformats.org/drawingml/2006/table">
            <a:tbl>
              <a:tblPr/>
              <a:tblGrid>
                <a:gridCol w="1509750">
                  <a:extLst>
                    <a:ext uri="{9D8B030D-6E8A-4147-A177-3AD203B41FA5}">
                      <a16:colId xmlns:a16="http://schemas.microsoft.com/office/drawing/2014/main" val="3767860347"/>
                    </a:ext>
                  </a:extLst>
                </a:gridCol>
                <a:gridCol w="1274967">
                  <a:extLst>
                    <a:ext uri="{9D8B030D-6E8A-4147-A177-3AD203B41FA5}">
                      <a16:colId xmlns:a16="http://schemas.microsoft.com/office/drawing/2014/main" val="1255887843"/>
                    </a:ext>
                  </a:extLst>
                </a:gridCol>
                <a:gridCol w="758181">
                  <a:extLst>
                    <a:ext uri="{9D8B030D-6E8A-4147-A177-3AD203B41FA5}">
                      <a16:colId xmlns:a16="http://schemas.microsoft.com/office/drawing/2014/main" val="1293317949"/>
                    </a:ext>
                  </a:extLst>
                </a:gridCol>
                <a:gridCol w="1346231">
                  <a:extLst>
                    <a:ext uri="{9D8B030D-6E8A-4147-A177-3AD203B41FA5}">
                      <a16:colId xmlns:a16="http://schemas.microsoft.com/office/drawing/2014/main" val="4163988500"/>
                    </a:ext>
                  </a:extLst>
                </a:gridCol>
                <a:gridCol w="1457491">
                  <a:extLst>
                    <a:ext uri="{9D8B030D-6E8A-4147-A177-3AD203B41FA5}">
                      <a16:colId xmlns:a16="http://schemas.microsoft.com/office/drawing/2014/main" val="459828157"/>
                    </a:ext>
                  </a:extLst>
                </a:gridCol>
              </a:tblGrid>
              <a:tr h="653288">
                <a:tc gridSpan="5">
                  <a:txBody>
                    <a:bodyPr/>
                    <a:lstStyle/>
                    <a:p>
                      <a:pPr algn="ctr" fontAlgn="ctr"/>
                      <a:r>
                        <a:rPr lang="es-DO" sz="16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1546071311"/>
                  </a:ext>
                </a:extLst>
              </a:tr>
              <a:tr h="677484">
                <a:tc gridSpan="5">
                  <a:txBody>
                    <a:bodyPr/>
                    <a:lstStyle/>
                    <a:p>
                      <a:pPr algn="ctr" fontAlgn="ctr"/>
                      <a:r>
                        <a:rPr lang="es-DO" sz="1800" b="1" i="0" u="none" strike="noStrike">
                          <a:solidFill>
                            <a:srgbClr val="000000"/>
                          </a:solidFill>
                          <a:effectLst/>
                          <a:latin typeface="Arial" panose="020B0604020202020204" pitchFamily="34" charset="0"/>
                        </a:rPr>
                        <a:t>Cantidad y % de encuestados según si actualizaste o no el perfil del docente en la UASD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612116339"/>
                  </a:ext>
                </a:extLst>
              </a:tr>
              <a:tr h="883149">
                <a:tc>
                  <a:txBody>
                    <a:bodyPr/>
                    <a:lstStyle/>
                    <a:p>
                      <a:pPr algn="ctr" fontAlgn="ctr"/>
                      <a:r>
                        <a:rPr lang="es-DO" sz="1800" b="1" i="0" u="none" strike="noStrike">
                          <a:solidFill>
                            <a:srgbClr val="000000"/>
                          </a:solidFill>
                          <a:effectLst/>
                          <a:latin typeface="Arial" panose="020B0604020202020204" pitchFamily="34" charset="0"/>
                        </a:rPr>
                        <a:t>¿Actualizaste el perfil de tu aula?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Frecuencia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2000" b="1" i="0" u="none" strike="noStrike" dirty="0">
                          <a:solidFill>
                            <a:srgbClr val="000000"/>
                          </a:solidFill>
                          <a:effectLst/>
                          <a:latin typeface="Arial" panose="020B0604020202020204" pitchFamily="34"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Porcentaje válido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dirty="0">
                          <a:solidFill>
                            <a:srgbClr val="000000"/>
                          </a:solidFill>
                          <a:effectLst/>
                          <a:latin typeface="Arial" panose="020B0604020202020204" pitchFamily="34" charset="0"/>
                        </a:rPr>
                        <a:t>Porcentaje acumulado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2086981575"/>
                  </a:ext>
                </a:extLst>
              </a:tr>
              <a:tr h="278252">
                <a:tc>
                  <a:txBody>
                    <a:bodyPr/>
                    <a:lstStyle/>
                    <a:p>
                      <a:pPr algn="l" fontAlgn="ctr"/>
                      <a:r>
                        <a:rPr lang="es-DO" sz="1800" b="0" i="0" u="none" strike="noStrike">
                          <a:solidFill>
                            <a:srgbClr val="000000"/>
                          </a:solidFill>
                          <a:effectLst/>
                          <a:latin typeface="Arial" panose="020B0604020202020204" pitchFamily="34" charset="0"/>
                        </a:rPr>
                        <a:t>Si</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543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96.4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96.4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3.6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849471931"/>
                  </a:ext>
                </a:extLst>
              </a:tr>
              <a:tr h="290350">
                <a:tc>
                  <a:txBody>
                    <a:bodyPr/>
                    <a:lstStyle/>
                    <a:p>
                      <a:pPr algn="l" fontAlgn="ctr"/>
                      <a:r>
                        <a:rPr lang="es-DO" sz="1800" b="0" i="0" u="none" strike="noStrike">
                          <a:solidFill>
                            <a:srgbClr val="000000"/>
                          </a:solidFill>
                          <a:effectLst/>
                          <a:latin typeface="Arial" panose="020B0604020202020204" pitchFamily="34" charset="0"/>
                        </a:rPr>
                        <a:t>No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20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3.6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3.6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210019390"/>
                  </a:ext>
                </a:extLst>
              </a:tr>
              <a:tr h="290350">
                <a:tc>
                  <a:txBody>
                    <a:bodyPr/>
                    <a:lstStyle/>
                    <a:p>
                      <a:pPr algn="ctr" fontAlgn="ctr"/>
                      <a:r>
                        <a:rPr lang="es-DO" sz="1800" b="1" i="0" u="none" strike="noStrike">
                          <a:solidFill>
                            <a:srgbClr val="000000"/>
                          </a:solidFill>
                          <a:effectLst/>
                          <a:latin typeface="Arial" panose="020B060402020202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563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196505941"/>
                  </a:ext>
                </a:extLst>
              </a:tr>
            </a:tbl>
          </a:graphicData>
        </a:graphic>
      </p:graphicFrame>
      <p:graphicFrame>
        <p:nvGraphicFramePr>
          <p:cNvPr id="8" name="Gráfico 7">
            <a:extLst>
              <a:ext uri="{FF2B5EF4-FFF2-40B4-BE49-F238E27FC236}">
                <a16:creationId xmlns:a16="http://schemas.microsoft.com/office/drawing/2014/main" id="{BA40C9EE-2BC3-D24E-BBF4-AB40A1C92BE1}"/>
              </a:ext>
            </a:extLst>
          </p:cNvPr>
          <p:cNvGraphicFramePr>
            <a:graphicFrameLocks/>
          </p:cNvGraphicFramePr>
          <p:nvPr>
            <p:extLst>
              <p:ext uri="{D42A27DB-BD31-4B8C-83A1-F6EECF244321}">
                <p14:modId xmlns:p14="http://schemas.microsoft.com/office/powerpoint/2010/main" val="1735181115"/>
              </p:ext>
            </p:extLst>
          </p:nvPr>
        </p:nvGraphicFramePr>
        <p:xfrm>
          <a:off x="6546850" y="2588819"/>
          <a:ext cx="5645150" cy="3578679"/>
        </p:xfrm>
        <a:graphic>
          <a:graphicData uri="http://schemas.openxmlformats.org/drawingml/2006/chart">
            <c:chart xmlns:c="http://schemas.openxmlformats.org/drawingml/2006/chart" xmlns:r="http://schemas.openxmlformats.org/officeDocument/2006/relationships" r:id="rId4"/>
          </a:graphicData>
        </a:graphic>
      </p:graphicFrame>
      <p:sp>
        <p:nvSpPr>
          <p:cNvPr id="7" name="Marcador de número de diapositiva 6">
            <a:extLst>
              <a:ext uri="{FF2B5EF4-FFF2-40B4-BE49-F238E27FC236}">
                <a16:creationId xmlns:a16="http://schemas.microsoft.com/office/drawing/2014/main" id="{4319012C-5AC5-9F44-B5F3-4B3C92EA2BAB}"/>
              </a:ext>
            </a:extLst>
          </p:cNvPr>
          <p:cNvSpPr>
            <a:spLocks noGrp="1"/>
          </p:cNvSpPr>
          <p:nvPr>
            <p:ph type="sldNum" sz="quarter" idx="12"/>
          </p:nvPr>
        </p:nvSpPr>
        <p:spPr/>
        <p:txBody>
          <a:bodyPr/>
          <a:lstStyle/>
          <a:p>
            <a:fld id="{F5D1F510-C917-4B4E-B0A9-1BF7ED89073D}" type="slidenum">
              <a:rPr lang="es-DO" smtClean="0"/>
              <a:t>36</a:t>
            </a:fld>
            <a:endParaRPr lang="es-DO"/>
          </a:p>
        </p:txBody>
      </p:sp>
      <p:sp>
        <p:nvSpPr>
          <p:cNvPr id="9" name="CuadroTexto 8">
            <a:extLst>
              <a:ext uri="{FF2B5EF4-FFF2-40B4-BE49-F238E27FC236}">
                <a16:creationId xmlns:a16="http://schemas.microsoft.com/office/drawing/2014/main" id="{DFF62B32-45AC-F449-BCAE-EAC40B7EA669}"/>
              </a:ext>
            </a:extLst>
          </p:cNvPr>
          <p:cNvSpPr txBox="1"/>
          <p:nvPr/>
        </p:nvSpPr>
        <p:spPr>
          <a:xfrm>
            <a:off x="125433" y="1374241"/>
            <a:ext cx="2069431" cy="646331"/>
          </a:xfrm>
          <a:prstGeom prst="rect">
            <a:avLst/>
          </a:prstGeom>
          <a:solidFill>
            <a:schemeClr val="accent4"/>
          </a:solidFill>
        </p:spPr>
        <p:txBody>
          <a:bodyPr wrap="square" rtlCol="0">
            <a:spAutoFit/>
          </a:bodyPr>
          <a:lstStyle/>
          <a:p>
            <a:r>
              <a:rPr lang="es-DO" b="1" dirty="0"/>
              <a:t>Sección B. Manejo del Aula Virtual </a:t>
            </a:r>
          </a:p>
        </p:txBody>
      </p:sp>
    </p:spTree>
    <p:extLst>
      <p:ext uri="{BB962C8B-B14F-4D97-AF65-F5344CB8AC3E}">
        <p14:creationId xmlns:p14="http://schemas.microsoft.com/office/powerpoint/2010/main" val="41074020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2474026" y="1123615"/>
            <a:ext cx="7543140" cy="523220"/>
          </a:xfrm>
          <a:prstGeom prst="rect">
            <a:avLst/>
          </a:prstGeom>
          <a:solidFill>
            <a:schemeClr val="accent6">
              <a:lumMod val="60000"/>
              <a:lumOff val="40000"/>
            </a:schemeClr>
          </a:solidFill>
        </p:spPr>
        <p:txBody>
          <a:bodyPr wrap="square" rtlCol="0">
            <a:spAutoFit/>
          </a:bodyPr>
          <a:lstStyle/>
          <a:p>
            <a:pPr algn="ctr"/>
            <a:r>
              <a:rPr lang="es-DO" sz="2800" b="1" dirty="0"/>
              <a:t>Preparación Primera Unidad del Programa</a:t>
            </a:r>
          </a:p>
        </p:txBody>
      </p:sp>
      <p:graphicFrame>
        <p:nvGraphicFramePr>
          <p:cNvPr id="3" name="Tabla 2">
            <a:extLst>
              <a:ext uri="{FF2B5EF4-FFF2-40B4-BE49-F238E27FC236}">
                <a16:creationId xmlns:a16="http://schemas.microsoft.com/office/drawing/2014/main" id="{016A3EEA-8207-F447-9442-FCE57833749D}"/>
              </a:ext>
            </a:extLst>
          </p:cNvPr>
          <p:cNvGraphicFramePr>
            <a:graphicFrameLocks noGrp="1"/>
          </p:cNvGraphicFramePr>
          <p:nvPr>
            <p:extLst>
              <p:ext uri="{D42A27DB-BD31-4B8C-83A1-F6EECF244321}">
                <p14:modId xmlns:p14="http://schemas.microsoft.com/office/powerpoint/2010/main" val="4239923974"/>
              </p:ext>
            </p:extLst>
          </p:nvPr>
        </p:nvGraphicFramePr>
        <p:xfrm>
          <a:off x="330" y="2569839"/>
          <a:ext cx="6447971" cy="3913505"/>
        </p:xfrm>
        <a:graphic>
          <a:graphicData uri="http://schemas.openxmlformats.org/drawingml/2006/table">
            <a:tbl>
              <a:tblPr/>
              <a:tblGrid>
                <a:gridCol w="1635063">
                  <a:extLst>
                    <a:ext uri="{9D8B030D-6E8A-4147-A177-3AD203B41FA5}">
                      <a16:colId xmlns:a16="http://schemas.microsoft.com/office/drawing/2014/main" val="670996367"/>
                    </a:ext>
                  </a:extLst>
                </a:gridCol>
                <a:gridCol w="1257947">
                  <a:extLst>
                    <a:ext uri="{9D8B030D-6E8A-4147-A177-3AD203B41FA5}">
                      <a16:colId xmlns:a16="http://schemas.microsoft.com/office/drawing/2014/main" val="1645576095"/>
                    </a:ext>
                  </a:extLst>
                </a:gridCol>
                <a:gridCol w="919269">
                  <a:extLst>
                    <a:ext uri="{9D8B030D-6E8A-4147-A177-3AD203B41FA5}">
                      <a16:colId xmlns:a16="http://schemas.microsoft.com/office/drawing/2014/main" val="2961956144"/>
                    </a:ext>
                  </a:extLst>
                </a:gridCol>
                <a:gridCol w="1353157">
                  <a:extLst>
                    <a:ext uri="{9D8B030D-6E8A-4147-A177-3AD203B41FA5}">
                      <a16:colId xmlns:a16="http://schemas.microsoft.com/office/drawing/2014/main" val="4249956363"/>
                    </a:ext>
                  </a:extLst>
                </a:gridCol>
                <a:gridCol w="1282535">
                  <a:extLst>
                    <a:ext uri="{9D8B030D-6E8A-4147-A177-3AD203B41FA5}">
                      <a16:colId xmlns:a16="http://schemas.microsoft.com/office/drawing/2014/main" val="3970610344"/>
                    </a:ext>
                  </a:extLst>
                </a:gridCol>
              </a:tblGrid>
              <a:tr h="685800">
                <a:tc gridSpan="5">
                  <a:txBody>
                    <a:bodyPr/>
                    <a:lstStyle/>
                    <a:p>
                      <a:pPr algn="ctr" fontAlgn="ctr"/>
                      <a:r>
                        <a:rPr lang="es-DO" sz="16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1695117745"/>
                  </a:ext>
                </a:extLst>
              </a:tr>
              <a:tr h="711200">
                <a:tc gridSpan="5">
                  <a:txBody>
                    <a:bodyPr/>
                    <a:lstStyle/>
                    <a:p>
                      <a:pPr algn="ctr" fontAlgn="ctr"/>
                      <a:r>
                        <a:rPr lang="es-DO" sz="1800" b="1" i="0" u="none" strike="noStrike">
                          <a:solidFill>
                            <a:srgbClr val="000000"/>
                          </a:solidFill>
                          <a:effectLst/>
                          <a:latin typeface="Arial" panose="020B0604020202020204" pitchFamily="34" charset="0"/>
                        </a:rPr>
                        <a:t>Cantidad y % de encuestados según si tenía preparada la Primera Unidad del Programa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1111951896"/>
                  </a:ext>
                </a:extLst>
              </a:tr>
              <a:tr h="1066800">
                <a:tc>
                  <a:txBody>
                    <a:bodyPr/>
                    <a:lstStyle/>
                    <a:p>
                      <a:pPr algn="ctr" fontAlgn="ctr"/>
                      <a:r>
                        <a:rPr lang="es-DO" sz="1800" b="1" i="0" u="none" strike="noStrike">
                          <a:solidFill>
                            <a:srgbClr val="000000"/>
                          </a:solidFill>
                          <a:effectLst/>
                          <a:latin typeface="Arial" panose="020B0604020202020204" pitchFamily="34" charset="0"/>
                        </a:rPr>
                        <a:t>Tenía Preparada la Primera Unidad del Programa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Frecuencia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2000" b="1" i="0" u="none" strike="noStrike">
                          <a:solidFill>
                            <a:srgbClr val="000000"/>
                          </a:solidFill>
                          <a:effectLst/>
                          <a:latin typeface="Arial" panose="020B0604020202020204" pitchFamily="34"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dirty="0">
                          <a:solidFill>
                            <a:srgbClr val="000000"/>
                          </a:solidFill>
                          <a:effectLst/>
                          <a:latin typeface="Arial" panose="020B0604020202020204" pitchFamily="34" charset="0"/>
                        </a:rPr>
                        <a:t>Porcentaje válido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dirty="0">
                          <a:solidFill>
                            <a:srgbClr val="000000"/>
                          </a:solidFill>
                          <a:effectLst/>
                          <a:latin typeface="Arial" panose="020B0604020202020204" pitchFamily="34" charset="0"/>
                        </a:rPr>
                        <a:t>Porcentaje acumulado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828608499"/>
                  </a:ext>
                </a:extLst>
              </a:tr>
              <a:tr h="266700">
                <a:tc>
                  <a:txBody>
                    <a:bodyPr/>
                    <a:lstStyle/>
                    <a:p>
                      <a:pPr algn="l" fontAlgn="ctr"/>
                      <a:r>
                        <a:rPr lang="es-DO" sz="1800" b="0" i="0" u="none" strike="noStrike">
                          <a:solidFill>
                            <a:srgbClr val="000000"/>
                          </a:solidFill>
                          <a:effectLst/>
                          <a:latin typeface="Arial" panose="020B0604020202020204" pitchFamily="34" charset="0"/>
                        </a:rPr>
                        <a:t>Sí</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432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76.7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76.7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76.7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510570465"/>
                  </a:ext>
                </a:extLst>
              </a:tr>
              <a:tr h="266700">
                <a:tc>
                  <a:txBody>
                    <a:bodyPr/>
                    <a:lstStyle/>
                    <a:p>
                      <a:pPr algn="l" fontAlgn="ctr"/>
                      <a:r>
                        <a:rPr lang="es-DO" sz="1800" b="0" i="0" u="none" strike="noStrike">
                          <a:solidFill>
                            <a:srgbClr val="000000"/>
                          </a:solidFill>
                          <a:effectLst/>
                          <a:latin typeface="Arial" panose="020B0604020202020204" pitchFamily="34" charset="0"/>
                        </a:rPr>
                        <a:t>No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85.4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901166849"/>
                  </a:ext>
                </a:extLst>
              </a:tr>
              <a:tr h="266700">
                <a:tc>
                  <a:txBody>
                    <a:bodyPr/>
                    <a:lstStyle/>
                    <a:p>
                      <a:pPr algn="l" fontAlgn="ctr"/>
                      <a:r>
                        <a:rPr lang="es-DO" sz="1800" b="0" i="0" u="none" strike="noStrike">
                          <a:solidFill>
                            <a:srgbClr val="000000"/>
                          </a:solidFill>
                          <a:effectLst/>
                          <a:latin typeface="Arial" panose="020B0604020202020204" pitchFamily="34" charset="0"/>
                        </a:rPr>
                        <a:t>Parcialmente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679654720"/>
                  </a:ext>
                </a:extLst>
              </a:tr>
              <a:tr h="266700">
                <a:tc>
                  <a:txBody>
                    <a:bodyPr/>
                    <a:lstStyle/>
                    <a:p>
                      <a:pPr algn="ctr" fontAlgn="ctr"/>
                      <a:r>
                        <a:rPr lang="es-DO" sz="1800" b="1" i="0" u="none" strike="noStrike">
                          <a:solidFill>
                            <a:srgbClr val="000000"/>
                          </a:solidFill>
                          <a:effectLst/>
                          <a:latin typeface="Arial" panose="020B060402020202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563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3538009894"/>
                  </a:ext>
                </a:extLst>
              </a:tr>
            </a:tbl>
          </a:graphicData>
        </a:graphic>
      </p:graphicFrame>
      <p:graphicFrame>
        <p:nvGraphicFramePr>
          <p:cNvPr id="7" name="Gráfico 6">
            <a:extLst>
              <a:ext uri="{FF2B5EF4-FFF2-40B4-BE49-F238E27FC236}">
                <a16:creationId xmlns:a16="http://schemas.microsoft.com/office/drawing/2014/main" id="{71A3D0F0-F49D-1B42-BBB5-9BA85D8A7248}"/>
              </a:ext>
            </a:extLst>
          </p:cNvPr>
          <p:cNvGraphicFramePr>
            <a:graphicFrameLocks/>
          </p:cNvGraphicFramePr>
          <p:nvPr>
            <p:extLst>
              <p:ext uri="{D42A27DB-BD31-4B8C-83A1-F6EECF244321}">
                <p14:modId xmlns:p14="http://schemas.microsoft.com/office/powerpoint/2010/main" val="3713635865"/>
              </p:ext>
            </p:extLst>
          </p:nvPr>
        </p:nvGraphicFramePr>
        <p:xfrm>
          <a:off x="6672283" y="2569839"/>
          <a:ext cx="5461000" cy="4025900"/>
        </p:xfrm>
        <a:graphic>
          <a:graphicData uri="http://schemas.openxmlformats.org/drawingml/2006/chart">
            <c:chart xmlns:c="http://schemas.openxmlformats.org/drawingml/2006/chart" xmlns:r="http://schemas.openxmlformats.org/officeDocument/2006/relationships" r:id="rId4"/>
          </a:graphicData>
        </a:graphic>
      </p:graphicFrame>
      <p:sp>
        <p:nvSpPr>
          <p:cNvPr id="8" name="Marcador de número de diapositiva 7">
            <a:extLst>
              <a:ext uri="{FF2B5EF4-FFF2-40B4-BE49-F238E27FC236}">
                <a16:creationId xmlns:a16="http://schemas.microsoft.com/office/drawing/2014/main" id="{D63F0462-22E3-4B49-9893-371F3FB8CA88}"/>
              </a:ext>
            </a:extLst>
          </p:cNvPr>
          <p:cNvSpPr>
            <a:spLocks noGrp="1"/>
          </p:cNvSpPr>
          <p:nvPr>
            <p:ph type="sldNum" sz="quarter" idx="12"/>
          </p:nvPr>
        </p:nvSpPr>
        <p:spPr/>
        <p:txBody>
          <a:bodyPr/>
          <a:lstStyle/>
          <a:p>
            <a:fld id="{F5D1F510-C917-4B4E-B0A9-1BF7ED89073D}" type="slidenum">
              <a:rPr lang="es-DO" smtClean="0"/>
              <a:t>37</a:t>
            </a:fld>
            <a:endParaRPr lang="es-DO"/>
          </a:p>
        </p:txBody>
      </p:sp>
    </p:spTree>
    <p:extLst>
      <p:ext uri="{BB962C8B-B14F-4D97-AF65-F5344CB8AC3E}">
        <p14:creationId xmlns:p14="http://schemas.microsoft.com/office/powerpoint/2010/main" val="5983290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2854036" y="1012701"/>
            <a:ext cx="6483927" cy="523220"/>
          </a:xfrm>
          <a:prstGeom prst="rect">
            <a:avLst/>
          </a:prstGeom>
          <a:solidFill>
            <a:schemeClr val="accent6">
              <a:lumMod val="60000"/>
              <a:lumOff val="40000"/>
            </a:schemeClr>
          </a:solidFill>
        </p:spPr>
        <p:txBody>
          <a:bodyPr wrap="square" rtlCol="0">
            <a:spAutoFit/>
          </a:bodyPr>
          <a:lstStyle/>
          <a:p>
            <a:pPr algn="ctr"/>
            <a:r>
              <a:rPr lang="es-DO" sz="2800" b="1" dirty="0"/>
              <a:t>Colocación del Programa de la Asignatura</a:t>
            </a:r>
          </a:p>
        </p:txBody>
      </p:sp>
      <p:graphicFrame>
        <p:nvGraphicFramePr>
          <p:cNvPr id="3" name="Tabla 2">
            <a:extLst>
              <a:ext uri="{FF2B5EF4-FFF2-40B4-BE49-F238E27FC236}">
                <a16:creationId xmlns:a16="http://schemas.microsoft.com/office/drawing/2014/main" id="{C6A1AAD8-CADE-864C-B8D1-6EA04100D9E4}"/>
              </a:ext>
            </a:extLst>
          </p:cNvPr>
          <p:cNvGraphicFramePr>
            <a:graphicFrameLocks noGrp="1"/>
          </p:cNvGraphicFramePr>
          <p:nvPr>
            <p:extLst>
              <p:ext uri="{D42A27DB-BD31-4B8C-83A1-F6EECF244321}">
                <p14:modId xmlns:p14="http://schemas.microsoft.com/office/powerpoint/2010/main" val="3664815884"/>
              </p:ext>
            </p:extLst>
          </p:nvPr>
        </p:nvGraphicFramePr>
        <p:xfrm>
          <a:off x="95333" y="2399593"/>
          <a:ext cx="6744853" cy="3907707"/>
        </p:xfrm>
        <a:graphic>
          <a:graphicData uri="http://schemas.openxmlformats.org/drawingml/2006/table">
            <a:tbl>
              <a:tblPr/>
              <a:tblGrid>
                <a:gridCol w="2195717">
                  <a:extLst>
                    <a:ext uri="{9D8B030D-6E8A-4147-A177-3AD203B41FA5}">
                      <a16:colId xmlns:a16="http://schemas.microsoft.com/office/drawing/2014/main" val="3350721325"/>
                    </a:ext>
                  </a:extLst>
                </a:gridCol>
                <a:gridCol w="1273758">
                  <a:extLst>
                    <a:ext uri="{9D8B030D-6E8A-4147-A177-3AD203B41FA5}">
                      <a16:colId xmlns:a16="http://schemas.microsoft.com/office/drawing/2014/main" val="1808529294"/>
                    </a:ext>
                  </a:extLst>
                </a:gridCol>
                <a:gridCol w="885565">
                  <a:extLst>
                    <a:ext uri="{9D8B030D-6E8A-4147-A177-3AD203B41FA5}">
                      <a16:colId xmlns:a16="http://schemas.microsoft.com/office/drawing/2014/main" val="435665058"/>
                    </a:ext>
                  </a:extLst>
                </a:gridCol>
                <a:gridCol w="885565">
                  <a:extLst>
                    <a:ext uri="{9D8B030D-6E8A-4147-A177-3AD203B41FA5}">
                      <a16:colId xmlns:a16="http://schemas.microsoft.com/office/drawing/2014/main" val="2273219656"/>
                    </a:ext>
                  </a:extLst>
                </a:gridCol>
                <a:gridCol w="1504248">
                  <a:extLst>
                    <a:ext uri="{9D8B030D-6E8A-4147-A177-3AD203B41FA5}">
                      <a16:colId xmlns:a16="http://schemas.microsoft.com/office/drawing/2014/main" val="2746608109"/>
                    </a:ext>
                  </a:extLst>
                </a:gridCol>
              </a:tblGrid>
              <a:tr h="819097">
                <a:tc gridSpan="5">
                  <a:txBody>
                    <a:bodyPr/>
                    <a:lstStyle/>
                    <a:p>
                      <a:pPr algn="ctr" fontAlgn="ctr"/>
                      <a:r>
                        <a:rPr lang="es-DO" sz="1600" b="1" i="0" u="none" strike="noStrike" dirty="0">
                          <a:solidFill>
                            <a:srgbClr val="000000"/>
                          </a:solidFill>
                          <a:effectLst/>
                          <a:latin typeface="Arial" panose="020B0604020202020204" pitchFamily="34" charset="0"/>
                        </a:rPr>
                        <a:t>Encuesta a Docentes: Evaluación del primer mes del proceso de docencia virtual, Semestre 2020-20.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3046632371"/>
                  </a:ext>
                </a:extLst>
              </a:tr>
              <a:tr h="932510">
                <a:tc gridSpan="5">
                  <a:txBody>
                    <a:bodyPr/>
                    <a:lstStyle/>
                    <a:p>
                      <a:pPr algn="ctr" fontAlgn="ctr"/>
                      <a:r>
                        <a:rPr lang="es-DO" sz="1800" b="1" i="0" u="none" strike="noStrike">
                          <a:solidFill>
                            <a:srgbClr val="000000"/>
                          </a:solidFill>
                          <a:effectLst/>
                          <a:latin typeface="Arial" panose="020B0604020202020204" pitchFamily="34" charset="0"/>
                        </a:rPr>
                        <a:t>Cantidad y % de encuestados según si tenía colocado el programa de la asignatura al alcance de lo estudiantes en el aula virtual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657846192"/>
                  </a:ext>
                </a:extLst>
              </a:tr>
              <a:tr h="1020720">
                <a:tc>
                  <a:txBody>
                    <a:bodyPr/>
                    <a:lstStyle/>
                    <a:p>
                      <a:pPr algn="ctr" fontAlgn="ctr"/>
                      <a:r>
                        <a:rPr lang="es-DO" sz="1800" b="1" i="0" u="none" strike="noStrike">
                          <a:solidFill>
                            <a:srgbClr val="000000"/>
                          </a:solidFill>
                          <a:effectLst/>
                          <a:latin typeface="Arial" panose="020B0604020202020204" pitchFamily="34" charset="0"/>
                        </a:rPr>
                        <a:t>Tenía colocado el programa de la asignatura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Frecuencia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2000" b="1" i="0" u="none" strike="noStrike">
                          <a:solidFill>
                            <a:srgbClr val="000000"/>
                          </a:solidFill>
                          <a:effectLst/>
                          <a:latin typeface="Arial" panose="020B0604020202020204" pitchFamily="34"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Porcentaje válido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Porcentaje acumulado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1984353464"/>
                  </a:ext>
                </a:extLst>
              </a:tr>
              <a:tr h="281643">
                <a:tc>
                  <a:txBody>
                    <a:bodyPr/>
                    <a:lstStyle/>
                    <a:p>
                      <a:pPr algn="l" fontAlgn="ctr"/>
                      <a:r>
                        <a:rPr lang="es-DO" sz="1800" b="0" i="0" u="none" strike="noStrike">
                          <a:solidFill>
                            <a:srgbClr val="000000"/>
                          </a:solidFill>
                          <a:effectLst/>
                          <a:latin typeface="Arial" panose="020B0604020202020204" pitchFamily="34" charset="0"/>
                        </a:rPr>
                        <a:t>Si</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441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78.3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78.3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78.3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787160701"/>
                  </a:ext>
                </a:extLst>
              </a:tr>
              <a:tr h="281643">
                <a:tc>
                  <a:txBody>
                    <a:bodyPr/>
                    <a:lstStyle/>
                    <a:p>
                      <a:pPr algn="l" fontAlgn="ctr"/>
                      <a:r>
                        <a:rPr lang="es-DO" sz="1800" b="0" i="0" u="none" strike="noStrike">
                          <a:solidFill>
                            <a:srgbClr val="000000"/>
                          </a:solidFill>
                          <a:effectLst/>
                          <a:latin typeface="Arial" panose="020B0604020202020204" pitchFamily="34" charset="0"/>
                        </a:rPr>
                        <a:t>No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87.6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915905968"/>
                  </a:ext>
                </a:extLst>
              </a:tr>
              <a:tr h="281643">
                <a:tc>
                  <a:txBody>
                    <a:bodyPr/>
                    <a:lstStyle/>
                    <a:p>
                      <a:pPr algn="l" fontAlgn="ctr"/>
                      <a:r>
                        <a:rPr lang="es-DO" sz="1800" b="0" i="0" u="none" strike="noStrike">
                          <a:solidFill>
                            <a:srgbClr val="000000"/>
                          </a:solidFill>
                          <a:effectLst/>
                          <a:latin typeface="Arial" panose="020B0604020202020204" pitchFamily="34" charset="0"/>
                        </a:rPr>
                        <a:t>Parcialmente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777001812"/>
                  </a:ext>
                </a:extLst>
              </a:tr>
              <a:tr h="281643">
                <a:tc>
                  <a:txBody>
                    <a:bodyPr/>
                    <a:lstStyle/>
                    <a:p>
                      <a:pPr algn="ctr" fontAlgn="ctr"/>
                      <a:r>
                        <a:rPr lang="es-DO" sz="1800" b="1" i="0" u="none" strike="noStrike">
                          <a:solidFill>
                            <a:srgbClr val="000000"/>
                          </a:solidFill>
                          <a:effectLst/>
                          <a:latin typeface="Arial" panose="020B060402020202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563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dirty="0">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3168065784"/>
                  </a:ext>
                </a:extLst>
              </a:tr>
            </a:tbl>
          </a:graphicData>
        </a:graphic>
      </p:graphicFrame>
      <p:graphicFrame>
        <p:nvGraphicFramePr>
          <p:cNvPr id="7" name="Gráfico 6">
            <a:extLst>
              <a:ext uri="{FF2B5EF4-FFF2-40B4-BE49-F238E27FC236}">
                <a16:creationId xmlns:a16="http://schemas.microsoft.com/office/drawing/2014/main" id="{260D4E01-D8B4-C74F-8C5B-712678FB6A4F}"/>
              </a:ext>
            </a:extLst>
          </p:cNvPr>
          <p:cNvGraphicFramePr>
            <a:graphicFrameLocks/>
          </p:cNvGraphicFramePr>
          <p:nvPr>
            <p:extLst>
              <p:ext uri="{D42A27DB-BD31-4B8C-83A1-F6EECF244321}">
                <p14:modId xmlns:p14="http://schemas.microsoft.com/office/powerpoint/2010/main" val="3898518702"/>
              </p:ext>
            </p:extLst>
          </p:nvPr>
        </p:nvGraphicFramePr>
        <p:xfrm>
          <a:off x="6840186" y="2399593"/>
          <a:ext cx="5351814" cy="3907707"/>
        </p:xfrm>
        <a:graphic>
          <a:graphicData uri="http://schemas.openxmlformats.org/drawingml/2006/chart">
            <c:chart xmlns:c="http://schemas.openxmlformats.org/drawingml/2006/chart" xmlns:r="http://schemas.openxmlformats.org/officeDocument/2006/relationships" r:id="rId4"/>
          </a:graphicData>
        </a:graphic>
      </p:graphicFrame>
      <p:sp>
        <p:nvSpPr>
          <p:cNvPr id="8" name="Marcador de número de diapositiva 7">
            <a:extLst>
              <a:ext uri="{FF2B5EF4-FFF2-40B4-BE49-F238E27FC236}">
                <a16:creationId xmlns:a16="http://schemas.microsoft.com/office/drawing/2014/main" id="{446285B4-172A-F54E-BA06-AEF461EBEEEC}"/>
              </a:ext>
            </a:extLst>
          </p:cNvPr>
          <p:cNvSpPr>
            <a:spLocks noGrp="1"/>
          </p:cNvSpPr>
          <p:nvPr>
            <p:ph type="sldNum" sz="quarter" idx="12"/>
          </p:nvPr>
        </p:nvSpPr>
        <p:spPr/>
        <p:txBody>
          <a:bodyPr/>
          <a:lstStyle/>
          <a:p>
            <a:fld id="{F5D1F510-C917-4B4E-B0A9-1BF7ED89073D}" type="slidenum">
              <a:rPr lang="es-DO" smtClean="0"/>
              <a:t>38</a:t>
            </a:fld>
            <a:endParaRPr lang="es-DO"/>
          </a:p>
        </p:txBody>
      </p:sp>
    </p:spTree>
    <p:extLst>
      <p:ext uri="{BB962C8B-B14F-4D97-AF65-F5344CB8AC3E}">
        <p14:creationId xmlns:p14="http://schemas.microsoft.com/office/powerpoint/2010/main" val="25025444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2253343" y="1110789"/>
            <a:ext cx="7721929" cy="523220"/>
          </a:xfrm>
          <a:prstGeom prst="rect">
            <a:avLst/>
          </a:prstGeom>
          <a:solidFill>
            <a:schemeClr val="accent6">
              <a:lumMod val="60000"/>
              <a:lumOff val="40000"/>
            </a:schemeClr>
          </a:solidFill>
        </p:spPr>
        <p:txBody>
          <a:bodyPr wrap="square" rtlCol="0">
            <a:spAutoFit/>
          </a:bodyPr>
          <a:lstStyle/>
          <a:p>
            <a:pPr algn="ctr"/>
            <a:r>
              <a:rPr lang="es-DO" sz="2800" b="1" dirty="0"/>
              <a:t>Colocación de Actividades de Aprendizaje o Tareas</a:t>
            </a:r>
          </a:p>
        </p:txBody>
      </p:sp>
      <p:graphicFrame>
        <p:nvGraphicFramePr>
          <p:cNvPr id="3" name="Tabla 2">
            <a:extLst>
              <a:ext uri="{FF2B5EF4-FFF2-40B4-BE49-F238E27FC236}">
                <a16:creationId xmlns:a16="http://schemas.microsoft.com/office/drawing/2014/main" id="{67D5D8ED-C179-0A4E-A68A-78358B01019A}"/>
              </a:ext>
            </a:extLst>
          </p:cNvPr>
          <p:cNvGraphicFramePr>
            <a:graphicFrameLocks noGrp="1"/>
          </p:cNvGraphicFramePr>
          <p:nvPr>
            <p:extLst>
              <p:ext uri="{D42A27DB-BD31-4B8C-83A1-F6EECF244321}">
                <p14:modId xmlns:p14="http://schemas.microsoft.com/office/powerpoint/2010/main" val="2090154256"/>
              </p:ext>
            </p:extLst>
          </p:nvPr>
        </p:nvGraphicFramePr>
        <p:xfrm>
          <a:off x="149154" y="2208809"/>
          <a:ext cx="6216019" cy="4224765"/>
        </p:xfrm>
        <a:graphic>
          <a:graphicData uri="http://schemas.openxmlformats.org/drawingml/2006/table">
            <a:tbl>
              <a:tblPr/>
              <a:tblGrid>
                <a:gridCol w="2023560">
                  <a:extLst>
                    <a:ext uri="{9D8B030D-6E8A-4147-A177-3AD203B41FA5}">
                      <a16:colId xmlns:a16="http://schemas.microsoft.com/office/drawing/2014/main" val="891084526"/>
                    </a:ext>
                  </a:extLst>
                </a:gridCol>
                <a:gridCol w="1318631">
                  <a:extLst>
                    <a:ext uri="{9D8B030D-6E8A-4147-A177-3AD203B41FA5}">
                      <a16:colId xmlns:a16="http://schemas.microsoft.com/office/drawing/2014/main" val="1873722569"/>
                    </a:ext>
                  </a:extLst>
                </a:gridCol>
                <a:gridCol w="671389">
                  <a:extLst>
                    <a:ext uri="{9D8B030D-6E8A-4147-A177-3AD203B41FA5}">
                      <a16:colId xmlns:a16="http://schemas.microsoft.com/office/drawing/2014/main" val="2041035761"/>
                    </a:ext>
                  </a:extLst>
                </a:gridCol>
                <a:gridCol w="816132">
                  <a:extLst>
                    <a:ext uri="{9D8B030D-6E8A-4147-A177-3AD203B41FA5}">
                      <a16:colId xmlns:a16="http://schemas.microsoft.com/office/drawing/2014/main" val="4138335869"/>
                    </a:ext>
                  </a:extLst>
                </a:gridCol>
                <a:gridCol w="1386307">
                  <a:extLst>
                    <a:ext uri="{9D8B030D-6E8A-4147-A177-3AD203B41FA5}">
                      <a16:colId xmlns:a16="http://schemas.microsoft.com/office/drawing/2014/main" val="4013860668"/>
                    </a:ext>
                  </a:extLst>
                </a:gridCol>
              </a:tblGrid>
              <a:tr h="770030">
                <a:tc gridSpan="5">
                  <a:txBody>
                    <a:bodyPr/>
                    <a:lstStyle/>
                    <a:p>
                      <a:pPr algn="ctr" fontAlgn="ctr"/>
                      <a:r>
                        <a:rPr lang="es-DO" sz="16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9476" marR="9476" marT="94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1191357384"/>
                  </a:ext>
                </a:extLst>
              </a:tr>
              <a:tr h="938475">
                <a:tc gridSpan="5">
                  <a:txBody>
                    <a:bodyPr/>
                    <a:lstStyle/>
                    <a:p>
                      <a:pPr algn="ctr" fontAlgn="ctr"/>
                      <a:r>
                        <a:rPr lang="es-DO" sz="1800" b="1" i="0" u="none" strike="noStrike">
                          <a:solidFill>
                            <a:srgbClr val="000000"/>
                          </a:solidFill>
                          <a:effectLst/>
                          <a:latin typeface="Arial" panose="020B0604020202020204" pitchFamily="34" charset="0"/>
                        </a:rPr>
                        <a:t>Cantidad y % de encuestados según si había asignado alguna tarea o actividad de aprendizaje para los estudiantes en las primeras semanas de clases</a:t>
                      </a:r>
                    </a:p>
                  </a:txBody>
                  <a:tcPr marL="9476" marR="9476" marT="94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1728387942"/>
                  </a:ext>
                </a:extLst>
              </a:tr>
              <a:tr h="1359585">
                <a:tc>
                  <a:txBody>
                    <a:bodyPr/>
                    <a:lstStyle/>
                    <a:p>
                      <a:pPr algn="ctr" fontAlgn="ctr"/>
                      <a:r>
                        <a:rPr lang="es-DO" sz="1800" b="1" i="0" u="none" strike="noStrike">
                          <a:solidFill>
                            <a:srgbClr val="000000"/>
                          </a:solidFill>
                          <a:effectLst/>
                          <a:latin typeface="Arial" panose="020B0604020202020204" pitchFamily="34" charset="0"/>
                        </a:rPr>
                        <a:t>Si había asignado alguna tarea o actividad de aprendizaje para los estudiantes </a:t>
                      </a:r>
                    </a:p>
                  </a:txBody>
                  <a:tcPr marL="9476" marR="9476" marT="947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Frecuencia</a:t>
                      </a:r>
                    </a:p>
                  </a:txBody>
                  <a:tcPr marL="9476" marR="9476" marT="94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2000" b="1" i="0" u="none" strike="noStrike" dirty="0">
                          <a:solidFill>
                            <a:srgbClr val="000000"/>
                          </a:solidFill>
                          <a:effectLst/>
                          <a:latin typeface="Arial" panose="020B0604020202020204" pitchFamily="34" charset="0"/>
                        </a:rPr>
                        <a:t>%</a:t>
                      </a:r>
                    </a:p>
                  </a:txBody>
                  <a:tcPr marL="9476" marR="9476" marT="94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dirty="0">
                          <a:solidFill>
                            <a:srgbClr val="000000"/>
                          </a:solidFill>
                          <a:effectLst/>
                          <a:latin typeface="Arial" panose="020B0604020202020204" pitchFamily="34" charset="0"/>
                        </a:rPr>
                        <a:t>% Válido</a:t>
                      </a:r>
                    </a:p>
                  </a:txBody>
                  <a:tcPr marL="9476" marR="9476" marT="947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Porcentaje acumulado</a:t>
                      </a:r>
                    </a:p>
                  </a:txBody>
                  <a:tcPr marL="9476" marR="9476" marT="94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3865119769"/>
                  </a:ext>
                </a:extLst>
              </a:tr>
              <a:tr h="270255">
                <a:tc>
                  <a:txBody>
                    <a:bodyPr/>
                    <a:lstStyle/>
                    <a:p>
                      <a:pPr algn="l" fontAlgn="ctr"/>
                      <a:r>
                        <a:rPr lang="es-DO" sz="1800" b="0" i="0" u="none" strike="noStrike">
                          <a:solidFill>
                            <a:srgbClr val="000000"/>
                          </a:solidFill>
                          <a:effectLst/>
                          <a:latin typeface="Arial" panose="020B0604020202020204" pitchFamily="34" charset="0"/>
                        </a:rPr>
                        <a:t>Si</a:t>
                      </a:r>
                    </a:p>
                  </a:txBody>
                  <a:tcPr marL="9476" marR="9476" marT="947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464</a:t>
                      </a:r>
                    </a:p>
                  </a:txBody>
                  <a:tcPr marL="9476" marR="9476" marT="94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82.4</a:t>
                      </a:r>
                    </a:p>
                  </a:txBody>
                  <a:tcPr marL="9476" marR="9476" marT="9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82.4</a:t>
                      </a:r>
                    </a:p>
                  </a:txBody>
                  <a:tcPr marL="9476" marR="9476" marT="9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82.4</a:t>
                      </a:r>
                    </a:p>
                  </a:txBody>
                  <a:tcPr marL="9476" marR="9476" marT="94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68300105"/>
                  </a:ext>
                </a:extLst>
              </a:tr>
              <a:tr h="270255">
                <a:tc>
                  <a:txBody>
                    <a:bodyPr/>
                    <a:lstStyle/>
                    <a:p>
                      <a:pPr algn="l" fontAlgn="ctr"/>
                      <a:r>
                        <a:rPr lang="es-DO" sz="1800" b="0" i="0" u="none" strike="noStrike">
                          <a:solidFill>
                            <a:srgbClr val="000000"/>
                          </a:solidFill>
                          <a:effectLst/>
                          <a:latin typeface="Arial" panose="020B0604020202020204" pitchFamily="34" charset="0"/>
                        </a:rPr>
                        <a:t>No</a:t>
                      </a:r>
                    </a:p>
                  </a:txBody>
                  <a:tcPr marL="9476" marR="9476" marT="947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49</a:t>
                      </a:r>
                    </a:p>
                  </a:txBody>
                  <a:tcPr marL="9476" marR="9476" marT="94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8.7</a:t>
                      </a:r>
                    </a:p>
                  </a:txBody>
                  <a:tcPr marL="9476" marR="9476" marT="9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8.7</a:t>
                      </a:r>
                    </a:p>
                  </a:txBody>
                  <a:tcPr marL="9476" marR="9476" marT="9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91.1</a:t>
                      </a:r>
                    </a:p>
                  </a:txBody>
                  <a:tcPr marL="9476" marR="9476" marT="94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490986142"/>
                  </a:ext>
                </a:extLst>
              </a:tr>
              <a:tr h="270255">
                <a:tc>
                  <a:txBody>
                    <a:bodyPr/>
                    <a:lstStyle/>
                    <a:p>
                      <a:pPr algn="l" fontAlgn="ctr"/>
                      <a:r>
                        <a:rPr lang="es-DO" sz="1800" b="0" i="0" u="none" strike="noStrike">
                          <a:solidFill>
                            <a:srgbClr val="000000"/>
                          </a:solidFill>
                          <a:effectLst/>
                          <a:latin typeface="Arial" panose="020B0604020202020204" pitchFamily="34" charset="0"/>
                        </a:rPr>
                        <a:t>Parcialmente</a:t>
                      </a:r>
                    </a:p>
                  </a:txBody>
                  <a:tcPr marL="9476" marR="9476" marT="947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50</a:t>
                      </a:r>
                    </a:p>
                  </a:txBody>
                  <a:tcPr marL="9476" marR="9476" marT="94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8.9</a:t>
                      </a:r>
                    </a:p>
                  </a:txBody>
                  <a:tcPr marL="9476" marR="9476" marT="9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8.9</a:t>
                      </a:r>
                    </a:p>
                  </a:txBody>
                  <a:tcPr marL="9476" marR="9476" marT="9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100.0</a:t>
                      </a:r>
                    </a:p>
                  </a:txBody>
                  <a:tcPr marL="9476" marR="9476" marT="94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672135864"/>
                  </a:ext>
                </a:extLst>
              </a:tr>
              <a:tr h="270255">
                <a:tc>
                  <a:txBody>
                    <a:bodyPr/>
                    <a:lstStyle/>
                    <a:p>
                      <a:pPr algn="ctr" fontAlgn="ctr"/>
                      <a:r>
                        <a:rPr lang="es-DO" sz="1800" b="1" i="0" u="none" strike="noStrike">
                          <a:solidFill>
                            <a:srgbClr val="000000"/>
                          </a:solidFill>
                          <a:effectLst/>
                          <a:latin typeface="Arial" panose="020B0604020202020204" pitchFamily="34" charset="0"/>
                        </a:rPr>
                        <a:t>Total</a:t>
                      </a:r>
                    </a:p>
                  </a:txBody>
                  <a:tcPr marL="9476" marR="9476" marT="947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563</a:t>
                      </a:r>
                    </a:p>
                  </a:txBody>
                  <a:tcPr marL="9476" marR="9476" marT="94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476" marR="9476" marT="94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476" marR="9476" marT="947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dirty="0">
                          <a:solidFill>
                            <a:srgbClr val="000000"/>
                          </a:solidFill>
                          <a:effectLst/>
                          <a:latin typeface="Arial" panose="020B0604020202020204" pitchFamily="34" charset="0"/>
                        </a:rPr>
                        <a:t> </a:t>
                      </a:r>
                    </a:p>
                  </a:txBody>
                  <a:tcPr marL="9476" marR="9476" marT="94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273143700"/>
                  </a:ext>
                </a:extLst>
              </a:tr>
            </a:tbl>
          </a:graphicData>
        </a:graphic>
      </p:graphicFrame>
      <p:graphicFrame>
        <p:nvGraphicFramePr>
          <p:cNvPr id="7" name="Gráfico 6">
            <a:extLst>
              <a:ext uri="{FF2B5EF4-FFF2-40B4-BE49-F238E27FC236}">
                <a16:creationId xmlns:a16="http://schemas.microsoft.com/office/drawing/2014/main" id="{A8C3F618-BA3D-B143-B7B1-467259D1D869}"/>
              </a:ext>
            </a:extLst>
          </p:cNvPr>
          <p:cNvGraphicFramePr>
            <a:graphicFrameLocks/>
          </p:cNvGraphicFramePr>
          <p:nvPr>
            <p:extLst>
              <p:ext uri="{D42A27DB-BD31-4B8C-83A1-F6EECF244321}">
                <p14:modId xmlns:p14="http://schemas.microsoft.com/office/powerpoint/2010/main" val="927697269"/>
              </p:ext>
            </p:extLst>
          </p:nvPr>
        </p:nvGraphicFramePr>
        <p:xfrm>
          <a:off x="6603134" y="2141940"/>
          <a:ext cx="5137150" cy="4279900"/>
        </p:xfrm>
        <a:graphic>
          <a:graphicData uri="http://schemas.openxmlformats.org/drawingml/2006/chart">
            <c:chart xmlns:c="http://schemas.openxmlformats.org/drawingml/2006/chart" xmlns:r="http://schemas.openxmlformats.org/officeDocument/2006/relationships" r:id="rId4"/>
          </a:graphicData>
        </a:graphic>
      </p:graphicFrame>
      <p:sp>
        <p:nvSpPr>
          <p:cNvPr id="8" name="Marcador de número de diapositiva 7">
            <a:extLst>
              <a:ext uri="{FF2B5EF4-FFF2-40B4-BE49-F238E27FC236}">
                <a16:creationId xmlns:a16="http://schemas.microsoft.com/office/drawing/2014/main" id="{2B1FB6EB-83E8-6B4E-87C2-961362A1F0C4}"/>
              </a:ext>
            </a:extLst>
          </p:cNvPr>
          <p:cNvSpPr>
            <a:spLocks noGrp="1"/>
          </p:cNvSpPr>
          <p:nvPr>
            <p:ph type="sldNum" sz="quarter" idx="12"/>
          </p:nvPr>
        </p:nvSpPr>
        <p:spPr/>
        <p:txBody>
          <a:bodyPr/>
          <a:lstStyle/>
          <a:p>
            <a:fld id="{F5D1F510-C917-4B4E-B0A9-1BF7ED89073D}" type="slidenum">
              <a:rPr lang="es-DO" smtClean="0"/>
              <a:t>39</a:t>
            </a:fld>
            <a:endParaRPr lang="es-DO"/>
          </a:p>
        </p:txBody>
      </p:sp>
    </p:spTree>
    <p:extLst>
      <p:ext uri="{BB962C8B-B14F-4D97-AF65-F5344CB8AC3E}">
        <p14:creationId xmlns:p14="http://schemas.microsoft.com/office/powerpoint/2010/main" val="1181986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515600" y="0"/>
            <a:ext cx="1709134" cy="1714500"/>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4910388"/>
            <a:ext cx="1600200" cy="1947612"/>
          </a:xfrm>
          <a:prstGeom prst="rect">
            <a:avLst/>
          </a:prstGeom>
        </p:spPr>
      </p:pic>
      <p:sp>
        <p:nvSpPr>
          <p:cNvPr id="7" name="Marcador de número de diapositiva 6">
            <a:extLst>
              <a:ext uri="{FF2B5EF4-FFF2-40B4-BE49-F238E27FC236}">
                <a16:creationId xmlns:a16="http://schemas.microsoft.com/office/drawing/2014/main" id="{ABD64E4B-8422-8545-BF85-21F747ED431D}"/>
              </a:ext>
            </a:extLst>
          </p:cNvPr>
          <p:cNvSpPr>
            <a:spLocks noGrp="1"/>
          </p:cNvSpPr>
          <p:nvPr>
            <p:ph type="sldNum" sz="quarter" idx="12"/>
          </p:nvPr>
        </p:nvSpPr>
        <p:spPr/>
        <p:txBody>
          <a:bodyPr/>
          <a:lstStyle/>
          <a:p>
            <a:fld id="{F5D1F510-C917-4B4E-B0A9-1BF7ED89073D}" type="slidenum">
              <a:rPr lang="es-DO" smtClean="0"/>
              <a:t>4</a:t>
            </a:fld>
            <a:endParaRPr lang="es-DO"/>
          </a:p>
        </p:txBody>
      </p:sp>
      <p:pic>
        <p:nvPicPr>
          <p:cNvPr id="3" name="Imagen 2">
            <a:extLst>
              <a:ext uri="{FF2B5EF4-FFF2-40B4-BE49-F238E27FC236}">
                <a16:creationId xmlns:a16="http://schemas.microsoft.com/office/drawing/2014/main" id="{5AABB842-AAB3-A346-8956-B62DF1E67E7D}"/>
              </a:ext>
            </a:extLst>
          </p:cNvPr>
          <p:cNvPicPr>
            <a:picLocks noChangeAspect="1"/>
          </p:cNvPicPr>
          <p:nvPr/>
        </p:nvPicPr>
        <p:blipFill>
          <a:blip r:embed="rId4"/>
          <a:stretch>
            <a:fillRect/>
          </a:stretch>
        </p:blipFill>
        <p:spPr>
          <a:xfrm>
            <a:off x="2672042" y="0"/>
            <a:ext cx="6847915" cy="6858000"/>
          </a:xfrm>
          <a:prstGeom prst="rect">
            <a:avLst/>
          </a:prstGeom>
        </p:spPr>
      </p:pic>
    </p:spTree>
    <p:extLst>
      <p:ext uri="{BB962C8B-B14F-4D97-AF65-F5344CB8AC3E}">
        <p14:creationId xmlns:p14="http://schemas.microsoft.com/office/powerpoint/2010/main" val="5582241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4445330" y="897387"/>
            <a:ext cx="3301340" cy="523220"/>
          </a:xfrm>
          <a:prstGeom prst="rect">
            <a:avLst/>
          </a:prstGeom>
          <a:solidFill>
            <a:schemeClr val="accent6">
              <a:lumMod val="60000"/>
              <a:lumOff val="40000"/>
            </a:schemeClr>
          </a:solidFill>
        </p:spPr>
        <p:txBody>
          <a:bodyPr wrap="square" rtlCol="0">
            <a:spAutoFit/>
          </a:bodyPr>
          <a:lstStyle/>
          <a:p>
            <a:pPr algn="ctr"/>
            <a:r>
              <a:rPr lang="es-DO" sz="2800" b="1" dirty="0"/>
              <a:t>Facultades</a:t>
            </a:r>
          </a:p>
        </p:txBody>
      </p:sp>
      <p:graphicFrame>
        <p:nvGraphicFramePr>
          <p:cNvPr id="3" name="Tabla 2">
            <a:extLst>
              <a:ext uri="{FF2B5EF4-FFF2-40B4-BE49-F238E27FC236}">
                <a16:creationId xmlns:a16="http://schemas.microsoft.com/office/drawing/2014/main" id="{5BA171A5-6263-BA4E-9086-5FE216E77094}"/>
              </a:ext>
            </a:extLst>
          </p:cNvPr>
          <p:cNvGraphicFramePr>
            <a:graphicFrameLocks noGrp="1"/>
          </p:cNvGraphicFramePr>
          <p:nvPr>
            <p:extLst>
              <p:ext uri="{D42A27DB-BD31-4B8C-83A1-F6EECF244321}">
                <p14:modId xmlns:p14="http://schemas.microsoft.com/office/powerpoint/2010/main" val="2399961938"/>
              </p:ext>
            </p:extLst>
          </p:nvPr>
        </p:nvGraphicFramePr>
        <p:xfrm>
          <a:off x="103580" y="2968830"/>
          <a:ext cx="6665357" cy="3213689"/>
        </p:xfrm>
        <a:graphic>
          <a:graphicData uri="http://schemas.openxmlformats.org/drawingml/2006/table">
            <a:tbl>
              <a:tblPr/>
              <a:tblGrid>
                <a:gridCol w="2242759">
                  <a:extLst>
                    <a:ext uri="{9D8B030D-6E8A-4147-A177-3AD203B41FA5}">
                      <a16:colId xmlns:a16="http://schemas.microsoft.com/office/drawing/2014/main" val="1805867233"/>
                    </a:ext>
                  </a:extLst>
                </a:gridCol>
                <a:gridCol w="1301048">
                  <a:extLst>
                    <a:ext uri="{9D8B030D-6E8A-4147-A177-3AD203B41FA5}">
                      <a16:colId xmlns:a16="http://schemas.microsoft.com/office/drawing/2014/main" val="1251991273"/>
                    </a:ext>
                  </a:extLst>
                </a:gridCol>
                <a:gridCol w="904538">
                  <a:extLst>
                    <a:ext uri="{9D8B030D-6E8A-4147-A177-3AD203B41FA5}">
                      <a16:colId xmlns:a16="http://schemas.microsoft.com/office/drawing/2014/main" val="2258726169"/>
                    </a:ext>
                  </a:extLst>
                </a:gridCol>
                <a:gridCol w="904538">
                  <a:extLst>
                    <a:ext uri="{9D8B030D-6E8A-4147-A177-3AD203B41FA5}">
                      <a16:colId xmlns:a16="http://schemas.microsoft.com/office/drawing/2014/main" val="679381025"/>
                    </a:ext>
                  </a:extLst>
                </a:gridCol>
                <a:gridCol w="1312474">
                  <a:extLst>
                    <a:ext uri="{9D8B030D-6E8A-4147-A177-3AD203B41FA5}">
                      <a16:colId xmlns:a16="http://schemas.microsoft.com/office/drawing/2014/main" val="1805827217"/>
                    </a:ext>
                  </a:extLst>
                </a:gridCol>
              </a:tblGrid>
              <a:tr h="623493">
                <a:tc gridSpan="5">
                  <a:txBody>
                    <a:bodyPr/>
                    <a:lstStyle/>
                    <a:p>
                      <a:pPr algn="ctr" fontAlgn="ctr"/>
                      <a:r>
                        <a:rPr lang="es-DO" sz="16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745313137"/>
                  </a:ext>
                </a:extLst>
              </a:tr>
              <a:tr h="842870">
                <a:tc gridSpan="5">
                  <a:txBody>
                    <a:bodyPr/>
                    <a:lstStyle/>
                    <a:p>
                      <a:pPr algn="ctr" fontAlgn="ctr"/>
                      <a:r>
                        <a:rPr lang="es-DO" sz="1800" b="1" i="0" u="none" strike="noStrike">
                          <a:solidFill>
                            <a:srgbClr val="000000"/>
                          </a:solidFill>
                          <a:effectLst/>
                          <a:latin typeface="Arial" panose="020B0604020202020204" pitchFamily="34" charset="0"/>
                        </a:rPr>
                        <a:t>Cantidad y % de encuestados si había colocado algún material o recurso de apoyo para que el estudiante hiciera sus actividades de aprendizaje o tarea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214171637"/>
                  </a:ext>
                </a:extLst>
              </a:tr>
              <a:tr h="611946">
                <a:tc>
                  <a:txBody>
                    <a:bodyPr/>
                    <a:lstStyle/>
                    <a:p>
                      <a:pPr algn="ctr" fontAlgn="ctr"/>
                      <a:r>
                        <a:rPr lang="es-DO" sz="1800" b="1" i="0" u="none" strike="noStrike">
                          <a:solidFill>
                            <a:srgbClr val="000000"/>
                          </a:solidFill>
                          <a:effectLst/>
                          <a:latin typeface="Arial" panose="020B0604020202020204" pitchFamily="34" charset="0"/>
                        </a:rPr>
                        <a:t>Si había colocado material de apoyo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Frecuencia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2000" b="1" i="0" u="none" strike="noStrike" dirty="0">
                          <a:solidFill>
                            <a:srgbClr val="000000"/>
                          </a:solidFill>
                          <a:effectLst/>
                          <a:latin typeface="Arial" panose="020B0604020202020204" pitchFamily="34"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válido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Acumulado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700702120"/>
                  </a:ext>
                </a:extLst>
              </a:tr>
              <a:tr h="258057">
                <a:tc>
                  <a:txBody>
                    <a:bodyPr/>
                    <a:lstStyle/>
                    <a:p>
                      <a:pPr algn="l" fontAlgn="ctr"/>
                      <a:r>
                        <a:rPr lang="es-DO" sz="1800" b="0" i="0" u="none" strike="noStrike">
                          <a:solidFill>
                            <a:srgbClr val="000000"/>
                          </a:solidFill>
                          <a:effectLst/>
                          <a:latin typeface="Arial" panose="020B0604020202020204" pitchFamily="34" charset="0"/>
                        </a:rPr>
                        <a:t>Si</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472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83.8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83.8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83.8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755420372"/>
                  </a:ext>
                </a:extLst>
              </a:tr>
              <a:tr h="258057">
                <a:tc>
                  <a:txBody>
                    <a:bodyPr/>
                    <a:lstStyle/>
                    <a:p>
                      <a:pPr algn="l" fontAlgn="ctr"/>
                      <a:r>
                        <a:rPr lang="es-DO" sz="1800" b="0" i="0" u="none" strike="noStrike">
                          <a:solidFill>
                            <a:srgbClr val="000000"/>
                          </a:solidFill>
                          <a:effectLst/>
                          <a:latin typeface="Arial" panose="020B0604020202020204" pitchFamily="34" charset="0"/>
                        </a:rPr>
                        <a:t>No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92.5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921882086"/>
                  </a:ext>
                </a:extLst>
              </a:tr>
              <a:tr h="258057">
                <a:tc>
                  <a:txBody>
                    <a:bodyPr/>
                    <a:lstStyle/>
                    <a:p>
                      <a:pPr algn="l" fontAlgn="ctr"/>
                      <a:r>
                        <a:rPr lang="es-DO" sz="1800" b="0" i="0" u="none" strike="noStrike">
                          <a:solidFill>
                            <a:srgbClr val="000000"/>
                          </a:solidFill>
                          <a:effectLst/>
                          <a:latin typeface="Arial" panose="020B0604020202020204" pitchFamily="34" charset="0"/>
                        </a:rPr>
                        <a:t>Parcialmente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87323695"/>
                  </a:ext>
                </a:extLst>
              </a:tr>
              <a:tr h="258057">
                <a:tc>
                  <a:txBody>
                    <a:bodyPr/>
                    <a:lstStyle/>
                    <a:p>
                      <a:pPr algn="ctr" fontAlgn="ctr"/>
                      <a:r>
                        <a:rPr lang="es-DO" sz="1800" b="1" i="0" u="none" strike="noStrike">
                          <a:solidFill>
                            <a:srgbClr val="000000"/>
                          </a:solidFill>
                          <a:effectLst/>
                          <a:latin typeface="Arial" panose="020B060402020202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563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195769981"/>
                  </a:ext>
                </a:extLst>
              </a:tr>
            </a:tbl>
          </a:graphicData>
        </a:graphic>
      </p:graphicFrame>
      <p:graphicFrame>
        <p:nvGraphicFramePr>
          <p:cNvPr id="7" name="Gráfico 6">
            <a:extLst>
              <a:ext uri="{FF2B5EF4-FFF2-40B4-BE49-F238E27FC236}">
                <a16:creationId xmlns:a16="http://schemas.microsoft.com/office/drawing/2014/main" id="{A1837F16-0140-D44D-96D4-F478022F847B}"/>
              </a:ext>
            </a:extLst>
          </p:cNvPr>
          <p:cNvGraphicFramePr>
            <a:graphicFrameLocks/>
          </p:cNvGraphicFramePr>
          <p:nvPr>
            <p:extLst>
              <p:ext uri="{D42A27DB-BD31-4B8C-83A1-F6EECF244321}">
                <p14:modId xmlns:p14="http://schemas.microsoft.com/office/powerpoint/2010/main" val="3238080311"/>
              </p:ext>
            </p:extLst>
          </p:nvPr>
        </p:nvGraphicFramePr>
        <p:xfrm>
          <a:off x="6974114" y="2743198"/>
          <a:ext cx="5114306" cy="3672281"/>
        </p:xfrm>
        <a:graphic>
          <a:graphicData uri="http://schemas.openxmlformats.org/drawingml/2006/chart">
            <c:chart xmlns:c="http://schemas.openxmlformats.org/drawingml/2006/chart" xmlns:r="http://schemas.openxmlformats.org/officeDocument/2006/relationships" r:id="rId4"/>
          </a:graphicData>
        </a:graphic>
      </p:graphicFrame>
      <p:sp>
        <p:nvSpPr>
          <p:cNvPr id="8" name="Marcador de número de diapositiva 7">
            <a:extLst>
              <a:ext uri="{FF2B5EF4-FFF2-40B4-BE49-F238E27FC236}">
                <a16:creationId xmlns:a16="http://schemas.microsoft.com/office/drawing/2014/main" id="{6C89E377-0305-9144-BCD6-417A76D65032}"/>
              </a:ext>
            </a:extLst>
          </p:cNvPr>
          <p:cNvSpPr>
            <a:spLocks noGrp="1"/>
          </p:cNvSpPr>
          <p:nvPr>
            <p:ph type="sldNum" sz="quarter" idx="12"/>
          </p:nvPr>
        </p:nvSpPr>
        <p:spPr/>
        <p:txBody>
          <a:bodyPr/>
          <a:lstStyle/>
          <a:p>
            <a:fld id="{F5D1F510-C917-4B4E-B0A9-1BF7ED89073D}" type="slidenum">
              <a:rPr lang="es-DO" smtClean="0"/>
              <a:t>40</a:t>
            </a:fld>
            <a:endParaRPr lang="es-DO"/>
          </a:p>
        </p:txBody>
      </p:sp>
    </p:spTree>
    <p:extLst>
      <p:ext uri="{BB962C8B-B14F-4D97-AF65-F5344CB8AC3E}">
        <p14:creationId xmlns:p14="http://schemas.microsoft.com/office/powerpoint/2010/main" val="135773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4445330" y="897387"/>
            <a:ext cx="3301340" cy="523220"/>
          </a:xfrm>
          <a:prstGeom prst="rect">
            <a:avLst/>
          </a:prstGeom>
          <a:solidFill>
            <a:schemeClr val="accent6">
              <a:lumMod val="60000"/>
              <a:lumOff val="40000"/>
            </a:schemeClr>
          </a:solidFill>
        </p:spPr>
        <p:txBody>
          <a:bodyPr wrap="square" rtlCol="0">
            <a:spAutoFit/>
          </a:bodyPr>
          <a:lstStyle/>
          <a:p>
            <a:pPr algn="ctr"/>
            <a:r>
              <a:rPr lang="es-DO" sz="2800" b="1" dirty="0"/>
              <a:t>Colocación de Foros</a:t>
            </a:r>
          </a:p>
        </p:txBody>
      </p:sp>
      <p:graphicFrame>
        <p:nvGraphicFramePr>
          <p:cNvPr id="7" name="Gráfico 6">
            <a:extLst>
              <a:ext uri="{FF2B5EF4-FFF2-40B4-BE49-F238E27FC236}">
                <a16:creationId xmlns:a16="http://schemas.microsoft.com/office/drawing/2014/main" id="{171723DC-C4ED-1742-8B5E-427A5DD2735A}"/>
              </a:ext>
            </a:extLst>
          </p:cNvPr>
          <p:cNvGraphicFramePr>
            <a:graphicFrameLocks/>
          </p:cNvGraphicFramePr>
          <p:nvPr>
            <p:extLst>
              <p:ext uri="{D42A27DB-BD31-4B8C-83A1-F6EECF244321}">
                <p14:modId xmlns:p14="http://schemas.microsoft.com/office/powerpoint/2010/main" val="3853312490"/>
              </p:ext>
            </p:extLst>
          </p:nvPr>
        </p:nvGraphicFramePr>
        <p:xfrm>
          <a:off x="7303325" y="2291938"/>
          <a:ext cx="4796887" cy="417260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Tabla 2">
            <a:extLst>
              <a:ext uri="{FF2B5EF4-FFF2-40B4-BE49-F238E27FC236}">
                <a16:creationId xmlns:a16="http://schemas.microsoft.com/office/drawing/2014/main" id="{B90847B7-A36F-EA4B-A770-A45442F92069}"/>
              </a:ext>
            </a:extLst>
          </p:cNvPr>
          <p:cNvGraphicFramePr>
            <a:graphicFrameLocks noGrp="1"/>
          </p:cNvGraphicFramePr>
          <p:nvPr>
            <p:extLst>
              <p:ext uri="{D42A27DB-BD31-4B8C-83A1-F6EECF244321}">
                <p14:modId xmlns:p14="http://schemas.microsoft.com/office/powerpoint/2010/main" val="1467655236"/>
              </p:ext>
            </p:extLst>
          </p:nvPr>
        </p:nvGraphicFramePr>
        <p:xfrm>
          <a:off x="202210" y="2446316"/>
          <a:ext cx="6911108" cy="4083238"/>
        </p:xfrm>
        <a:graphic>
          <a:graphicData uri="http://schemas.openxmlformats.org/drawingml/2006/table">
            <a:tbl>
              <a:tblPr/>
              <a:tblGrid>
                <a:gridCol w="2249839">
                  <a:extLst>
                    <a:ext uri="{9D8B030D-6E8A-4147-A177-3AD203B41FA5}">
                      <a16:colId xmlns:a16="http://schemas.microsoft.com/office/drawing/2014/main" val="3782060489"/>
                    </a:ext>
                  </a:extLst>
                </a:gridCol>
                <a:gridCol w="1305155">
                  <a:extLst>
                    <a:ext uri="{9D8B030D-6E8A-4147-A177-3AD203B41FA5}">
                      <a16:colId xmlns:a16="http://schemas.microsoft.com/office/drawing/2014/main" val="114715057"/>
                    </a:ext>
                  </a:extLst>
                </a:gridCol>
                <a:gridCol w="907394">
                  <a:extLst>
                    <a:ext uri="{9D8B030D-6E8A-4147-A177-3AD203B41FA5}">
                      <a16:colId xmlns:a16="http://schemas.microsoft.com/office/drawing/2014/main" val="687523654"/>
                    </a:ext>
                  </a:extLst>
                </a:gridCol>
                <a:gridCol w="1047433">
                  <a:extLst>
                    <a:ext uri="{9D8B030D-6E8A-4147-A177-3AD203B41FA5}">
                      <a16:colId xmlns:a16="http://schemas.microsoft.com/office/drawing/2014/main" val="1926379596"/>
                    </a:ext>
                  </a:extLst>
                </a:gridCol>
                <a:gridCol w="1401287">
                  <a:extLst>
                    <a:ext uri="{9D8B030D-6E8A-4147-A177-3AD203B41FA5}">
                      <a16:colId xmlns:a16="http://schemas.microsoft.com/office/drawing/2014/main" val="4113085584"/>
                    </a:ext>
                  </a:extLst>
                </a:gridCol>
              </a:tblGrid>
              <a:tr h="647091">
                <a:tc gridSpan="5">
                  <a:txBody>
                    <a:bodyPr/>
                    <a:lstStyle/>
                    <a:p>
                      <a:pPr algn="ctr" fontAlgn="ctr"/>
                      <a:r>
                        <a:rPr lang="es-DO" sz="16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45311336"/>
                  </a:ext>
                </a:extLst>
              </a:tr>
              <a:tr h="862788">
                <a:tc gridSpan="5">
                  <a:txBody>
                    <a:bodyPr/>
                    <a:lstStyle/>
                    <a:p>
                      <a:pPr algn="ctr" fontAlgn="ctr"/>
                      <a:r>
                        <a:rPr lang="es-DO" sz="1800" b="1" i="0" u="none" strike="noStrike">
                          <a:solidFill>
                            <a:srgbClr val="000000"/>
                          </a:solidFill>
                          <a:effectLst/>
                          <a:latin typeface="Arial" panose="020B0604020202020204" pitchFamily="34" charset="0"/>
                        </a:rPr>
                        <a:t>Cantidad y % de encuestados si había colocado algún  foro para el intercambio con  los miembros de tu comunidad de aprendizaje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502391895"/>
                  </a:ext>
                </a:extLst>
              </a:tr>
              <a:tr h="1437979">
                <a:tc>
                  <a:txBody>
                    <a:bodyPr/>
                    <a:lstStyle/>
                    <a:p>
                      <a:pPr algn="ctr" fontAlgn="ctr"/>
                      <a:r>
                        <a:rPr lang="es-DO" sz="1800" b="1" i="0" u="none" strike="noStrike">
                          <a:solidFill>
                            <a:srgbClr val="000000"/>
                          </a:solidFill>
                          <a:effectLst/>
                          <a:latin typeface="Arial" panose="020B0604020202020204" pitchFamily="34" charset="0"/>
                        </a:rPr>
                        <a:t>Si había colocado algún  foro para el intercambio con  los miembros de tu comunidad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Frecuencia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2000" b="1" i="0" u="none" strike="noStrike">
                          <a:solidFill>
                            <a:srgbClr val="000000"/>
                          </a:solidFill>
                          <a:effectLst/>
                          <a:latin typeface="Arial" panose="020B0604020202020204" pitchFamily="34"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Porcentaje válido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Porcentaje acumulado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1954490515"/>
                  </a:ext>
                </a:extLst>
              </a:tr>
              <a:tr h="274971">
                <a:tc>
                  <a:txBody>
                    <a:bodyPr/>
                    <a:lstStyle/>
                    <a:p>
                      <a:pPr algn="l" fontAlgn="ctr"/>
                      <a:r>
                        <a:rPr lang="es-DO" sz="1800" b="0" i="0" u="none" strike="noStrike">
                          <a:solidFill>
                            <a:srgbClr val="000000"/>
                          </a:solidFill>
                          <a:effectLst/>
                          <a:latin typeface="Arial" panose="020B0604020202020204" pitchFamily="34" charset="0"/>
                        </a:rPr>
                        <a:t>Si</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451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80.1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80.1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80.1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061502885"/>
                  </a:ext>
                </a:extLst>
              </a:tr>
              <a:tr h="274971">
                <a:tc>
                  <a:txBody>
                    <a:bodyPr/>
                    <a:lstStyle/>
                    <a:p>
                      <a:pPr algn="l" fontAlgn="ctr"/>
                      <a:r>
                        <a:rPr lang="es-DO" sz="1800" b="0" i="0" u="none" strike="noStrike">
                          <a:solidFill>
                            <a:srgbClr val="000000"/>
                          </a:solidFill>
                          <a:effectLst/>
                          <a:latin typeface="Arial" panose="020B0604020202020204" pitchFamily="34" charset="0"/>
                        </a:rPr>
                        <a:t>No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93.4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307617966"/>
                  </a:ext>
                </a:extLst>
              </a:tr>
              <a:tr h="274971">
                <a:tc>
                  <a:txBody>
                    <a:bodyPr/>
                    <a:lstStyle/>
                    <a:p>
                      <a:pPr algn="l" fontAlgn="ctr"/>
                      <a:r>
                        <a:rPr lang="es-DO" sz="1800" b="0" i="0" u="none" strike="noStrike">
                          <a:solidFill>
                            <a:srgbClr val="000000"/>
                          </a:solidFill>
                          <a:effectLst/>
                          <a:latin typeface="Arial" panose="020B0604020202020204" pitchFamily="34" charset="0"/>
                        </a:rPr>
                        <a:t>Parcialmente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497393055"/>
                  </a:ext>
                </a:extLst>
              </a:tr>
              <a:tr h="274971">
                <a:tc>
                  <a:txBody>
                    <a:bodyPr/>
                    <a:lstStyle/>
                    <a:p>
                      <a:pPr algn="ctr" fontAlgn="ctr"/>
                      <a:r>
                        <a:rPr lang="es-DO" sz="1800" b="1" i="0" u="none" strike="noStrike">
                          <a:solidFill>
                            <a:srgbClr val="000000"/>
                          </a:solidFill>
                          <a:effectLst/>
                          <a:latin typeface="Arial" panose="020B060402020202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563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3776574483"/>
                  </a:ext>
                </a:extLst>
              </a:tr>
            </a:tbl>
          </a:graphicData>
        </a:graphic>
      </p:graphicFrame>
      <p:sp>
        <p:nvSpPr>
          <p:cNvPr id="8" name="Marcador de número de diapositiva 7">
            <a:extLst>
              <a:ext uri="{FF2B5EF4-FFF2-40B4-BE49-F238E27FC236}">
                <a16:creationId xmlns:a16="http://schemas.microsoft.com/office/drawing/2014/main" id="{69B3F909-045A-D24C-AF95-7686C37A5329}"/>
              </a:ext>
            </a:extLst>
          </p:cNvPr>
          <p:cNvSpPr>
            <a:spLocks noGrp="1"/>
          </p:cNvSpPr>
          <p:nvPr>
            <p:ph type="sldNum" sz="quarter" idx="12"/>
          </p:nvPr>
        </p:nvSpPr>
        <p:spPr/>
        <p:txBody>
          <a:bodyPr/>
          <a:lstStyle/>
          <a:p>
            <a:fld id="{F5D1F510-C917-4B4E-B0A9-1BF7ED89073D}" type="slidenum">
              <a:rPr lang="es-DO" smtClean="0"/>
              <a:t>41</a:t>
            </a:fld>
            <a:endParaRPr lang="es-DO"/>
          </a:p>
        </p:txBody>
      </p:sp>
    </p:spTree>
    <p:extLst>
      <p:ext uri="{BB962C8B-B14F-4D97-AF65-F5344CB8AC3E}">
        <p14:creationId xmlns:p14="http://schemas.microsoft.com/office/powerpoint/2010/main" val="8105485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3515096" y="897387"/>
            <a:ext cx="5378449" cy="523220"/>
          </a:xfrm>
          <a:prstGeom prst="rect">
            <a:avLst/>
          </a:prstGeom>
          <a:solidFill>
            <a:schemeClr val="accent6">
              <a:lumMod val="60000"/>
              <a:lumOff val="40000"/>
            </a:schemeClr>
          </a:solidFill>
        </p:spPr>
        <p:txBody>
          <a:bodyPr wrap="square" rtlCol="0">
            <a:spAutoFit/>
          </a:bodyPr>
          <a:lstStyle/>
          <a:p>
            <a:pPr algn="ctr"/>
            <a:r>
              <a:rPr lang="es-DO" sz="2800" b="1" dirty="0"/>
              <a:t>Contacto por Mensajería Interna</a:t>
            </a:r>
          </a:p>
        </p:txBody>
      </p:sp>
      <p:graphicFrame>
        <p:nvGraphicFramePr>
          <p:cNvPr id="3" name="Tabla 2">
            <a:extLst>
              <a:ext uri="{FF2B5EF4-FFF2-40B4-BE49-F238E27FC236}">
                <a16:creationId xmlns:a16="http://schemas.microsoft.com/office/drawing/2014/main" id="{CE978E79-8653-2944-AFC4-F360025C4513}"/>
              </a:ext>
            </a:extLst>
          </p:cNvPr>
          <p:cNvGraphicFramePr>
            <a:graphicFrameLocks noGrp="1"/>
          </p:cNvGraphicFramePr>
          <p:nvPr>
            <p:extLst>
              <p:ext uri="{D42A27DB-BD31-4B8C-83A1-F6EECF244321}">
                <p14:modId xmlns:p14="http://schemas.microsoft.com/office/powerpoint/2010/main" val="3290515082"/>
              </p:ext>
            </p:extLst>
          </p:nvPr>
        </p:nvGraphicFramePr>
        <p:xfrm>
          <a:off x="107210" y="2743200"/>
          <a:ext cx="6495471" cy="3942905"/>
        </p:xfrm>
        <a:graphic>
          <a:graphicData uri="http://schemas.openxmlformats.org/drawingml/2006/table">
            <a:tbl>
              <a:tblPr/>
              <a:tblGrid>
                <a:gridCol w="2114532">
                  <a:extLst>
                    <a:ext uri="{9D8B030D-6E8A-4147-A177-3AD203B41FA5}">
                      <a16:colId xmlns:a16="http://schemas.microsoft.com/office/drawing/2014/main" val="1819845210"/>
                    </a:ext>
                  </a:extLst>
                </a:gridCol>
                <a:gridCol w="1226663">
                  <a:extLst>
                    <a:ext uri="{9D8B030D-6E8A-4147-A177-3AD203B41FA5}">
                      <a16:colId xmlns:a16="http://schemas.microsoft.com/office/drawing/2014/main" val="4285142307"/>
                    </a:ext>
                  </a:extLst>
                </a:gridCol>
                <a:gridCol w="852823">
                  <a:extLst>
                    <a:ext uri="{9D8B030D-6E8A-4147-A177-3AD203B41FA5}">
                      <a16:colId xmlns:a16="http://schemas.microsoft.com/office/drawing/2014/main" val="2807867163"/>
                    </a:ext>
                  </a:extLst>
                </a:gridCol>
                <a:gridCol w="852823">
                  <a:extLst>
                    <a:ext uri="{9D8B030D-6E8A-4147-A177-3AD203B41FA5}">
                      <a16:colId xmlns:a16="http://schemas.microsoft.com/office/drawing/2014/main" val="3188077815"/>
                    </a:ext>
                  </a:extLst>
                </a:gridCol>
                <a:gridCol w="1448630">
                  <a:extLst>
                    <a:ext uri="{9D8B030D-6E8A-4147-A177-3AD203B41FA5}">
                      <a16:colId xmlns:a16="http://schemas.microsoft.com/office/drawing/2014/main" val="1812549545"/>
                    </a:ext>
                  </a:extLst>
                </a:gridCol>
              </a:tblGrid>
              <a:tr h="593915">
                <a:tc gridSpan="5">
                  <a:txBody>
                    <a:bodyPr/>
                    <a:lstStyle/>
                    <a:p>
                      <a:pPr algn="ctr" fontAlgn="ctr"/>
                      <a:r>
                        <a:rPr lang="es-DO" sz="16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524568689"/>
                  </a:ext>
                </a:extLst>
              </a:tr>
              <a:tr h="809475">
                <a:tc gridSpan="5">
                  <a:txBody>
                    <a:bodyPr/>
                    <a:lstStyle/>
                    <a:p>
                      <a:pPr algn="ctr" fontAlgn="ctr"/>
                      <a:r>
                        <a:rPr lang="es-DO" sz="1800" b="1" i="0" u="none" strike="noStrike">
                          <a:solidFill>
                            <a:srgbClr val="000000"/>
                          </a:solidFill>
                          <a:effectLst/>
                          <a:latin typeface="Arial" panose="020B0604020202020204" pitchFamily="34" charset="0"/>
                        </a:rPr>
                        <a:t>Cantidad y % de encuestados según si ha contactado a sus estudiantes a través de la mensajería interna del aula virtual de la UASD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435323371"/>
                  </a:ext>
                </a:extLst>
              </a:tr>
              <a:tr h="1342951">
                <a:tc>
                  <a:txBody>
                    <a:bodyPr/>
                    <a:lstStyle/>
                    <a:p>
                      <a:pPr algn="ctr" fontAlgn="ctr"/>
                      <a:r>
                        <a:rPr lang="es-DO" sz="1800" b="1" i="0" u="none" strike="noStrike">
                          <a:solidFill>
                            <a:srgbClr val="000000"/>
                          </a:solidFill>
                          <a:effectLst/>
                          <a:latin typeface="Arial" panose="020B0604020202020204" pitchFamily="34" charset="0"/>
                        </a:rPr>
                        <a:t>si ha contactado a sus estudiantes a través de la mensajería interna del aula virtual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Frecuencia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2000" b="1" i="0" u="none" strike="noStrike">
                          <a:solidFill>
                            <a:srgbClr val="000000"/>
                          </a:solidFill>
                          <a:effectLst/>
                          <a:latin typeface="Arial" panose="020B0604020202020204" pitchFamily="34"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Válido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Acumulado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1575732"/>
                  </a:ext>
                </a:extLst>
              </a:tr>
              <a:tr h="276000">
                <a:tc>
                  <a:txBody>
                    <a:bodyPr/>
                    <a:lstStyle/>
                    <a:p>
                      <a:pPr algn="l" fontAlgn="ctr"/>
                      <a:r>
                        <a:rPr lang="es-DO" sz="1800" b="0" i="0" u="none" strike="noStrike">
                          <a:solidFill>
                            <a:srgbClr val="000000"/>
                          </a:solidFill>
                          <a:effectLst/>
                          <a:latin typeface="Arial" panose="020B0604020202020204" pitchFamily="34" charset="0"/>
                        </a:rPr>
                        <a:t>Si</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423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75.1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75.1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75.1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322139901"/>
                  </a:ext>
                </a:extLst>
              </a:tr>
              <a:tr h="276000">
                <a:tc>
                  <a:txBody>
                    <a:bodyPr/>
                    <a:lstStyle/>
                    <a:p>
                      <a:pPr algn="l" fontAlgn="ctr"/>
                      <a:r>
                        <a:rPr lang="es-DO" sz="1800" b="0" i="0" u="none" strike="noStrike">
                          <a:solidFill>
                            <a:srgbClr val="000000"/>
                          </a:solidFill>
                          <a:effectLst/>
                          <a:latin typeface="Arial" panose="020B0604020202020204" pitchFamily="34" charset="0"/>
                        </a:rPr>
                        <a:t>No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87.0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219713497"/>
                  </a:ext>
                </a:extLst>
              </a:tr>
              <a:tr h="276000">
                <a:tc>
                  <a:txBody>
                    <a:bodyPr/>
                    <a:lstStyle/>
                    <a:p>
                      <a:pPr algn="l" fontAlgn="ctr"/>
                      <a:r>
                        <a:rPr lang="es-DO" sz="1800" b="0" i="0" u="none" strike="noStrike">
                          <a:solidFill>
                            <a:srgbClr val="000000"/>
                          </a:solidFill>
                          <a:effectLst/>
                          <a:latin typeface="Arial" panose="020B0604020202020204" pitchFamily="34" charset="0"/>
                        </a:rPr>
                        <a:t>Parcialmente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983835665"/>
                  </a:ext>
                </a:extLst>
              </a:tr>
              <a:tr h="276000">
                <a:tc>
                  <a:txBody>
                    <a:bodyPr/>
                    <a:lstStyle/>
                    <a:p>
                      <a:pPr algn="ctr" fontAlgn="ctr"/>
                      <a:r>
                        <a:rPr lang="es-DO" sz="1800" b="1" i="0" u="none" strike="noStrike">
                          <a:solidFill>
                            <a:srgbClr val="000000"/>
                          </a:solidFill>
                          <a:effectLst/>
                          <a:latin typeface="Arial" panose="020B060402020202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563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656184817"/>
                  </a:ext>
                </a:extLst>
              </a:tr>
            </a:tbl>
          </a:graphicData>
        </a:graphic>
      </p:graphicFrame>
      <p:graphicFrame>
        <p:nvGraphicFramePr>
          <p:cNvPr id="7" name="Gráfico 6">
            <a:extLst>
              <a:ext uri="{FF2B5EF4-FFF2-40B4-BE49-F238E27FC236}">
                <a16:creationId xmlns:a16="http://schemas.microsoft.com/office/drawing/2014/main" id="{BC8436D8-E1F0-734A-B9CF-E5FD50F7C25D}"/>
              </a:ext>
            </a:extLst>
          </p:cNvPr>
          <p:cNvGraphicFramePr>
            <a:graphicFrameLocks/>
          </p:cNvGraphicFramePr>
          <p:nvPr>
            <p:extLst>
              <p:ext uri="{D42A27DB-BD31-4B8C-83A1-F6EECF244321}">
                <p14:modId xmlns:p14="http://schemas.microsoft.com/office/powerpoint/2010/main" val="3514731443"/>
              </p:ext>
            </p:extLst>
          </p:nvPr>
        </p:nvGraphicFramePr>
        <p:xfrm>
          <a:off x="6706340" y="2539149"/>
          <a:ext cx="5378450" cy="4267200"/>
        </p:xfrm>
        <a:graphic>
          <a:graphicData uri="http://schemas.openxmlformats.org/drawingml/2006/chart">
            <c:chart xmlns:c="http://schemas.openxmlformats.org/drawingml/2006/chart" xmlns:r="http://schemas.openxmlformats.org/officeDocument/2006/relationships" r:id="rId4"/>
          </a:graphicData>
        </a:graphic>
      </p:graphicFrame>
      <p:sp>
        <p:nvSpPr>
          <p:cNvPr id="8" name="Marcador de número de diapositiva 7">
            <a:extLst>
              <a:ext uri="{FF2B5EF4-FFF2-40B4-BE49-F238E27FC236}">
                <a16:creationId xmlns:a16="http://schemas.microsoft.com/office/drawing/2014/main" id="{6E2D3F7F-8F27-274A-8832-C96E67F05FD4}"/>
              </a:ext>
            </a:extLst>
          </p:cNvPr>
          <p:cNvSpPr>
            <a:spLocks noGrp="1"/>
          </p:cNvSpPr>
          <p:nvPr>
            <p:ph type="sldNum" sz="quarter" idx="12"/>
          </p:nvPr>
        </p:nvSpPr>
        <p:spPr/>
        <p:txBody>
          <a:bodyPr/>
          <a:lstStyle/>
          <a:p>
            <a:fld id="{F5D1F510-C917-4B4E-B0A9-1BF7ED89073D}" type="slidenum">
              <a:rPr lang="es-DO" smtClean="0"/>
              <a:t>42</a:t>
            </a:fld>
            <a:endParaRPr lang="es-DO"/>
          </a:p>
        </p:txBody>
      </p:sp>
    </p:spTree>
    <p:extLst>
      <p:ext uri="{BB962C8B-B14F-4D97-AF65-F5344CB8AC3E}">
        <p14:creationId xmlns:p14="http://schemas.microsoft.com/office/powerpoint/2010/main" val="10821204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4445330" y="897387"/>
            <a:ext cx="3641766" cy="523220"/>
          </a:xfrm>
          <a:prstGeom prst="rect">
            <a:avLst/>
          </a:prstGeom>
          <a:solidFill>
            <a:schemeClr val="accent6">
              <a:lumMod val="60000"/>
              <a:lumOff val="40000"/>
            </a:schemeClr>
          </a:solidFill>
        </p:spPr>
        <p:txBody>
          <a:bodyPr wrap="square" rtlCol="0">
            <a:spAutoFit/>
          </a:bodyPr>
          <a:lstStyle/>
          <a:p>
            <a:pPr algn="ctr"/>
            <a:r>
              <a:rPr lang="es-DO" sz="2800" b="1" dirty="0"/>
              <a:t>Acceso a la Plataforma</a:t>
            </a:r>
          </a:p>
        </p:txBody>
      </p:sp>
      <p:graphicFrame>
        <p:nvGraphicFramePr>
          <p:cNvPr id="3" name="Tabla 2">
            <a:extLst>
              <a:ext uri="{FF2B5EF4-FFF2-40B4-BE49-F238E27FC236}">
                <a16:creationId xmlns:a16="http://schemas.microsoft.com/office/drawing/2014/main" id="{F6F324B6-8DD9-3A4B-AD4C-5C87542166C3}"/>
              </a:ext>
            </a:extLst>
          </p:cNvPr>
          <p:cNvGraphicFramePr>
            <a:graphicFrameLocks noGrp="1"/>
          </p:cNvGraphicFramePr>
          <p:nvPr>
            <p:extLst>
              <p:ext uri="{D42A27DB-BD31-4B8C-83A1-F6EECF244321}">
                <p14:modId xmlns:p14="http://schemas.microsoft.com/office/powerpoint/2010/main" val="800927773"/>
              </p:ext>
            </p:extLst>
          </p:nvPr>
        </p:nvGraphicFramePr>
        <p:xfrm>
          <a:off x="107208" y="2778826"/>
          <a:ext cx="6412346" cy="3848021"/>
        </p:xfrm>
        <a:graphic>
          <a:graphicData uri="http://schemas.openxmlformats.org/drawingml/2006/table">
            <a:tbl>
              <a:tblPr/>
              <a:tblGrid>
                <a:gridCol w="2087472">
                  <a:extLst>
                    <a:ext uri="{9D8B030D-6E8A-4147-A177-3AD203B41FA5}">
                      <a16:colId xmlns:a16="http://schemas.microsoft.com/office/drawing/2014/main" val="1668717413"/>
                    </a:ext>
                  </a:extLst>
                </a:gridCol>
                <a:gridCol w="1356042">
                  <a:extLst>
                    <a:ext uri="{9D8B030D-6E8A-4147-A177-3AD203B41FA5}">
                      <a16:colId xmlns:a16="http://schemas.microsoft.com/office/drawing/2014/main" val="3733499188"/>
                    </a:ext>
                  </a:extLst>
                </a:gridCol>
                <a:gridCol w="696831">
                  <a:extLst>
                    <a:ext uri="{9D8B030D-6E8A-4147-A177-3AD203B41FA5}">
                      <a16:colId xmlns:a16="http://schemas.microsoft.com/office/drawing/2014/main" val="2337331215"/>
                    </a:ext>
                  </a:extLst>
                </a:gridCol>
                <a:gridCol w="841909">
                  <a:extLst>
                    <a:ext uri="{9D8B030D-6E8A-4147-A177-3AD203B41FA5}">
                      <a16:colId xmlns:a16="http://schemas.microsoft.com/office/drawing/2014/main" val="4235224839"/>
                    </a:ext>
                  </a:extLst>
                </a:gridCol>
                <a:gridCol w="1430092">
                  <a:extLst>
                    <a:ext uri="{9D8B030D-6E8A-4147-A177-3AD203B41FA5}">
                      <a16:colId xmlns:a16="http://schemas.microsoft.com/office/drawing/2014/main" val="3869274837"/>
                    </a:ext>
                  </a:extLst>
                </a:gridCol>
              </a:tblGrid>
              <a:tr h="653653">
                <a:tc gridSpan="5">
                  <a:txBody>
                    <a:bodyPr/>
                    <a:lstStyle/>
                    <a:p>
                      <a:pPr algn="ctr" fontAlgn="ctr"/>
                      <a:r>
                        <a:rPr lang="es-DO" sz="16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3522037359"/>
                  </a:ext>
                </a:extLst>
              </a:tr>
              <a:tr h="677863">
                <a:tc gridSpan="5">
                  <a:txBody>
                    <a:bodyPr/>
                    <a:lstStyle/>
                    <a:p>
                      <a:pPr algn="ctr" fontAlgn="ctr"/>
                      <a:r>
                        <a:rPr lang="es-DO" sz="1800" b="1" i="0" u="none" strike="noStrike" dirty="0">
                          <a:solidFill>
                            <a:srgbClr val="000000"/>
                          </a:solidFill>
                          <a:effectLst/>
                          <a:latin typeface="Arial" panose="020B0604020202020204" pitchFamily="34" charset="0"/>
                        </a:rPr>
                        <a:t>Cantidad y % de encuestados según si ha tenido dificultad en acceder a la plataforma UASD virtual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824145483"/>
                  </a:ext>
                </a:extLst>
              </a:tr>
              <a:tr h="1330640">
                <a:tc>
                  <a:txBody>
                    <a:bodyPr/>
                    <a:lstStyle/>
                    <a:p>
                      <a:pPr algn="ctr" fontAlgn="ctr"/>
                      <a:r>
                        <a:rPr lang="es-DO" sz="1800" b="1" i="0" u="none" strike="noStrike">
                          <a:solidFill>
                            <a:srgbClr val="000000"/>
                          </a:solidFill>
                          <a:effectLst/>
                          <a:latin typeface="Arial" panose="020B0604020202020204" pitchFamily="34" charset="0"/>
                        </a:rPr>
                        <a:t>Si hatenido dificultad en acceder a la plataforma UASD virtual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Frecuencia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2000" b="1" i="0" u="none" strike="noStrike">
                          <a:solidFill>
                            <a:srgbClr val="000000"/>
                          </a:solidFill>
                          <a:effectLst/>
                          <a:latin typeface="Arial" panose="020B0604020202020204" pitchFamily="34"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Válido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Acumulado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812121432"/>
                  </a:ext>
                </a:extLst>
              </a:tr>
              <a:tr h="273470">
                <a:tc>
                  <a:txBody>
                    <a:bodyPr/>
                    <a:lstStyle/>
                    <a:p>
                      <a:pPr algn="l" fontAlgn="ctr"/>
                      <a:r>
                        <a:rPr lang="es-DO" sz="1800" b="0" i="0" u="none" strike="noStrike">
                          <a:solidFill>
                            <a:srgbClr val="000000"/>
                          </a:solidFill>
                          <a:effectLst/>
                          <a:latin typeface="Arial" panose="020B0604020202020204" pitchFamily="34" charset="0"/>
                        </a:rPr>
                        <a:t>Si</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12.4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97142457"/>
                  </a:ext>
                </a:extLst>
              </a:tr>
              <a:tr h="273470">
                <a:tc>
                  <a:txBody>
                    <a:bodyPr/>
                    <a:lstStyle/>
                    <a:p>
                      <a:pPr algn="l" fontAlgn="ctr"/>
                      <a:r>
                        <a:rPr lang="es-DO" sz="1800" b="0" i="0" u="none" strike="noStrike">
                          <a:solidFill>
                            <a:srgbClr val="000000"/>
                          </a:solidFill>
                          <a:effectLst/>
                          <a:latin typeface="Arial" panose="020B0604020202020204" pitchFamily="34" charset="0"/>
                        </a:rPr>
                        <a:t>No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344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61.1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61.1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73.5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675873132"/>
                  </a:ext>
                </a:extLst>
              </a:tr>
              <a:tr h="273470">
                <a:tc>
                  <a:txBody>
                    <a:bodyPr/>
                    <a:lstStyle/>
                    <a:p>
                      <a:pPr algn="l" fontAlgn="ctr"/>
                      <a:r>
                        <a:rPr lang="es-DO" sz="1800" b="0" i="0" u="none" strike="noStrike">
                          <a:solidFill>
                            <a:srgbClr val="000000"/>
                          </a:solidFill>
                          <a:effectLst/>
                          <a:latin typeface="Arial" panose="020B0604020202020204" pitchFamily="34" charset="0"/>
                        </a:rPr>
                        <a:t>Parcialmente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149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26.5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26.5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83678371"/>
                  </a:ext>
                </a:extLst>
              </a:tr>
              <a:tr h="273470">
                <a:tc>
                  <a:txBody>
                    <a:bodyPr/>
                    <a:lstStyle/>
                    <a:p>
                      <a:pPr algn="ctr" fontAlgn="ctr"/>
                      <a:r>
                        <a:rPr lang="es-DO" sz="1800" b="1" i="0" u="none" strike="noStrike">
                          <a:solidFill>
                            <a:srgbClr val="000000"/>
                          </a:solidFill>
                          <a:effectLst/>
                          <a:latin typeface="Arial" panose="020B060402020202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563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839014509"/>
                  </a:ext>
                </a:extLst>
              </a:tr>
            </a:tbl>
          </a:graphicData>
        </a:graphic>
      </p:graphicFrame>
      <p:graphicFrame>
        <p:nvGraphicFramePr>
          <p:cNvPr id="7" name="Gráfico 6">
            <a:extLst>
              <a:ext uri="{FF2B5EF4-FFF2-40B4-BE49-F238E27FC236}">
                <a16:creationId xmlns:a16="http://schemas.microsoft.com/office/drawing/2014/main" id="{89042214-5F45-1445-B78C-3080A8C4D4F3}"/>
              </a:ext>
            </a:extLst>
          </p:cNvPr>
          <p:cNvGraphicFramePr>
            <a:graphicFrameLocks/>
          </p:cNvGraphicFramePr>
          <p:nvPr>
            <p:extLst>
              <p:ext uri="{D42A27DB-BD31-4B8C-83A1-F6EECF244321}">
                <p14:modId xmlns:p14="http://schemas.microsoft.com/office/powerpoint/2010/main" val="3389498533"/>
              </p:ext>
            </p:extLst>
          </p:nvPr>
        </p:nvGraphicFramePr>
        <p:xfrm>
          <a:off x="6519554" y="2603500"/>
          <a:ext cx="5708650" cy="4254500"/>
        </p:xfrm>
        <a:graphic>
          <a:graphicData uri="http://schemas.openxmlformats.org/drawingml/2006/chart">
            <c:chart xmlns:c="http://schemas.openxmlformats.org/drawingml/2006/chart" xmlns:r="http://schemas.openxmlformats.org/officeDocument/2006/relationships" r:id="rId4"/>
          </a:graphicData>
        </a:graphic>
      </p:graphicFrame>
      <p:sp>
        <p:nvSpPr>
          <p:cNvPr id="8" name="Marcador de número de diapositiva 7">
            <a:extLst>
              <a:ext uri="{FF2B5EF4-FFF2-40B4-BE49-F238E27FC236}">
                <a16:creationId xmlns:a16="http://schemas.microsoft.com/office/drawing/2014/main" id="{F7D87615-E5FE-D84A-9E49-5B68FD6B42D0}"/>
              </a:ext>
            </a:extLst>
          </p:cNvPr>
          <p:cNvSpPr>
            <a:spLocks noGrp="1"/>
          </p:cNvSpPr>
          <p:nvPr>
            <p:ph type="sldNum" sz="quarter" idx="12"/>
          </p:nvPr>
        </p:nvSpPr>
        <p:spPr/>
        <p:txBody>
          <a:bodyPr/>
          <a:lstStyle/>
          <a:p>
            <a:fld id="{F5D1F510-C917-4B4E-B0A9-1BF7ED89073D}" type="slidenum">
              <a:rPr lang="es-DO" smtClean="0"/>
              <a:t>43</a:t>
            </a:fld>
            <a:endParaRPr lang="es-DO"/>
          </a:p>
        </p:txBody>
      </p:sp>
    </p:spTree>
    <p:extLst>
      <p:ext uri="{BB962C8B-B14F-4D97-AF65-F5344CB8AC3E}">
        <p14:creationId xmlns:p14="http://schemas.microsoft.com/office/powerpoint/2010/main" val="41043413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2509065" y="983703"/>
            <a:ext cx="7026234" cy="523220"/>
          </a:xfrm>
          <a:prstGeom prst="rect">
            <a:avLst/>
          </a:prstGeom>
          <a:solidFill>
            <a:schemeClr val="accent6">
              <a:lumMod val="60000"/>
              <a:lumOff val="40000"/>
            </a:schemeClr>
          </a:solidFill>
        </p:spPr>
        <p:txBody>
          <a:bodyPr wrap="square" rtlCol="0">
            <a:spAutoFit/>
          </a:bodyPr>
          <a:lstStyle/>
          <a:p>
            <a:pPr algn="ctr"/>
            <a:r>
              <a:rPr lang="es-DO" sz="2800" b="1" dirty="0"/>
              <a:t>Preparación del Aula: Factores Comparados</a:t>
            </a:r>
          </a:p>
        </p:txBody>
      </p:sp>
      <p:pic>
        <p:nvPicPr>
          <p:cNvPr id="39938" name="Picture 2" descr="Gráfico de respuestas de formularios. Título de la pregunta: ¿Tenía preparada Usted su aula virtual en materia de los siguientes contenidos?: . Número de respuestas: .">
            <a:extLst>
              <a:ext uri="{FF2B5EF4-FFF2-40B4-BE49-F238E27FC236}">
                <a16:creationId xmlns:a16="http://schemas.microsoft.com/office/drawing/2014/main" id="{50D948C2-4396-3F43-AD2B-DDA2F25E88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63147"/>
            <a:ext cx="12044364" cy="5317285"/>
          </a:xfrm>
          <a:prstGeom prst="rect">
            <a:avLst/>
          </a:prstGeom>
          <a:noFill/>
          <a:extLst>
            <a:ext uri="{909E8E84-426E-40DD-AFC4-6F175D3DCCD1}">
              <a14:hiddenFill xmlns:a14="http://schemas.microsoft.com/office/drawing/2010/main">
                <a:solidFill>
                  <a:srgbClr val="FFFFFF"/>
                </a:solidFill>
              </a14:hiddenFill>
            </a:ext>
          </a:extLst>
        </p:spPr>
      </p:pic>
      <p:sp>
        <p:nvSpPr>
          <p:cNvPr id="5" name="Marcador de número de diapositiva 4">
            <a:extLst>
              <a:ext uri="{FF2B5EF4-FFF2-40B4-BE49-F238E27FC236}">
                <a16:creationId xmlns:a16="http://schemas.microsoft.com/office/drawing/2014/main" id="{F6351F73-ECBE-A146-A5D9-EDEB11A2611C}"/>
              </a:ext>
            </a:extLst>
          </p:cNvPr>
          <p:cNvSpPr>
            <a:spLocks noGrp="1"/>
          </p:cNvSpPr>
          <p:nvPr>
            <p:ph type="sldNum" sz="quarter" idx="12"/>
          </p:nvPr>
        </p:nvSpPr>
        <p:spPr/>
        <p:txBody>
          <a:bodyPr/>
          <a:lstStyle/>
          <a:p>
            <a:fld id="{F5D1F510-C917-4B4E-B0A9-1BF7ED89073D}" type="slidenum">
              <a:rPr lang="es-DO" smtClean="0"/>
              <a:t>44</a:t>
            </a:fld>
            <a:endParaRPr lang="es-DO"/>
          </a:p>
        </p:txBody>
      </p:sp>
    </p:spTree>
    <p:extLst>
      <p:ext uri="{BB962C8B-B14F-4D97-AF65-F5344CB8AC3E}">
        <p14:creationId xmlns:p14="http://schemas.microsoft.com/office/powerpoint/2010/main" val="10456745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2386940" y="897387"/>
            <a:ext cx="7445829" cy="461665"/>
          </a:xfrm>
          <a:prstGeom prst="rect">
            <a:avLst/>
          </a:prstGeom>
          <a:solidFill>
            <a:schemeClr val="accent6">
              <a:lumMod val="60000"/>
              <a:lumOff val="40000"/>
            </a:schemeClr>
          </a:solidFill>
        </p:spPr>
        <p:txBody>
          <a:bodyPr wrap="square" rtlCol="0">
            <a:spAutoFit/>
          </a:bodyPr>
          <a:lstStyle/>
          <a:p>
            <a:pPr algn="ctr"/>
            <a:r>
              <a:rPr lang="es-DO" sz="2400" b="1" dirty="0"/>
              <a:t>Valoración Dificultades: Carga de Recursos y materiales</a:t>
            </a:r>
          </a:p>
        </p:txBody>
      </p:sp>
      <p:graphicFrame>
        <p:nvGraphicFramePr>
          <p:cNvPr id="3" name="Tabla 2">
            <a:extLst>
              <a:ext uri="{FF2B5EF4-FFF2-40B4-BE49-F238E27FC236}">
                <a16:creationId xmlns:a16="http://schemas.microsoft.com/office/drawing/2014/main" id="{CFE97F09-EA2B-884D-BA18-F11A6E51033F}"/>
              </a:ext>
            </a:extLst>
          </p:cNvPr>
          <p:cNvGraphicFramePr>
            <a:graphicFrameLocks noGrp="1"/>
          </p:cNvGraphicFramePr>
          <p:nvPr>
            <p:extLst>
              <p:ext uri="{D42A27DB-BD31-4B8C-83A1-F6EECF244321}">
                <p14:modId xmlns:p14="http://schemas.microsoft.com/office/powerpoint/2010/main" val="2363489596"/>
              </p:ext>
            </p:extLst>
          </p:nvPr>
        </p:nvGraphicFramePr>
        <p:xfrm>
          <a:off x="128065" y="2113808"/>
          <a:ext cx="6308361" cy="4234262"/>
        </p:xfrm>
        <a:graphic>
          <a:graphicData uri="http://schemas.openxmlformats.org/drawingml/2006/table">
            <a:tbl>
              <a:tblPr/>
              <a:tblGrid>
                <a:gridCol w="2126289">
                  <a:extLst>
                    <a:ext uri="{9D8B030D-6E8A-4147-A177-3AD203B41FA5}">
                      <a16:colId xmlns:a16="http://schemas.microsoft.com/office/drawing/2014/main" val="1454676446"/>
                    </a:ext>
                  </a:extLst>
                </a:gridCol>
                <a:gridCol w="1233482">
                  <a:extLst>
                    <a:ext uri="{9D8B030D-6E8A-4147-A177-3AD203B41FA5}">
                      <a16:colId xmlns:a16="http://schemas.microsoft.com/office/drawing/2014/main" val="2403417741"/>
                    </a:ext>
                  </a:extLst>
                </a:gridCol>
                <a:gridCol w="857564">
                  <a:extLst>
                    <a:ext uri="{9D8B030D-6E8A-4147-A177-3AD203B41FA5}">
                      <a16:colId xmlns:a16="http://schemas.microsoft.com/office/drawing/2014/main" val="281380638"/>
                    </a:ext>
                  </a:extLst>
                </a:gridCol>
                <a:gridCol w="857564">
                  <a:extLst>
                    <a:ext uri="{9D8B030D-6E8A-4147-A177-3AD203B41FA5}">
                      <a16:colId xmlns:a16="http://schemas.microsoft.com/office/drawing/2014/main" val="3871097803"/>
                    </a:ext>
                  </a:extLst>
                </a:gridCol>
                <a:gridCol w="1233462">
                  <a:extLst>
                    <a:ext uri="{9D8B030D-6E8A-4147-A177-3AD203B41FA5}">
                      <a16:colId xmlns:a16="http://schemas.microsoft.com/office/drawing/2014/main" val="216627374"/>
                    </a:ext>
                  </a:extLst>
                </a:gridCol>
              </a:tblGrid>
              <a:tr h="641089">
                <a:tc gridSpan="5">
                  <a:txBody>
                    <a:bodyPr/>
                    <a:lstStyle/>
                    <a:p>
                      <a:pPr algn="ctr" fontAlgn="ctr"/>
                      <a:r>
                        <a:rPr lang="es-DO" sz="1500" b="1" i="0" u="none" strike="noStrike" dirty="0">
                          <a:solidFill>
                            <a:srgbClr val="000000"/>
                          </a:solidFill>
                          <a:effectLst/>
                          <a:latin typeface="Arial" panose="020B0604020202020204" pitchFamily="34" charset="0"/>
                        </a:rPr>
                        <a:t>Encuesta a Docentes: Evaluación del primer mes del proceso de docencia virtual, Semestre 2020-20.</a:t>
                      </a:r>
                    </a:p>
                  </a:txBody>
                  <a:tcPr marL="9212" marR="9212" marT="92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1158400102"/>
                  </a:ext>
                </a:extLst>
              </a:tr>
              <a:tr h="937889">
                <a:tc gridSpan="5">
                  <a:txBody>
                    <a:bodyPr/>
                    <a:lstStyle/>
                    <a:p>
                      <a:pPr algn="ctr" fontAlgn="ctr"/>
                      <a:r>
                        <a:rPr lang="es-DO" sz="1700" b="1" i="0" u="none" strike="noStrike">
                          <a:solidFill>
                            <a:srgbClr val="000000"/>
                          </a:solidFill>
                          <a:effectLst/>
                          <a:latin typeface="Arial" panose="020B0604020202020204" pitchFamily="34" charset="0"/>
                        </a:rPr>
                        <a:t>Cantidad y % de encuestados según si ha tenido dificultad para cargar en el aula los recursos o materiales de apoyo a los estudiantes. Valoración en Escala del 1 al 5</a:t>
                      </a:r>
                    </a:p>
                  </a:txBody>
                  <a:tcPr marL="9212" marR="9212" marT="92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951513976"/>
                  </a:ext>
                </a:extLst>
              </a:tr>
              <a:tr h="1034645">
                <a:tc>
                  <a:txBody>
                    <a:bodyPr/>
                    <a:lstStyle/>
                    <a:p>
                      <a:pPr algn="ctr" fontAlgn="ctr"/>
                      <a:r>
                        <a:rPr lang="es-DO" sz="1700" b="1" i="0" u="none" strike="noStrike">
                          <a:solidFill>
                            <a:srgbClr val="000000"/>
                          </a:solidFill>
                          <a:effectLst/>
                          <a:latin typeface="Arial" panose="020B0604020202020204" pitchFamily="34" charset="0"/>
                        </a:rPr>
                        <a:t>Carga en el aula los recursos o materiales de apoyo a los estudiantes</a:t>
                      </a:r>
                    </a:p>
                  </a:txBody>
                  <a:tcPr marL="9212" marR="9212" marT="921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700" b="1" i="0" u="none" strike="noStrike">
                          <a:solidFill>
                            <a:srgbClr val="000000"/>
                          </a:solidFill>
                          <a:effectLst/>
                          <a:latin typeface="Arial" panose="020B0604020202020204" pitchFamily="34" charset="0"/>
                        </a:rPr>
                        <a:t>Frecuencia</a:t>
                      </a:r>
                    </a:p>
                  </a:txBody>
                  <a:tcPr marL="9212" marR="9212" marT="921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900" b="1" i="0" u="none" strike="noStrike">
                          <a:solidFill>
                            <a:srgbClr val="000000"/>
                          </a:solidFill>
                          <a:effectLst/>
                          <a:latin typeface="Arial" panose="020B0604020202020204" pitchFamily="34" charset="0"/>
                        </a:rPr>
                        <a:t>%</a:t>
                      </a:r>
                    </a:p>
                  </a:txBody>
                  <a:tcPr marL="9212" marR="9212" marT="92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700" b="1" i="0" u="none" strike="noStrike" dirty="0">
                          <a:solidFill>
                            <a:srgbClr val="000000"/>
                          </a:solidFill>
                          <a:effectLst/>
                          <a:latin typeface="Arial" panose="020B0604020202020204" pitchFamily="34" charset="0"/>
                        </a:rPr>
                        <a:t>% Válido</a:t>
                      </a:r>
                    </a:p>
                  </a:txBody>
                  <a:tcPr marL="9212" marR="9212" marT="921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700" b="1" i="0" u="none" strike="noStrike" dirty="0">
                          <a:solidFill>
                            <a:srgbClr val="000000"/>
                          </a:solidFill>
                          <a:effectLst/>
                          <a:latin typeface="Arial" panose="020B0604020202020204" pitchFamily="34" charset="0"/>
                        </a:rPr>
                        <a:t>% Acumulado</a:t>
                      </a:r>
                    </a:p>
                  </a:txBody>
                  <a:tcPr marL="9212" marR="9212" marT="921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3933404771"/>
                  </a:ext>
                </a:extLst>
              </a:tr>
              <a:tr h="265339">
                <a:tc>
                  <a:txBody>
                    <a:bodyPr/>
                    <a:lstStyle/>
                    <a:p>
                      <a:pPr algn="ctr" fontAlgn="ctr"/>
                      <a:r>
                        <a:rPr lang="es-DO" sz="1700" b="0" i="0" u="none" strike="noStrike">
                          <a:solidFill>
                            <a:srgbClr val="000000"/>
                          </a:solidFill>
                          <a:effectLst/>
                          <a:latin typeface="Arial" panose="020B0604020202020204" pitchFamily="34" charset="0"/>
                        </a:rPr>
                        <a:t>1</a:t>
                      </a:r>
                    </a:p>
                  </a:txBody>
                  <a:tcPr marL="9212" marR="9212" marT="921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700" b="0" i="0" u="none" strike="noStrike">
                          <a:solidFill>
                            <a:srgbClr val="000000"/>
                          </a:solidFill>
                          <a:effectLst/>
                          <a:latin typeface="Arial" panose="020B0604020202020204" pitchFamily="34" charset="0"/>
                        </a:rPr>
                        <a:t>324</a:t>
                      </a:r>
                    </a:p>
                  </a:txBody>
                  <a:tcPr marL="9212" marR="9212" marT="9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57.5</a:t>
                      </a:r>
                    </a:p>
                  </a:txBody>
                  <a:tcPr marL="9212" marR="9212" marT="92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57.5</a:t>
                      </a:r>
                    </a:p>
                  </a:txBody>
                  <a:tcPr marL="9212" marR="9212" marT="92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57.5</a:t>
                      </a:r>
                    </a:p>
                  </a:txBody>
                  <a:tcPr marL="9212" marR="9212" marT="921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179633933"/>
                  </a:ext>
                </a:extLst>
              </a:tr>
              <a:tr h="265339">
                <a:tc>
                  <a:txBody>
                    <a:bodyPr/>
                    <a:lstStyle/>
                    <a:p>
                      <a:pPr algn="ctr" fontAlgn="ctr"/>
                      <a:r>
                        <a:rPr lang="es-DO" sz="1700" b="0" i="0" u="none" strike="noStrike">
                          <a:solidFill>
                            <a:srgbClr val="000000"/>
                          </a:solidFill>
                          <a:effectLst/>
                          <a:latin typeface="Arial" panose="020B0604020202020204" pitchFamily="34" charset="0"/>
                        </a:rPr>
                        <a:t>2</a:t>
                      </a:r>
                    </a:p>
                  </a:txBody>
                  <a:tcPr marL="9212" marR="9212" marT="921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700" b="0" i="0" u="none" strike="noStrike">
                          <a:solidFill>
                            <a:srgbClr val="000000"/>
                          </a:solidFill>
                          <a:effectLst/>
                          <a:latin typeface="Arial" panose="020B0604020202020204" pitchFamily="34" charset="0"/>
                        </a:rPr>
                        <a:t>72</a:t>
                      </a:r>
                    </a:p>
                  </a:txBody>
                  <a:tcPr marL="9212" marR="9212" marT="9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12.8</a:t>
                      </a:r>
                    </a:p>
                  </a:txBody>
                  <a:tcPr marL="9212" marR="9212" marT="92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12.8</a:t>
                      </a:r>
                    </a:p>
                  </a:txBody>
                  <a:tcPr marL="9212" marR="9212" marT="92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70.3</a:t>
                      </a:r>
                    </a:p>
                  </a:txBody>
                  <a:tcPr marL="9212" marR="9212" marT="921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057907724"/>
                  </a:ext>
                </a:extLst>
              </a:tr>
              <a:tr h="265339">
                <a:tc>
                  <a:txBody>
                    <a:bodyPr/>
                    <a:lstStyle/>
                    <a:p>
                      <a:pPr algn="ctr" fontAlgn="ctr"/>
                      <a:r>
                        <a:rPr lang="es-DO" sz="1700" b="0" i="0" u="none" strike="noStrike">
                          <a:solidFill>
                            <a:srgbClr val="000000"/>
                          </a:solidFill>
                          <a:effectLst/>
                          <a:latin typeface="Arial" panose="020B0604020202020204" pitchFamily="34" charset="0"/>
                        </a:rPr>
                        <a:t>3</a:t>
                      </a:r>
                    </a:p>
                  </a:txBody>
                  <a:tcPr marL="9212" marR="9212" marT="921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700" b="0" i="0" u="none" strike="noStrike">
                          <a:solidFill>
                            <a:srgbClr val="000000"/>
                          </a:solidFill>
                          <a:effectLst/>
                          <a:latin typeface="Arial" panose="020B0604020202020204" pitchFamily="34" charset="0"/>
                        </a:rPr>
                        <a:t>76</a:t>
                      </a:r>
                    </a:p>
                  </a:txBody>
                  <a:tcPr marL="9212" marR="9212" marT="9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13.5</a:t>
                      </a:r>
                    </a:p>
                  </a:txBody>
                  <a:tcPr marL="9212" marR="9212" marT="92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13.5</a:t>
                      </a:r>
                    </a:p>
                  </a:txBody>
                  <a:tcPr marL="9212" marR="9212" marT="92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83.8</a:t>
                      </a:r>
                    </a:p>
                  </a:txBody>
                  <a:tcPr marL="9212" marR="9212" marT="921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038001253"/>
                  </a:ext>
                </a:extLst>
              </a:tr>
              <a:tr h="265339">
                <a:tc>
                  <a:txBody>
                    <a:bodyPr/>
                    <a:lstStyle/>
                    <a:p>
                      <a:pPr algn="ctr" fontAlgn="ctr"/>
                      <a:r>
                        <a:rPr lang="es-DO" sz="1700" b="0" i="0" u="none" strike="noStrike">
                          <a:solidFill>
                            <a:srgbClr val="000000"/>
                          </a:solidFill>
                          <a:effectLst/>
                          <a:latin typeface="Arial" panose="020B0604020202020204" pitchFamily="34" charset="0"/>
                        </a:rPr>
                        <a:t>4</a:t>
                      </a:r>
                    </a:p>
                  </a:txBody>
                  <a:tcPr marL="9212" marR="9212" marT="921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700" b="0" i="0" u="none" strike="noStrike">
                          <a:solidFill>
                            <a:srgbClr val="000000"/>
                          </a:solidFill>
                          <a:effectLst/>
                          <a:latin typeface="Arial" panose="020B0604020202020204" pitchFamily="34" charset="0"/>
                        </a:rPr>
                        <a:t>54</a:t>
                      </a:r>
                    </a:p>
                  </a:txBody>
                  <a:tcPr marL="9212" marR="9212" marT="9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9.6</a:t>
                      </a:r>
                    </a:p>
                  </a:txBody>
                  <a:tcPr marL="9212" marR="9212" marT="92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9.6</a:t>
                      </a:r>
                    </a:p>
                  </a:txBody>
                  <a:tcPr marL="9212" marR="9212" marT="92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93.4</a:t>
                      </a:r>
                    </a:p>
                  </a:txBody>
                  <a:tcPr marL="9212" marR="9212" marT="921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543102839"/>
                  </a:ext>
                </a:extLst>
              </a:tr>
              <a:tr h="265339">
                <a:tc>
                  <a:txBody>
                    <a:bodyPr/>
                    <a:lstStyle/>
                    <a:p>
                      <a:pPr algn="ctr" fontAlgn="ctr"/>
                      <a:r>
                        <a:rPr lang="es-DO" sz="1700" b="0" i="0" u="none" strike="noStrike">
                          <a:solidFill>
                            <a:srgbClr val="000000"/>
                          </a:solidFill>
                          <a:effectLst/>
                          <a:latin typeface="Arial" panose="020B0604020202020204" pitchFamily="34" charset="0"/>
                        </a:rPr>
                        <a:t>5</a:t>
                      </a:r>
                    </a:p>
                  </a:txBody>
                  <a:tcPr marL="9212" marR="9212" marT="921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700" b="0" i="0" u="none" strike="noStrike">
                          <a:solidFill>
                            <a:srgbClr val="000000"/>
                          </a:solidFill>
                          <a:effectLst/>
                          <a:latin typeface="Arial" panose="020B0604020202020204" pitchFamily="34" charset="0"/>
                        </a:rPr>
                        <a:t>37</a:t>
                      </a:r>
                    </a:p>
                  </a:txBody>
                  <a:tcPr marL="9212" marR="9212" marT="9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6.6</a:t>
                      </a:r>
                    </a:p>
                  </a:txBody>
                  <a:tcPr marL="9212" marR="9212" marT="92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6.6</a:t>
                      </a:r>
                    </a:p>
                  </a:txBody>
                  <a:tcPr marL="9212" marR="9212" marT="92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100.0</a:t>
                      </a:r>
                    </a:p>
                  </a:txBody>
                  <a:tcPr marL="9212" marR="9212" marT="921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230226426"/>
                  </a:ext>
                </a:extLst>
              </a:tr>
              <a:tr h="265339">
                <a:tc>
                  <a:txBody>
                    <a:bodyPr/>
                    <a:lstStyle/>
                    <a:p>
                      <a:pPr algn="ctr" fontAlgn="ctr"/>
                      <a:r>
                        <a:rPr lang="es-DO" sz="1700" b="1" i="0" u="none" strike="noStrike">
                          <a:solidFill>
                            <a:srgbClr val="000000"/>
                          </a:solidFill>
                          <a:effectLst/>
                          <a:latin typeface="Arial" panose="020B0604020202020204" pitchFamily="34" charset="0"/>
                        </a:rPr>
                        <a:t>Total</a:t>
                      </a:r>
                    </a:p>
                  </a:txBody>
                  <a:tcPr marL="9212" marR="9212" marT="92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700" b="1" i="0" u="none" strike="noStrike">
                          <a:solidFill>
                            <a:srgbClr val="000000"/>
                          </a:solidFill>
                          <a:effectLst/>
                          <a:latin typeface="Arial" panose="020B0604020202020204" pitchFamily="34" charset="0"/>
                        </a:rPr>
                        <a:t>563.0</a:t>
                      </a:r>
                    </a:p>
                  </a:txBody>
                  <a:tcPr marL="9212" marR="9212" marT="92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700" b="1" i="0" u="none" strike="noStrike">
                          <a:solidFill>
                            <a:srgbClr val="000000"/>
                          </a:solidFill>
                          <a:effectLst/>
                          <a:latin typeface="Arial" panose="020B0604020202020204" pitchFamily="34" charset="0"/>
                        </a:rPr>
                        <a:t>100.0</a:t>
                      </a:r>
                    </a:p>
                  </a:txBody>
                  <a:tcPr marL="9212" marR="9212" marT="921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700" b="1" i="0" u="none" strike="noStrike">
                          <a:solidFill>
                            <a:srgbClr val="000000"/>
                          </a:solidFill>
                          <a:effectLst/>
                          <a:latin typeface="Arial" panose="020B0604020202020204" pitchFamily="34" charset="0"/>
                        </a:rPr>
                        <a:t>100.0</a:t>
                      </a:r>
                    </a:p>
                  </a:txBody>
                  <a:tcPr marL="9212" marR="9212" marT="921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700" b="1" i="0" u="none" strike="noStrike" dirty="0">
                          <a:solidFill>
                            <a:srgbClr val="000000"/>
                          </a:solidFill>
                          <a:effectLst/>
                          <a:latin typeface="Arial" panose="020B0604020202020204" pitchFamily="34" charset="0"/>
                        </a:rPr>
                        <a:t> </a:t>
                      </a:r>
                    </a:p>
                  </a:txBody>
                  <a:tcPr marL="9212" marR="9212" marT="92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66827547"/>
                  </a:ext>
                </a:extLst>
              </a:tr>
            </a:tbl>
          </a:graphicData>
        </a:graphic>
      </p:graphicFrame>
      <p:graphicFrame>
        <p:nvGraphicFramePr>
          <p:cNvPr id="7" name="Gráfico 6">
            <a:extLst>
              <a:ext uri="{FF2B5EF4-FFF2-40B4-BE49-F238E27FC236}">
                <a16:creationId xmlns:a16="http://schemas.microsoft.com/office/drawing/2014/main" id="{614F97CA-AA48-454C-8E20-BD7EBCCB3726}"/>
              </a:ext>
            </a:extLst>
          </p:cNvPr>
          <p:cNvGraphicFramePr>
            <a:graphicFrameLocks/>
          </p:cNvGraphicFramePr>
          <p:nvPr>
            <p:extLst>
              <p:ext uri="{D42A27DB-BD31-4B8C-83A1-F6EECF244321}">
                <p14:modId xmlns:p14="http://schemas.microsoft.com/office/powerpoint/2010/main" val="4193690444"/>
              </p:ext>
            </p:extLst>
          </p:nvPr>
        </p:nvGraphicFramePr>
        <p:xfrm>
          <a:off x="6533992" y="2003755"/>
          <a:ext cx="5658008" cy="4622676"/>
        </p:xfrm>
        <a:graphic>
          <a:graphicData uri="http://schemas.openxmlformats.org/drawingml/2006/chart">
            <c:chart xmlns:c="http://schemas.openxmlformats.org/drawingml/2006/chart" xmlns:r="http://schemas.openxmlformats.org/officeDocument/2006/relationships" r:id="rId4"/>
          </a:graphicData>
        </a:graphic>
      </p:graphicFrame>
      <p:sp>
        <p:nvSpPr>
          <p:cNvPr id="8" name="Marcador de número de diapositiva 7">
            <a:extLst>
              <a:ext uri="{FF2B5EF4-FFF2-40B4-BE49-F238E27FC236}">
                <a16:creationId xmlns:a16="http://schemas.microsoft.com/office/drawing/2014/main" id="{0C541DD4-E2E0-C749-BCDE-27C6BE08DB81}"/>
              </a:ext>
            </a:extLst>
          </p:cNvPr>
          <p:cNvSpPr>
            <a:spLocks noGrp="1"/>
          </p:cNvSpPr>
          <p:nvPr>
            <p:ph type="sldNum" sz="quarter" idx="12"/>
          </p:nvPr>
        </p:nvSpPr>
        <p:spPr/>
        <p:txBody>
          <a:bodyPr/>
          <a:lstStyle/>
          <a:p>
            <a:fld id="{F5D1F510-C917-4B4E-B0A9-1BF7ED89073D}" type="slidenum">
              <a:rPr lang="es-DO" smtClean="0"/>
              <a:t>45</a:t>
            </a:fld>
            <a:endParaRPr lang="es-DO"/>
          </a:p>
        </p:txBody>
      </p:sp>
    </p:spTree>
    <p:extLst>
      <p:ext uri="{BB962C8B-B14F-4D97-AF65-F5344CB8AC3E}">
        <p14:creationId xmlns:p14="http://schemas.microsoft.com/office/powerpoint/2010/main" val="8110619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2253343" y="897387"/>
            <a:ext cx="7650677" cy="400110"/>
          </a:xfrm>
          <a:prstGeom prst="rect">
            <a:avLst/>
          </a:prstGeom>
          <a:solidFill>
            <a:schemeClr val="accent6">
              <a:lumMod val="60000"/>
              <a:lumOff val="40000"/>
            </a:schemeClr>
          </a:solidFill>
        </p:spPr>
        <p:txBody>
          <a:bodyPr wrap="square" rtlCol="0">
            <a:spAutoFit/>
          </a:bodyPr>
          <a:lstStyle/>
          <a:p>
            <a:pPr algn="ctr"/>
            <a:r>
              <a:rPr lang="es-DO" sz="2000" b="1" dirty="0"/>
              <a:t>Valoración Dificultades: </a:t>
            </a:r>
            <a:r>
              <a:rPr lang="es-DO" sz="2000" b="1" i="0" u="none" strike="noStrike" dirty="0">
                <a:solidFill>
                  <a:srgbClr val="000000"/>
                </a:solidFill>
                <a:effectLst/>
                <a:latin typeface="Arial" panose="020B0604020202020204" pitchFamily="34" charset="0"/>
              </a:rPr>
              <a:t>para colocar las tareas a los estudiantes</a:t>
            </a:r>
            <a:endParaRPr lang="es-DO" sz="2000" b="1" dirty="0"/>
          </a:p>
        </p:txBody>
      </p:sp>
      <p:graphicFrame>
        <p:nvGraphicFramePr>
          <p:cNvPr id="3" name="Tabla 2">
            <a:extLst>
              <a:ext uri="{FF2B5EF4-FFF2-40B4-BE49-F238E27FC236}">
                <a16:creationId xmlns:a16="http://schemas.microsoft.com/office/drawing/2014/main" id="{CC697B87-7F5B-8044-A29C-C43390585259}"/>
              </a:ext>
            </a:extLst>
          </p:cNvPr>
          <p:cNvGraphicFramePr>
            <a:graphicFrameLocks noGrp="1"/>
          </p:cNvGraphicFramePr>
          <p:nvPr>
            <p:extLst>
              <p:ext uri="{D42A27DB-BD31-4B8C-83A1-F6EECF244321}">
                <p14:modId xmlns:p14="http://schemas.microsoft.com/office/powerpoint/2010/main" val="3464185914"/>
              </p:ext>
            </p:extLst>
          </p:nvPr>
        </p:nvGraphicFramePr>
        <p:xfrm>
          <a:off x="86756" y="2681410"/>
          <a:ext cx="6325920" cy="3984297"/>
        </p:xfrm>
        <a:graphic>
          <a:graphicData uri="http://schemas.openxmlformats.org/drawingml/2006/table">
            <a:tbl>
              <a:tblPr/>
              <a:tblGrid>
                <a:gridCol w="2088448">
                  <a:extLst>
                    <a:ext uri="{9D8B030D-6E8A-4147-A177-3AD203B41FA5}">
                      <a16:colId xmlns:a16="http://schemas.microsoft.com/office/drawing/2014/main" val="35414636"/>
                    </a:ext>
                  </a:extLst>
                </a:gridCol>
                <a:gridCol w="1328017">
                  <a:extLst>
                    <a:ext uri="{9D8B030D-6E8A-4147-A177-3AD203B41FA5}">
                      <a16:colId xmlns:a16="http://schemas.microsoft.com/office/drawing/2014/main" val="1148927861"/>
                    </a:ext>
                  </a:extLst>
                </a:gridCol>
                <a:gridCol w="725816">
                  <a:extLst>
                    <a:ext uri="{9D8B030D-6E8A-4147-A177-3AD203B41FA5}">
                      <a16:colId xmlns:a16="http://schemas.microsoft.com/office/drawing/2014/main" val="2643128301"/>
                    </a:ext>
                  </a:extLst>
                </a:gridCol>
                <a:gridCol w="842302">
                  <a:extLst>
                    <a:ext uri="{9D8B030D-6E8A-4147-A177-3AD203B41FA5}">
                      <a16:colId xmlns:a16="http://schemas.microsoft.com/office/drawing/2014/main" val="1133108161"/>
                    </a:ext>
                  </a:extLst>
                </a:gridCol>
                <a:gridCol w="1341337">
                  <a:extLst>
                    <a:ext uri="{9D8B030D-6E8A-4147-A177-3AD203B41FA5}">
                      <a16:colId xmlns:a16="http://schemas.microsoft.com/office/drawing/2014/main" val="1539499727"/>
                    </a:ext>
                  </a:extLst>
                </a:gridCol>
              </a:tblGrid>
              <a:tr h="597191">
                <a:tc gridSpan="5">
                  <a:txBody>
                    <a:bodyPr/>
                    <a:lstStyle/>
                    <a:p>
                      <a:pPr algn="ctr" fontAlgn="ctr"/>
                      <a:r>
                        <a:rPr lang="es-DO" sz="16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3078981824"/>
                  </a:ext>
                </a:extLst>
              </a:tr>
              <a:tr h="851551">
                <a:tc gridSpan="5">
                  <a:txBody>
                    <a:bodyPr/>
                    <a:lstStyle/>
                    <a:p>
                      <a:pPr algn="ctr" fontAlgn="ctr"/>
                      <a:r>
                        <a:rPr lang="es-DO" sz="1800" b="1" i="0" u="none" strike="noStrike" dirty="0">
                          <a:solidFill>
                            <a:srgbClr val="000000"/>
                          </a:solidFill>
                          <a:effectLst/>
                          <a:latin typeface="Arial" panose="020B0604020202020204" pitchFamily="34" charset="0"/>
                        </a:rPr>
                        <a:t>Cantidad y % de encuestados según si ha tenido dificultad para colocar las tareas a los estudiantes. Valoración en Escala del 1 al 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4164723565"/>
                  </a:ext>
                </a:extLst>
              </a:tr>
              <a:tr h="788706">
                <a:tc>
                  <a:txBody>
                    <a:bodyPr/>
                    <a:lstStyle/>
                    <a:p>
                      <a:pPr algn="ctr" fontAlgn="ctr"/>
                      <a:r>
                        <a:rPr lang="es-DO" sz="1800" b="1" i="0" u="none" strike="noStrike">
                          <a:solidFill>
                            <a:srgbClr val="000000"/>
                          </a:solidFill>
                          <a:effectLst/>
                          <a:latin typeface="Arial" panose="020B0604020202020204" pitchFamily="34" charset="0"/>
                        </a:rPr>
                        <a:t>dificultad para colocar las tareas a los estudiantes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Frecuencia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2000" b="1" i="0" u="none" strike="noStrike" dirty="0">
                          <a:solidFill>
                            <a:srgbClr val="000000"/>
                          </a:solidFill>
                          <a:effectLst/>
                          <a:latin typeface="Arial" panose="020B0604020202020204" pitchFamily="34"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Válido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Acumulado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616111779"/>
                  </a:ext>
                </a:extLst>
              </a:tr>
              <a:tr h="268918">
                <a:tc>
                  <a:txBody>
                    <a:bodyPr/>
                    <a:lstStyle/>
                    <a:p>
                      <a:pPr algn="ctr" fontAlgn="ctr"/>
                      <a:r>
                        <a:rPr lang="es-DO" sz="1800" b="0" i="0" u="none" strike="noStrike">
                          <a:solidFill>
                            <a:srgbClr val="000000"/>
                          </a:solidFill>
                          <a:effectLst/>
                          <a:latin typeface="Arial" panose="020B0604020202020204" pitchFamily="34" charset="0"/>
                        </a:rPr>
                        <a:t>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335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59.5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59.5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59.5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612094800"/>
                  </a:ext>
                </a:extLst>
              </a:tr>
              <a:tr h="268918">
                <a:tc>
                  <a:txBody>
                    <a:bodyPr/>
                    <a:lstStyle/>
                    <a:p>
                      <a:pPr algn="ctr" fontAlgn="ctr"/>
                      <a:r>
                        <a:rPr lang="es-DO" sz="1800" b="0" i="0" u="none" strike="noStrike">
                          <a:solidFill>
                            <a:srgbClr val="000000"/>
                          </a:solidFill>
                          <a:effectLst/>
                          <a:latin typeface="Arial" panose="020B0604020202020204" pitchFamily="34" charset="0"/>
                        </a:rPr>
                        <a:t>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73.5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967497543"/>
                  </a:ext>
                </a:extLst>
              </a:tr>
              <a:tr h="268918">
                <a:tc>
                  <a:txBody>
                    <a:bodyPr/>
                    <a:lstStyle/>
                    <a:p>
                      <a:pPr algn="ctr" fontAlgn="ctr"/>
                      <a:r>
                        <a:rPr lang="es-DO" sz="1800" b="0" i="0" u="none" strike="noStrike">
                          <a:solidFill>
                            <a:srgbClr val="000000"/>
                          </a:solidFill>
                          <a:effectLst/>
                          <a:latin typeface="Arial" panose="020B0604020202020204" pitchFamily="34" charset="0"/>
                        </a:rPr>
                        <a:t>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83.5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025079188"/>
                  </a:ext>
                </a:extLst>
              </a:tr>
              <a:tr h="268918">
                <a:tc>
                  <a:txBody>
                    <a:bodyPr/>
                    <a:lstStyle/>
                    <a:p>
                      <a:pPr algn="ctr" fontAlgn="ctr"/>
                      <a:r>
                        <a:rPr lang="es-DO" sz="1800" b="0" i="0" u="none" strike="noStrike">
                          <a:solidFill>
                            <a:srgbClr val="000000"/>
                          </a:solidFill>
                          <a:effectLst/>
                          <a:latin typeface="Arial" panose="020B0604020202020204" pitchFamily="34" charset="0"/>
                        </a:rPr>
                        <a:t>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92.7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57634290"/>
                  </a:ext>
                </a:extLst>
              </a:tr>
              <a:tr h="268918">
                <a:tc>
                  <a:txBody>
                    <a:bodyPr/>
                    <a:lstStyle/>
                    <a:p>
                      <a:pPr algn="ctr" fontAlgn="ctr"/>
                      <a:r>
                        <a:rPr lang="es-DO" sz="1800" b="0" i="0" u="none" strike="noStrike">
                          <a:solidFill>
                            <a:srgbClr val="000000"/>
                          </a:solidFill>
                          <a:effectLst/>
                          <a:latin typeface="Arial" panose="020B0604020202020204" pitchFamily="34" charset="0"/>
                        </a:rPr>
                        <a:t>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054182355"/>
                  </a:ext>
                </a:extLst>
              </a:tr>
              <a:tr h="268918">
                <a:tc>
                  <a:txBody>
                    <a:bodyPr/>
                    <a:lstStyle/>
                    <a:p>
                      <a:pPr algn="ctr" fontAlgn="ctr"/>
                      <a:r>
                        <a:rPr lang="es-DO" sz="1800" b="1" i="0" u="none" strike="noStrike">
                          <a:solidFill>
                            <a:srgbClr val="000000"/>
                          </a:solidFill>
                          <a:effectLst/>
                          <a:latin typeface="Arial" panose="020B060402020202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563.0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dirty="0">
                          <a:solidFill>
                            <a:srgbClr val="000000"/>
                          </a:solidFill>
                          <a:effectLst/>
                          <a:latin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10707700"/>
                  </a:ext>
                </a:extLst>
              </a:tr>
            </a:tbl>
          </a:graphicData>
        </a:graphic>
      </p:graphicFrame>
      <p:graphicFrame>
        <p:nvGraphicFramePr>
          <p:cNvPr id="7" name="Gráfico 6">
            <a:extLst>
              <a:ext uri="{FF2B5EF4-FFF2-40B4-BE49-F238E27FC236}">
                <a16:creationId xmlns:a16="http://schemas.microsoft.com/office/drawing/2014/main" id="{D2BA5AF1-539F-224E-B02C-C5BF805EC52C}"/>
              </a:ext>
            </a:extLst>
          </p:cNvPr>
          <p:cNvGraphicFramePr>
            <a:graphicFrameLocks/>
          </p:cNvGraphicFramePr>
          <p:nvPr>
            <p:extLst>
              <p:ext uri="{D42A27DB-BD31-4B8C-83A1-F6EECF244321}">
                <p14:modId xmlns:p14="http://schemas.microsoft.com/office/powerpoint/2010/main" val="3735368244"/>
              </p:ext>
            </p:extLst>
          </p:nvPr>
        </p:nvGraphicFramePr>
        <p:xfrm>
          <a:off x="6412676" y="1935678"/>
          <a:ext cx="5779324" cy="4922322"/>
        </p:xfrm>
        <a:graphic>
          <a:graphicData uri="http://schemas.openxmlformats.org/drawingml/2006/chart">
            <c:chart xmlns:c="http://schemas.openxmlformats.org/drawingml/2006/chart" xmlns:r="http://schemas.openxmlformats.org/officeDocument/2006/relationships" r:id="rId4"/>
          </a:graphicData>
        </a:graphic>
      </p:graphicFrame>
      <p:sp>
        <p:nvSpPr>
          <p:cNvPr id="8" name="Marcador de número de diapositiva 7">
            <a:extLst>
              <a:ext uri="{FF2B5EF4-FFF2-40B4-BE49-F238E27FC236}">
                <a16:creationId xmlns:a16="http://schemas.microsoft.com/office/drawing/2014/main" id="{15DFD18C-7B46-C742-8E22-251B3C1B478F}"/>
              </a:ext>
            </a:extLst>
          </p:cNvPr>
          <p:cNvSpPr>
            <a:spLocks noGrp="1"/>
          </p:cNvSpPr>
          <p:nvPr>
            <p:ph type="sldNum" sz="quarter" idx="12"/>
          </p:nvPr>
        </p:nvSpPr>
        <p:spPr/>
        <p:txBody>
          <a:bodyPr/>
          <a:lstStyle/>
          <a:p>
            <a:fld id="{F5D1F510-C917-4B4E-B0A9-1BF7ED89073D}" type="slidenum">
              <a:rPr lang="es-DO" smtClean="0"/>
              <a:t>46</a:t>
            </a:fld>
            <a:endParaRPr lang="es-DO"/>
          </a:p>
        </p:txBody>
      </p:sp>
    </p:spTree>
    <p:extLst>
      <p:ext uri="{BB962C8B-B14F-4D97-AF65-F5344CB8AC3E}">
        <p14:creationId xmlns:p14="http://schemas.microsoft.com/office/powerpoint/2010/main" val="31206054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2409846" y="897387"/>
            <a:ext cx="7308127" cy="646331"/>
          </a:xfrm>
          <a:prstGeom prst="rect">
            <a:avLst/>
          </a:prstGeom>
          <a:solidFill>
            <a:schemeClr val="accent6">
              <a:lumMod val="60000"/>
              <a:lumOff val="40000"/>
            </a:schemeClr>
          </a:solidFill>
        </p:spPr>
        <p:txBody>
          <a:bodyPr wrap="square" rtlCol="0">
            <a:spAutoFit/>
          </a:bodyPr>
          <a:lstStyle/>
          <a:p>
            <a:pPr algn="ctr"/>
            <a:r>
              <a:rPr lang="es-DO" b="1" dirty="0"/>
              <a:t>Valoración Dificultades: </a:t>
            </a:r>
            <a:r>
              <a:rPr lang="es-DO" b="1" i="0" u="none" strike="noStrike" dirty="0">
                <a:solidFill>
                  <a:srgbClr val="000000"/>
                </a:solidFill>
                <a:effectLst/>
                <a:latin typeface="Arial" panose="020B0604020202020204" pitchFamily="34" charset="0"/>
              </a:rPr>
              <a:t>dificultad para diseñar e instalar el foro de intercambio </a:t>
            </a:r>
            <a:endParaRPr lang="es-DO" b="1" dirty="0"/>
          </a:p>
        </p:txBody>
      </p:sp>
      <p:graphicFrame>
        <p:nvGraphicFramePr>
          <p:cNvPr id="3" name="Tabla 2">
            <a:extLst>
              <a:ext uri="{FF2B5EF4-FFF2-40B4-BE49-F238E27FC236}">
                <a16:creationId xmlns:a16="http://schemas.microsoft.com/office/drawing/2014/main" id="{55D33419-88AE-404D-8F8F-11A2D495A533}"/>
              </a:ext>
            </a:extLst>
          </p:cNvPr>
          <p:cNvGraphicFramePr>
            <a:graphicFrameLocks noGrp="1"/>
          </p:cNvGraphicFramePr>
          <p:nvPr>
            <p:extLst>
              <p:ext uri="{D42A27DB-BD31-4B8C-83A1-F6EECF244321}">
                <p14:modId xmlns:p14="http://schemas.microsoft.com/office/powerpoint/2010/main" val="3025124843"/>
              </p:ext>
            </p:extLst>
          </p:nvPr>
        </p:nvGraphicFramePr>
        <p:xfrm>
          <a:off x="122289" y="2039381"/>
          <a:ext cx="6603525" cy="4351339"/>
        </p:xfrm>
        <a:graphic>
          <a:graphicData uri="http://schemas.openxmlformats.org/drawingml/2006/table">
            <a:tbl>
              <a:tblPr/>
              <a:tblGrid>
                <a:gridCol w="2180097">
                  <a:extLst>
                    <a:ext uri="{9D8B030D-6E8A-4147-A177-3AD203B41FA5}">
                      <a16:colId xmlns:a16="http://schemas.microsoft.com/office/drawing/2014/main" val="4173269784"/>
                    </a:ext>
                  </a:extLst>
                </a:gridCol>
                <a:gridCol w="1264697">
                  <a:extLst>
                    <a:ext uri="{9D8B030D-6E8A-4147-A177-3AD203B41FA5}">
                      <a16:colId xmlns:a16="http://schemas.microsoft.com/office/drawing/2014/main" val="391475673"/>
                    </a:ext>
                  </a:extLst>
                </a:gridCol>
                <a:gridCol w="879265">
                  <a:extLst>
                    <a:ext uri="{9D8B030D-6E8A-4147-A177-3AD203B41FA5}">
                      <a16:colId xmlns:a16="http://schemas.microsoft.com/office/drawing/2014/main" val="2566850720"/>
                    </a:ext>
                  </a:extLst>
                </a:gridCol>
                <a:gridCol w="879265">
                  <a:extLst>
                    <a:ext uri="{9D8B030D-6E8A-4147-A177-3AD203B41FA5}">
                      <a16:colId xmlns:a16="http://schemas.microsoft.com/office/drawing/2014/main" val="1565360740"/>
                    </a:ext>
                  </a:extLst>
                </a:gridCol>
                <a:gridCol w="1400201">
                  <a:extLst>
                    <a:ext uri="{9D8B030D-6E8A-4147-A177-3AD203B41FA5}">
                      <a16:colId xmlns:a16="http://schemas.microsoft.com/office/drawing/2014/main" val="4265315736"/>
                    </a:ext>
                  </a:extLst>
                </a:gridCol>
              </a:tblGrid>
              <a:tr h="650712">
                <a:tc gridSpan="5">
                  <a:txBody>
                    <a:bodyPr/>
                    <a:lstStyle/>
                    <a:p>
                      <a:pPr algn="ctr" fontAlgn="ctr"/>
                      <a:r>
                        <a:rPr lang="es-DO" sz="15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9038" marR="9038" marT="90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601497264"/>
                  </a:ext>
                </a:extLst>
              </a:tr>
              <a:tr h="855566">
                <a:tc gridSpan="5">
                  <a:txBody>
                    <a:bodyPr/>
                    <a:lstStyle/>
                    <a:p>
                      <a:pPr algn="ctr" fontAlgn="ctr"/>
                      <a:r>
                        <a:rPr lang="es-DO" sz="1700" b="1" i="0" u="none" strike="noStrike" dirty="0">
                          <a:solidFill>
                            <a:srgbClr val="000000"/>
                          </a:solidFill>
                          <a:effectLst/>
                          <a:latin typeface="Arial" panose="020B0604020202020204" pitchFamily="34" charset="0"/>
                        </a:rPr>
                        <a:t>Cantidad y % de encuestados según si ha tenido dificultad para diseñar e instalar el foro de intercambio con los estudiantes. Valoración en Escala del 1 al 5</a:t>
                      </a:r>
                    </a:p>
                  </a:txBody>
                  <a:tcPr marL="9038" marR="9038" marT="90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670196559"/>
                  </a:ext>
                </a:extLst>
              </a:tr>
              <a:tr h="1229123">
                <a:tc>
                  <a:txBody>
                    <a:bodyPr/>
                    <a:lstStyle/>
                    <a:p>
                      <a:pPr algn="ctr" fontAlgn="ctr"/>
                      <a:r>
                        <a:rPr lang="es-DO" sz="1700" b="1" i="0" u="none" strike="noStrike">
                          <a:solidFill>
                            <a:srgbClr val="000000"/>
                          </a:solidFill>
                          <a:effectLst/>
                          <a:latin typeface="Arial" panose="020B0604020202020204" pitchFamily="34" charset="0"/>
                        </a:rPr>
                        <a:t>dificultad para diseñar e instalar el foro de intercambio con los estudiantes</a:t>
                      </a:r>
                    </a:p>
                  </a:txBody>
                  <a:tcPr marL="9038" marR="9038" marT="903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700" b="1" i="0" u="none" strike="noStrike">
                          <a:solidFill>
                            <a:srgbClr val="000000"/>
                          </a:solidFill>
                          <a:effectLst/>
                          <a:latin typeface="Arial" panose="020B0604020202020204" pitchFamily="34" charset="0"/>
                        </a:rPr>
                        <a:t>Frecuencia</a:t>
                      </a:r>
                    </a:p>
                  </a:txBody>
                  <a:tcPr marL="9038" marR="9038" marT="903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900" b="1" i="0" u="none" strike="noStrike">
                          <a:solidFill>
                            <a:srgbClr val="000000"/>
                          </a:solidFill>
                          <a:effectLst/>
                          <a:latin typeface="Arial" panose="020B0604020202020204" pitchFamily="34" charset="0"/>
                        </a:rPr>
                        <a:t>%</a:t>
                      </a:r>
                    </a:p>
                  </a:txBody>
                  <a:tcPr marL="9038" marR="9038" marT="90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700" b="1" i="0" u="none" strike="noStrike">
                          <a:solidFill>
                            <a:srgbClr val="000000"/>
                          </a:solidFill>
                          <a:effectLst/>
                          <a:latin typeface="Arial" panose="020B0604020202020204" pitchFamily="34" charset="0"/>
                        </a:rPr>
                        <a:t>% Válido</a:t>
                      </a:r>
                    </a:p>
                  </a:txBody>
                  <a:tcPr marL="9038" marR="9038" marT="903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700" b="1" i="0" u="none" strike="noStrike">
                          <a:solidFill>
                            <a:srgbClr val="000000"/>
                          </a:solidFill>
                          <a:effectLst/>
                          <a:latin typeface="Arial" panose="020B0604020202020204" pitchFamily="34" charset="0"/>
                        </a:rPr>
                        <a:t>% Acumulado</a:t>
                      </a:r>
                    </a:p>
                  </a:txBody>
                  <a:tcPr marL="9038" marR="9038" marT="903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2549100504"/>
                  </a:ext>
                </a:extLst>
              </a:tr>
              <a:tr h="269323">
                <a:tc>
                  <a:txBody>
                    <a:bodyPr/>
                    <a:lstStyle/>
                    <a:p>
                      <a:pPr algn="ctr" fontAlgn="ctr"/>
                      <a:r>
                        <a:rPr lang="es-DO" sz="1700" b="0" i="0" u="none" strike="noStrike">
                          <a:solidFill>
                            <a:srgbClr val="000000"/>
                          </a:solidFill>
                          <a:effectLst/>
                          <a:latin typeface="Arial" panose="020B0604020202020204" pitchFamily="34" charset="0"/>
                        </a:rPr>
                        <a:t>1</a:t>
                      </a:r>
                    </a:p>
                  </a:txBody>
                  <a:tcPr marL="9038" marR="9038" marT="903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700" b="0" i="0" u="none" strike="noStrike">
                          <a:solidFill>
                            <a:srgbClr val="000000"/>
                          </a:solidFill>
                          <a:effectLst/>
                          <a:latin typeface="Arial" panose="020B0604020202020204" pitchFamily="34" charset="0"/>
                        </a:rPr>
                        <a:t>311</a:t>
                      </a:r>
                    </a:p>
                  </a:txBody>
                  <a:tcPr marL="9038" marR="9038" marT="9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55.2</a:t>
                      </a:r>
                    </a:p>
                  </a:txBody>
                  <a:tcPr marL="9038" marR="9038" marT="9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55.2</a:t>
                      </a:r>
                    </a:p>
                  </a:txBody>
                  <a:tcPr marL="9038" marR="9038" marT="9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55.2</a:t>
                      </a:r>
                    </a:p>
                  </a:txBody>
                  <a:tcPr marL="9038" marR="9038" marT="903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211196886"/>
                  </a:ext>
                </a:extLst>
              </a:tr>
              <a:tr h="269323">
                <a:tc>
                  <a:txBody>
                    <a:bodyPr/>
                    <a:lstStyle/>
                    <a:p>
                      <a:pPr algn="ctr" fontAlgn="ctr"/>
                      <a:r>
                        <a:rPr lang="es-DO" sz="1700" b="0" i="0" u="none" strike="noStrike">
                          <a:solidFill>
                            <a:srgbClr val="000000"/>
                          </a:solidFill>
                          <a:effectLst/>
                          <a:latin typeface="Arial" panose="020B0604020202020204" pitchFamily="34" charset="0"/>
                        </a:rPr>
                        <a:t>2</a:t>
                      </a:r>
                    </a:p>
                  </a:txBody>
                  <a:tcPr marL="9038" marR="9038" marT="903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700" b="0" i="0" u="none" strike="noStrike">
                          <a:solidFill>
                            <a:srgbClr val="000000"/>
                          </a:solidFill>
                          <a:effectLst/>
                          <a:latin typeface="Arial" panose="020B0604020202020204" pitchFamily="34" charset="0"/>
                        </a:rPr>
                        <a:t>88</a:t>
                      </a:r>
                    </a:p>
                  </a:txBody>
                  <a:tcPr marL="9038" marR="9038" marT="9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15.6</a:t>
                      </a:r>
                    </a:p>
                  </a:txBody>
                  <a:tcPr marL="9038" marR="9038" marT="9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15.6</a:t>
                      </a:r>
                    </a:p>
                  </a:txBody>
                  <a:tcPr marL="9038" marR="9038" marT="9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70.9</a:t>
                      </a:r>
                    </a:p>
                  </a:txBody>
                  <a:tcPr marL="9038" marR="9038" marT="903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749867952"/>
                  </a:ext>
                </a:extLst>
              </a:tr>
              <a:tr h="269323">
                <a:tc>
                  <a:txBody>
                    <a:bodyPr/>
                    <a:lstStyle/>
                    <a:p>
                      <a:pPr algn="ctr" fontAlgn="ctr"/>
                      <a:r>
                        <a:rPr lang="es-DO" sz="1700" b="0" i="0" u="none" strike="noStrike">
                          <a:solidFill>
                            <a:srgbClr val="000000"/>
                          </a:solidFill>
                          <a:effectLst/>
                          <a:latin typeface="Arial" panose="020B0604020202020204" pitchFamily="34" charset="0"/>
                        </a:rPr>
                        <a:t>3</a:t>
                      </a:r>
                    </a:p>
                  </a:txBody>
                  <a:tcPr marL="9038" marR="9038" marT="903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700" b="0" i="0" u="none" strike="noStrike">
                          <a:solidFill>
                            <a:srgbClr val="000000"/>
                          </a:solidFill>
                          <a:effectLst/>
                          <a:latin typeface="Arial" panose="020B0604020202020204" pitchFamily="34" charset="0"/>
                        </a:rPr>
                        <a:t>73</a:t>
                      </a:r>
                    </a:p>
                  </a:txBody>
                  <a:tcPr marL="9038" marR="9038" marT="9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13.0</a:t>
                      </a:r>
                    </a:p>
                  </a:txBody>
                  <a:tcPr marL="9038" marR="9038" marT="9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13.0</a:t>
                      </a:r>
                    </a:p>
                  </a:txBody>
                  <a:tcPr marL="9038" marR="9038" marT="9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83.8</a:t>
                      </a:r>
                    </a:p>
                  </a:txBody>
                  <a:tcPr marL="9038" marR="9038" marT="903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37122830"/>
                  </a:ext>
                </a:extLst>
              </a:tr>
              <a:tr h="269323">
                <a:tc>
                  <a:txBody>
                    <a:bodyPr/>
                    <a:lstStyle/>
                    <a:p>
                      <a:pPr algn="ctr" fontAlgn="ctr"/>
                      <a:r>
                        <a:rPr lang="es-DO" sz="1700" b="0" i="0" u="none" strike="noStrike">
                          <a:solidFill>
                            <a:srgbClr val="000000"/>
                          </a:solidFill>
                          <a:effectLst/>
                          <a:latin typeface="Arial" panose="020B0604020202020204" pitchFamily="34" charset="0"/>
                        </a:rPr>
                        <a:t>4</a:t>
                      </a:r>
                    </a:p>
                  </a:txBody>
                  <a:tcPr marL="9038" marR="9038" marT="903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700" b="0" i="0" u="none" strike="noStrike">
                          <a:solidFill>
                            <a:srgbClr val="000000"/>
                          </a:solidFill>
                          <a:effectLst/>
                          <a:latin typeface="Arial" panose="020B0604020202020204" pitchFamily="34" charset="0"/>
                        </a:rPr>
                        <a:t>46</a:t>
                      </a:r>
                    </a:p>
                  </a:txBody>
                  <a:tcPr marL="9038" marR="9038" marT="9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8.2</a:t>
                      </a:r>
                    </a:p>
                  </a:txBody>
                  <a:tcPr marL="9038" marR="9038" marT="9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8.2</a:t>
                      </a:r>
                    </a:p>
                  </a:txBody>
                  <a:tcPr marL="9038" marR="9038" marT="9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92.0</a:t>
                      </a:r>
                    </a:p>
                  </a:txBody>
                  <a:tcPr marL="9038" marR="9038" marT="903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91290142"/>
                  </a:ext>
                </a:extLst>
              </a:tr>
              <a:tr h="269323">
                <a:tc>
                  <a:txBody>
                    <a:bodyPr/>
                    <a:lstStyle/>
                    <a:p>
                      <a:pPr algn="ctr" fontAlgn="ctr"/>
                      <a:r>
                        <a:rPr lang="es-DO" sz="1700" b="0" i="0" u="none" strike="noStrike">
                          <a:solidFill>
                            <a:srgbClr val="000000"/>
                          </a:solidFill>
                          <a:effectLst/>
                          <a:latin typeface="Arial" panose="020B0604020202020204" pitchFamily="34" charset="0"/>
                        </a:rPr>
                        <a:t>5</a:t>
                      </a:r>
                    </a:p>
                  </a:txBody>
                  <a:tcPr marL="9038" marR="9038" marT="903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700" b="0" i="0" u="none" strike="noStrike">
                          <a:solidFill>
                            <a:srgbClr val="000000"/>
                          </a:solidFill>
                          <a:effectLst/>
                          <a:latin typeface="Arial" panose="020B0604020202020204" pitchFamily="34" charset="0"/>
                        </a:rPr>
                        <a:t>45</a:t>
                      </a:r>
                    </a:p>
                  </a:txBody>
                  <a:tcPr marL="9038" marR="9038" marT="90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8.0</a:t>
                      </a:r>
                    </a:p>
                  </a:txBody>
                  <a:tcPr marL="9038" marR="9038" marT="9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8.0</a:t>
                      </a:r>
                    </a:p>
                  </a:txBody>
                  <a:tcPr marL="9038" marR="9038" marT="90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100.0</a:t>
                      </a:r>
                    </a:p>
                  </a:txBody>
                  <a:tcPr marL="9038" marR="9038" marT="903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709402348"/>
                  </a:ext>
                </a:extLst>
              </a:tr>
              <a:tr h="269323">
                <a:tc>
                  <a:txBody>
                    <a:bodyPr/>
                    <a:lstStyle/>
                    <a:p>
                      <a:pPr algn="ctr" fontAlgn="ctr"/>
                      <a:r>
                        <a:rPr lang="es-DO" sz="1700" b="1" i="0" u="none" strike="noStrike">
                          <a:solidFill>
                            <a:srgbClr val="000000"/>
                          </a:solidFill>
                          <a:effectLst/>
                          <a:latin typeface="Arial" panose="020B0604020202020204" pitchFamily="34" charset="0"/>
                        </a:rPr>
                        <a:t>Total</a:t>
                      </a:r>
                    </a:p>
                  </a:txBody>
                  <a:tcPr marL="9038" marR="9038" marT="90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700" b="1" i="0" u="none" strike="noStrike">
                          <a:solidFill>
                            <a:srgbClr val="000000"/>
                          </a:solidFill>
                          <a:effectLst/>
                          <a:latin typeface="Arial" panose="020B0604020202020204" pitchFamily="34" charset="0"/>
                        </a:rPr>
                        <a:t>563.0</a:t>
                      </a:r>
                    </a:p>
                  </a:txBody>
                  <a:tcPr marL="9038" marR="9038" marT="90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700" b="1" i="0" u="none" strike="noStrike">
                          <a:solidFill>
                            <a:srgbClr val="000000"/>
                          </a:solidFill>
                          <a:effectLst/>
                          <a:latin typeface="Arial" panose="020B0604020202020204" pitchFamily="34" charset="0"/>
                        </a:rPr>
                        <a:t>100.0</a:t>
                      </a:r>
                    </a:p>
                  </a:txBody>
                  <a:tcPr marL="9038" marR="9038" marT="903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700" b="1" i="0" u="none" strike="noStrike">
                          <a:solidFill>
                            <a:srgbClr val="000000"/>
                          </a:solidFill>
                          <a:effectLst/>
                          <a:latin typeface="Arial" panose="020B0604020202020204" pitchFamily="34" charset="0"/>
                        </a:rPr>
                        <a:t>100.0</a:t>
                      </a:r>
                    </a:p>
                  </a:txBody>
                  <a:tcPr marL="9038" marR="9038" marT="903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700" b="1" i="0" u="none" strike="noStrike" dirty="0">
                          <a:solidFill>
                            <a:srgbClr val="000000"/>
                          </a:solidFill>
                          <a:effectLst/>
                          <a:latin typeface="Arial" panose="020B0604020202020204" pitchFamily="34" charset="0"/>
                        </a:rPr>
                        <a:t> </a:t>
                      </a:r>
                    </a:p>
                  </a:txBody>
                  <a:tcPr marL="9038" marR="9038" marT="90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767321384"/>
                  </a:ext>
                </a:extLst>
              </a:tr>
            </a:tbl>
          </a:graphicData>
        </a:graphic>
      </p:graphicFrame>
      <p:graphicFrame>
        <p:nvGraphicFramePr>
          <p:cNvPr id="7" name="Gráfico 6">
            <a:extLst>
              <a:ext uri="{FF2B5EF4-FFF2-40B4-BE49-F238E27FC236}">
                <a16:creationId xmlns:a16="http://schemas.microsoft.com/office/drawing/2014/main" id="{3309913A-9825-F14D-A8EA-48B8727CD189}"/>
              </a:ext>
            </a:extLst>
          </p:cNvPr>
          <p:cNvGraphicFramePr>
            <a:graphicFrameLocks/>
          </p:cNvGraphicFramePr>
          <p:nvPr>
            <p:extLst>
              <p:ext uri="{D42A27DB-BD31-4B8C-83A1-F6EECF244321}">
                <p14:modId xmlns:p14="http://schemas.microsoft.com/office/powerpoint/2010/main" val="179651862"/>
              </p:ext>
            </p:extLst>
          </p:nvPr>
        </p:nvGraphicFramePr>
        <p:xfrm>
          <a:off x="6725814" y="1876302"/>
          <a:ext cx="5466186" cy="4756236"/>
        </p:xfrm>
        <a:graphic>
          <a:graphicData uri="http://schemas.openxmlformats.org/drawingml/2006/chart">
            <c:chart xmlns:c="http://schemas.openxmlformats.org/drawingml/2006/chart" xmlns:r="http://schemas.openxmlformats.org/officeDocument/2006/relationships" r:id="rId4"/>
          </a:graphicData>
        </a:graphic>
      </p:graphicFrame>
      <p:sp>
        <p:nvSpPr>
          <p:cNvPr id="8" name="Marcador de número de diapositiva 7">
            <a:extLst>
              <a:ext uri="{FF2B5EF4-FFF2-40B4-BE49-F238E27FC236}">
                <a16:creationId xmlns:a16="http://schemas.microsoft.com/office/drawing/2014/main" id="{DB82C61B-9EA3-AF41-9CD8-559FA39679BF}"/>
              </a:ext>
            </a:extLst>
          </p:cNvPr>
          <p:cNvSpPr>
            <a:spLocks noGrp="1"/>
          </p:cNvSpPr>
          <p:nvPr>
            <p:ph type="sldNum" sz="quarter" idx="12"/>
          </p:nvPr>
        </p:nvSpPr>
        <p:spPr/>
        <p:txBody>
          <a:bodyPr/>
          <a:lstStyle/>
          <a:p>
            <a:fld id="{F5D1F510-C917-4B4E-B0A9-1BF7ED89073D}" type="slidenum">
              <a:rPr lang="es-DO" smtClean="0"/>
              <a:t>47</a:t>
            </a:fld>
            <a:endParaRPr lang="es-DO"/>
          </a:p>
        </p:txBody>
      </p:sp>
    </p:spTree>
    <p:extLst>
      <p:ext uri="{BB962C8B-B14F-4D97-AF65-F5344CB8AC3E}">
        <p14:creationId xmlns:p14="http://schemas.microsoft.com/office/powerpoint/2010/main" val="19333123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2474026" y="794699"/>
            <a:ext cx="7243947" cy="646331"/>
          </a:xfrm>
          <a:prstGeom prst="rect">
            <a:avLst/>
          </a:prstGeom>
          <a:solidFill>
            <a:schemeClr val="accent6">
              <a:lumMod val="60000"/>
              <a:lumOff val="40000"/>
            </a:schemeClr>
          </a:solidFill>
        </p:spPr>
        <p:txBody>
          <a:bodyPr wrap="square" rtlCol="0">
            <a:spAutoFit/>
          </a:bodyPr>
          <a:lstStyle/>
          <a:p>
            <a:pPr algn="ctr"/>
            <a:r>
              <a:rPr lang="es-DO" b="1" dirty="0"/>
              <a:t>Valoración Dificultades: </a:t>
            </a:r>
            <a:r>
              <a:rPr lang="es-DO" b="1" i="0" u="none" strike="noStrike" dirty="0">
                <a:solidFill>
                  <a:srgbClr val="000000"/>
                </a:solidFill>
                <a:effectLst/>
                <a:latin typeface="Arial" panose="020B0604020202020204" pitchFamily="34" charset="0"/>
              </a:rPr>
              <a:t>para el uso de la videoconferencia para sus clases sincrónicas </a:t>
            </a:r>
            <a:endParaRPr lang="es-DO" b="1" dirty="0"/>
          </a:p>
        </p:txBody>
      </p:sp>
      <p:graphicFrame>
        <p:nvGraphicFramePr>
          <p:cNvPr id="3" name="Tabla 2">
            <a:extLst>
              <a:ext uri="{FF2B5EF4-FFF2-40B4-BE49-F238E27FC236}">
                <a16:creationId xmlns:a16="http://schemas.microsoft.com/office/drawing/2014/main" id="{51567E6A-2183-1C42-B8BF-566F6ADBF7DF}"/>
              </a:ext>
            </a:extLst>
          </p:cNvPr>
          <p:cNvGraphicFramePr>
            <a:graphicFrameLocks noGrp="1"/>
          </p:cNvGraphicFramePr>
          <p:nvPr>
            <p:extLst>
              <p:ext uri="{D42A27DB-BD31-4B8C-83A1-F6EECF244321}">
                <p14:modId xmlns:p14="http://schemas.microsoft.com/office/powerpoint/2010/main" val="3505828178"/>
              </p:ext>
            </p:extLst>
          </p:nvPr>
        </p:nvGraphicFramePr>
        <p:xfrm>
          <a:off x="205001" y="2098757"/>
          <a:ext cx="5583080" cy="4351337"/>
        </p:xfrm>
        <a:graphic>
          <a:graphicData uri="http://schemas.openxmlformats.org/drawingml/2006/table">
            <a:tbl>
              <a:tblPr/>
              <a:tblGrid>
                <a:gridCol w="1843206">
                  <a:extLst>
                    <a:ext uri="{9D8B030D-6E8A-4147-A177-3AD203B41FA5}">
                      <a16:colId xmlns:a16="http://schemas.microsoft.com/office/drawing/2014/main" val="304929609"/>
                    </a:ext>
                  </a:extLst>
                </a:gridCol>
                <a:gridCol w="1069263">
                  <a:extLst>
                    <a:ext uri="{9D8B030D-6E8A-4147-A177-3AD203B41FA5}">
                      <a16:colId xmlns:a16="http://schemas.microsoft.com/office/drawing/2014/main" val="847344600"/>
                    </a:ext>
                  </a:extLst>
                </a:gridCol>
                <a:gridCol w="743392">
                  <a:extLst>
                    <a:ext uri="{9D8B030D-6E8A-4147-A177-3AD203B41FA5}">
                      <a16:colId xmlns:a16="http://schemas.microsoft.com/office/drawing/2014/main" val="3334909420"/>
                    </a:ext>
                  </a:extLst>
                </a:gridCol>
                <a:gridCol w="743392">
                  <a:extLst>
                    <a:ext uri="{9D8B030D-6E8A-4147-A177-3AD203B41FA5}">
                      <a16:colId xmlns:a16="http://schemas.microsoft.com/office/drawing/2014/main" val="2271218651"/>
                    </a:ext>
                  </a:extLst>
                </a:gridCol>
                <a:gridCol w="1183827">
                  <a:extLst>
                    <a:ext uri="{9D8B030D-6E8A-4147-A177-3AD203B41FA5}">
                      <a16:colId xmlns:a16="http://schemas.microsoft.com/office/drawing/2014/main" val="3167342280"/>
                    </a:ext>
                  </a:extLst>
                </a:gridCol>
              </a:tblGrid>
              <a:tr h="550157">
                <a:tc gridSpan="5">
                  <a:txBody>
                    <a:bodyPr/>
                    <a:lstStyle/>
                    <a:p>
                      <a:pPr algn="ctr" fontAlgn="ctr"/>
                      <a:r>
                        <a:rPr lang="es-DO" sz="13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7641" marR="7641" marT="76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226489559"/>
                  </a:ext>
                </a:extLst>
              </a:tr>
              <a:tr h="906741">
                <a:tc gridSpan="5">
                  <a:txBody>
                    <a:bodyPr/>
                    <a:lstStyle/>
                    <a:p>
                      <a:pPr algn="ctr" fontAlgn="ctr"/>
                      <a:r>
                        <a:rPr lang="es-DO" sz="1400" b="1" i="0" u="none" strike="noStrike" dirty="0">
                          <a:solidFill>
                            <a:srgbClr val="000000"/>
                          </a:solidFill>
                          <a:effectLst/>
                          <a:latin typeface="Arial" panose="020B0604020202020204" pitchFamily="34" charset="0"/>
                        </a:rPr>
                        <a:t>Cantidad y % de encuestados según si ha tenido dificultad para el uso de la videoconferencia para sus clases sincrónicas o presenciales online. Valoración en Escala del 1 al 5 </a:t>
                      </a:r>
                    </a:p>
                  </a:txBody>
                  <a:tcPr marL="7641" marR="7641" marT="76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905147413"/>
                  </a:ext>
                </a:extLst>
              </a:tr>
              <a:tr h="1528215">
                <a:tc>
                  <a:txBody>
                    <a:bodyPr/>
                    <a:lstStyle/>
                    <a:p>
                      <a:pPr algn="ctr" fontAlgn="ctr"/>
                      <a:r>
                        <a:rPr lang="es-DO" sz="1400" b="1" i="0" u="none" strike="noStrike">
                          <a:solidFill>
                            <a:srgbClr val="000000"/>
                          </a:solidFill>
                          <a:effectLst/>
                          <a:latin typeface="Arial" panose="020B0604020202020204" pitchFamily="34" charset="0"/>
                        </a:rPr>
                        <a:t>dificultad para el uso de la videoconferencia para sus clases sincrónicas o presenciales</a:t>
                      </a:r>
                    </a:p>
                  </a:txBody>
                  <a:tcPr marL="7641" marR="7641" marT="76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400" b="1" i="0" u="none" strike="noStrike">
                          <a:solidFill>
                            <a:srgbClr val="000000"/>
                          </a:solidFill>
                          <a:effectLst/>
                          <a:latin typeface="Arial" panose="020B0604020202020204" pitchFamily="34" charset="0"/>
                        </a:rPr>
                        <a:t>Frecuencia</a:t>
                      </a:r>
                    </a:p>
                  </a:txBody>
                  <a:tcPr marL="7641" marR="7641" marT="76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600" b="1" i="0" u="none" strike="noStrike">
                          <a:solidFill>
                            <a:srgbClr val="000000"/>
                          </a:solidFill>
                          <a:effectLst/>
                          <a:latin typeface="Arial" panose="020B0604020202020204" pitchFamily="34" charset="0"/>
                        </a:rPr>
                        <a:t>%</a:t>
                      </a:r>
                    </a:p>
                  </a:txBody>
                  <a:tcPr marL="7641" marR="7641" marT="76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400" b="1" i="0" u="none" strike="noStrike">
                          <a:solidFill>
                            <a:srgbClr val="000000"/>
                          </a:solidFill>
                          <a:effectLst/>
                          <a:latin typeface="Arial" panose="020B0604020202020204" pitchFamily="34" charset="0"/>
                        </a:rPr>
                        <a:t>% Válido</a:t>
                      </a:r>
                    </a:p>
                  </a:txBody>
                  <a:tcPr marL="7641" marR="7641" marT="76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400" b="1" i="0" u="none" strike="noStrike">
                          <a:solidFill>
                            <a:srgbClr val="000000"/>
                          </a:solidFill>
                          <a:effectLst/>
                          <a:latin typeface="Arial" panose="020B0604020202020204" pitchFamily="34" charset="0"/>
                        </a:rPr>
                        <a:t>% Acumulado</a:t>
                      </a:r>
                    </a:p>
                  </a:txBody>
                  <a:tcPr marL="7641" marR="7641" marT="76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889913529"/>
                  </a:ext>
                </a:extLst>
              </a:tr>
              <a:tr h="227704">
                <a:tc>
                  <a:txBody>
                    <a:bodyPr/>
                    <a:lstStyle/>
                    <a:p>
                      <a:pPr algn="ctr" fontAlgn="ctr"/>
                      <a:r>
                        <a:rPr lang="es-DO" sz="1400" b="0" i="0" u="none" strike="noStrike">
                          <a:solidFill>
                            <a:srgbClr val="000000"/>
                          </a:solidFill>
                          <a:effectLst/>
                          <a:latin typeface="Arial" panose="020B0604020202020204" pitchFamily="34" charset="0"/>
                        </a:rPr>
                        <a:t>1</a:t>
                      </a:r>
                    </a:p>
                  </a:txBody>
                  <a:tcPr marL="7641" marR="7641" marT="76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400" b="0" i="0" u="none" strike="noStrike">
                          <a:solidFill>
                            <a:srgbClr val="000000"/>
                          </a:solidFill>
                          <a:effectLst/>
                          <a:latin typeface="Arial" panose="020B0604020202020204" pitchFamily="34" charset="0"/>
                        </a:rPr>
                        <a:t>257</a:t>
                      </a:r>
                    </a:p>
                  </a:txBody>
                  <a:tcPr marL="7641" marR="7641" marT="7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45.6</a:t>
                      </a:r>
                    </a:p>
                  </a:txBody>
                  <a:tcPr marL="7641" marR="7641" marT="7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45.6</a:t>
                      </a:r>
                    </a:p>
                  </a:txBody>
                  <a:tcPr marL="7641" marR="7641" marT="7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45.6</a:t>
                      </a:r>
                    </a:p>
                  </a:txBody>
                  <a:tcPr marL="7641" marR="7641" marT="76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635136989"/>
                  </a:ext>
                </a:extLst>
              </a:tr>
              <a:tr h="227704">
                <a:tc>
                  <a:txBody>
                    <a:bodyPr/>
                    <a:lstStyle/>
                    <a:p>
                      <a:pPr algn="ctr" fontAlgn="ctr"/>
                      <a:r>
                        <a:rPr lang="es-DO" sz="1400" b="0" i="0" u="none" strike="noStrike">
                          <a:solidFill>
                            <a:srgbClr val="000000"/>
                          </a:solidFill>
                          <a:effectLst/>
                          <a:latin typeface="Arial" panose="020B0604020202020204" pitchFamily="34" charset="0"/>
                        </a:rPr>
                        <a:t>2</a:t>
                      </a:r>
                    </a:p>
                  </a:txBody>
                  <a:tcPr marL="7641" marR="7641" marT="76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400" b="0" i="0" u="none" strike="noStrike">
                          <a:solidFill>
                            <a:srgbClr val="000000"/>
                          </a:solidFill>
                          <a:effectLst/>
                          <a:latin typeface="Arial" panose="020B0604020202020204" pitchFamily="34" charset="0"/>
                        </a:rPr>
                        <a:t>83</a:t>
                      </a:r>
                    </a:p>
                  </a:txBody>
                  <a:tcPr marL="7641" marR="7641" marT="7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14.7</a:t>
                      </a:r>
                    </a:p>
                  </a:txBody>
                  <a:tcPr marL="7641" marR="7641" marT="7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14.7</a:t>
                      </a:r>
                    </a:p>
                  </a:txBody>
                  <a:tcPr marL="7641" marR="7641" marT="7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60.4</a:t>
                      </a:r>
                    </a:p>
                  </a:txBody>
                  <a:tcPr marL="7641" marR="7641" marT="76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681963969"/>
                  </a:ext>
                </a:extLst>
              </a:tr>
              <a:tr h="227704">
                <a:tc>
                  <a:txBody>
                    <a:bodyPr/>
                    <a:lstStyle/>
                    <a:p>
                      <a:pPr algn="ctr" fontAlgn="ctr"/>
                      <a:r>
                        <a:rPr lang="es-DO" sz="1400" b="0" i="0" u="none" strike="noStrike">
                          <a:solidFill>
                            <a:srgbClr val="000000"/>
                          </a:solidFill>
                          <a:effectLst/>
                          <a:latin typeface="Arial" panose="020B0604020202020204" pitchFamily="34" charset="0"/>
                        </a:rPr>
                        <a:t>3</a:t>
                      </a:r>
                    </a:p>
                  </a:txBody>
                  <a:tcPr marL="7641" marR="7641" marT="76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400" b="0" i="0" u="none" strike="noStrike">
                          <a:solidFill>
                            <a:srgbClr val="000000"/>
                          </a:solidFill>
                          <a:effectLst/>
                          <a:latin typeface="Arial" panose="020B0604020202020204" pitchFamily="34" charset="0"/>
                        </a:rPr>
                        <a:t>68</a:t>
                      </a:r>
                    </a:p>
                  </a:txBody>
                  <a:tcPr marL="7641" marR="7641" marT="7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12.1</a:t>
                      </a:r>
                    </a:p>
                  </a:txBody>
                  <a:tcPr marL="7641" marR="7641" marT="7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12.1</a:t>
                      </a:r>
                    </a:p>
                  </a:txBody>
                  <a:tcPr marL="7641" marR="7641" marT="7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72.5</a:t>
                      </a:r>
                    </a:p>
                  </a:txBody>
                  <a:tcPr marL="7641" marR="7641" marT="76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26199001"/>
                  </a:ext>
                </a:extLst>
              </a:tr>
              <a:tr h="227704">
                <a:tc>
                  <a:txBody>
                    <a:bodyPr/>
                    <a:lstStyle/>
                    <a:p>
                      <a:pPr algn="ctr" fontAlgn="ctr"/>
                      <a:r>
                        <a:rPr lang="es-DO" sz="1400" b="0" i="0" u="none" strike="noStrike">
                          <a:solidFill>
                            <a:srgbClr val="000000"/>
                          </a:solidFill>
                          <a:effectLst/>
                          <a:latin typeface="Arial" panose="020B0604020202020204" pitchFamily="34" charset="0"/>
                        </a:rPr>
                        <a:t>4</a:t>
                      </a:r>
                    </a:p>
                  </a:txBody>
                  <a:tcPr marL="7641" marR="7641" marT="76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400" b="0" i="0" u="none" strike="noStrike">
                          <a:solidFill>
                            <a:srgbClr val="000000"/>
                          </a:solidFill>
                          <a:effectLst/>
                          <a:latin typeface="Arial" panose="020B0604020202020204" pitchFamily="34" charset="0"/>
                        </a:rPr>
                        <a:t>59</a:t>
                      </a:r>
                    </a:p>
                  </a:txBody>
                  <a:tcPr marL="7641" marR="7641" marT="7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10.5</a:t>
                      </a:r>
                    </a:p>
                  </a:txBody>
                  <a:tcPr marL="7641" marR="7641" marT="7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10.5</a:t>
                      </a:r>
                    </a:p>
                  </a:txBody>
                  <a:tcPr marL="7641" marR="7641" marT="7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82.9</a:t>
                      </a:r>
                    </a:p>
                  </a:txBody>
                  <a:tcPr marL="7641" marR="7641" marT="76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993791256"/>
                  </a:ext>
                </a:extLst>
              </a:tr>
              <a:tr h="227704">
                <a:tc>
                  <a:txBody>
                    <a:bodyPr/>
                    <a:lstStyle/>
                    <a:p>
                      <a:pPr algn="ctr" fontAlgn="ctr"/>
                      <a:r>
                        <a:rPr lang="es-DO" sz="1400" b="0" i="0" u="none" strike="noStrike">
                          <a:solidFill>
                            <a:srgbClr val="000000"/>
                          </a:solidFill>
                          <a:effectLst/>
                          <a:latin typeface="Arial" panose="020B0604020202020204" pitchFamily="34" charset="0"/>
                        </a:rPr>
                        <a:t>5</a:t>
                      </a:r>
                    </a:p>
                  </a:txBody>
                  <a:tcPr marL="7641" marR="7641" marT="76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400" b="0" i="0" u="none" strike="noStrike">
                          <a:solidFill>
                            <a:srgbClr val="000000"/>
                          </a:solidFill>
                          <a:effectLst/>
                          <a:latin typeface="Arial" panose="020B0604020202020204" pitchFamily="34" charset="0"/>
                        </a:rPr>
                        <a:t>96</a:t>
                      </a:r>
                    </a:p>
                  </a:txBody>
                  <a:tcPr marL="7641" marR="7641" marT="76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17.1</a:t>
                      </a:r>
                    </a:p>
                  </a:txBody>
                  <a:tcPr marL="7641" marR="7641" marT="7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17.1</a:t>
                      </a:r>
                    </a:p>
                  </a:txBody>
                  <a:tcPr marL="7641" marR="7641" marT="7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100.0</a:t>
                      </a:r>
                    </a:p>
                  </a:txBody>
                  <a:tcPr marL="7641" marR="7641" marT="76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74319403"/>
                  </a:ext>
                </a:extLst>
              </a:tr>
              <a:tr h="227704">
                <a:tc>
                  <a:txBody>
                    <a:bodyPr/>
                    <a:lstStyle/>
                    <a:p>
                      <a:pPr algn="ctr" fontAlgn="ctr"/>
                      <a:r>
                        <a:rPr lang="es-DO" sz="1400" b="1" i="0" u="none" strike="noStrike">
                          <a:solidFill>
                            <a:srgbClr val="000000"/>
                          </a:solidFill>
                          <a:effectLst/>
                          <a:latin typeface="Arial" panose="020B0604020202020204" pitchFamily="34" charset="0"/>
                        </a:rPr>
                        <a:t>Total</a:t>
                      </a:r>
                    </a:p>
                  </a:txBody>
                  <a:tcPr marL="7641" marR="7641" marT="76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400" b="1" i="0" u="none" strike="noStrike">
                          <a:solidFill>
                            <a:srgbClr val="000000"/>
                          </a:solidFill>
                          <a:effectLst/>
                          <a:latin typeface="Arial" panose="020B0604020202020204" pitchFamily="34" charset="0"/>
                        </a:rPr>
                        <a:t>563.0</a:t>
                      </a:r>
                    </a:p>
                  </a:txBody>
                  <a:tcPr marL="7641" marR="7641" marT="76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400" b="1" i="0" u="none" strike="noStrike">
                          <a:solidFill>
                            <a:srgbClr val="000000"/>
                          </a:solidFill>
                          <a:effectLst/>
                          <a:latin typeface="Arial" panose="020B0604020202020204" pitchFamily="34" charset="0"/>
                        </a:rPr>
                        <a:t>100.0</a:t>
                      </a:r>
                    </a:p>
                  </a:txBody>
                  <a:tcPr marL="7641" marR="7641" marT="76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400" b="1" i="0" u="none" strike="noStrike">
                          <a:solidFill>
                            <a:srgbClr val="000000"/>
                          </a:solidFill>
                          <a:effectLst/>
                          <a:latin typeface="Arial" panose="020B0604020202020204" pitchFamily="34" charset="0"/>
                        </a:rPr>
                        <a:t>100.0</a:t>
                      </a:r>
                    </a:p>
                  </a:txBody>
                  <a:tcPr marL="7641" marR="7641" marT="76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400" b="1" i="0" u="none" strike="noStrike" dirty="0">
                          <a:solidFill>
                            <a:srgbClr val="000000"/>
                          </a:solidFill>
                          <a:effectLst/>
                          <a:latin typeface="Arial" panose="020B0604020202020204" pitchFamily="34" charset="0"/>
                        </a:rPr>
                        <a:t> </a:t>
                      </a:r>
                    </a:p>
                  </a:txBody>
                  <a:tcPr marL="7641" marR="7641" marT="76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206276013"/>
                  </a:ext>
                </a:extLst>
              </a:tr>
            </a:tbl>
          </a:graphicData>
        </a:graphic>
      </p:graphicFrame>
      <p:graphicFrame>
        <p:nvGraphicFramePr>
          <p:cNvPr id="7" name="Gráfico 6">
            <a:extLst>
              <a:ext uri="{FF2B5EF4-FFF2-40B4-BE49-F238E27FC236}">
                <a16:creationId xmlns:a16="http://schemas.microsoft.com/office/drawing/2014/main" id="{0C15087C-AD2D-E147-BB45-2720FA2DC6CB}"/>
              </a:ext>
            </a:extLst>
          </p:cNvPr>
          <p:cNvGraphicFramePr>
            <a:graphicFrameLocks/>
          </p:cNvGraphicFramePr>
          <p:nvPr>
            <p:extLst>
              <p:ext uri="{D42A27DB-BD31-4B8C-83A1-F6EECF244321}">
                <p14:modId xmlns:p14="http://schemas.microsoft.com/office/powerpoint/2010/main" val="1108557947"/>
              </p:ext>
            </p:extLst>
          </p:nvPr>
        </p:nvGraphicFramePr>
        <p:xfrm>
          <a:off x="5898326" y="1543718"/>
          <a:ext cx="5905500" cy="5407796"/>
        </p:xfrm>
        <a:graphic>
          <a:graphicData uri="http://schemas.openxmlformats.org/drawingml/2006/chart">
            <c:chart xmlns:c="http://schemas.openxmlformats.org/drawingml/2006/chart" xmlns:r="http://schemas.openxmlformats.org/officeDocument/2006/relationships" r:id="rId4"/>
          </a:graphicData>
        </a:graphic>
      </p:graphicFrame>
      <p:sp>
        <p:nvSpPr>
          <p:cNvPr id="8" name="Marcador de número de diapositiva 7">
            <a:extLst>
              <a:ext uri="{FF2B5EF4-FFF2-40B4-BE49-F238E27FC236}">
                <a16:creationId xmlns:a16="http://schemas.microsoft.com/office/drawing/2014/main" id="{54B8194F-344E-634A-81E6-4EFACA29CDA4}"/>
              </a:ext>
            </a:extLst>
          </p:cNvPr>
          <p:cNvSpPr>
            <a:spLocks noGrp="1"/>
          </p:cNvSpPr>
          <p:nvPr>
            <p:ph type="sldNum" sz="quarter" idx="12"/>
          </p:nvPr>
        </p:nvSpPr>
        <p:spPr/>
        <p:txBody>
          <a:bodyPr/>
          <a:lstStyle/>
          <a:p>
            <a:fld id="{F5D1F510-C917-4B4E-B0A9-1BF7ED89073D}" type="slidenum">
              <a:rPr lang="es-DO" smtClean="0"/>
              <a:t>48</a:t>
            </a:fld>
            <a:endParaRPr lang="es-DO"/>
          </a:p>
        </p:txBody>
      </p:sp>
    </p:spTree>
    <p:extLst>
      <p:ext uri="{BB962C8B-B14F-4D97-AF65-F5344CB8AC3E}">
        <p14:creationId xmlns:p14="http://schemas.microsoft.com/office/powerpoint/2010/main" val="36680644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2474026" y="897387"/>
            <a:ext cx="7243948" cy="369332"/>
          </a:xfrm>
          <a:prstGeom prst="rect">
            <a:avLst/>
          </a:prstGeom>
          <a:solidFill>
            <a:schemeClr val="accent6">
              <a:lumMod val="60000"/>
              <a:lumOff val="40000"/>
            </a:schemeClr>
          </a:solidFill>
        </p:spPr>
        <p:txBody>
          <a:bodyPr wrap="square" rtlCol="0">
            <a:spAutoFit/>
          </a:bodyPr>
          <a:lstStyle/>
          <a:p>
            <a:pPr algn="ctr"/>
            <a:r>
              <a:rPr lang="es-DO" b="1" dirty="0"/>
              <a:t>Valoración Dificultades: </a:t>
            </a:r>
            <a:r>
              <a:rPr lang="es-DO" b="1" i="0" u="none" strike="noStrike" dirty="0">
                <a:solidFill>
                  <a:srgbClr val="000000"/>
                </a:solidFill>
                <a:effectLst/>
                <a:latin typeface="Arial" panose="020B0604020202020204" pitchFamily="34" charset="0"/>
              </a:rPr>
              <a:t>para la comunicación con sus estudiantes</a:t>
            </a:r>
            <a:endParaRPr lang="es-DO" b="1" dirty="0"/>
          </a:p>
        </p:txBody>
      </p:sp>
      <p:graphicFrame>
        <p:nvGraphicFramePr>
          <p:cNvPr id="3" name="Tabla 2">
            <a:extLst>
              <a:ext uri="{FF2B5EF4-FFF2-40B4-BE49-F238E27FC236}">
                <a16:creationId xmlns:a16="http://schemas.microsoft.com/office/drawing/2014/main" id="{1EF9435E-D552-B442-B9D7-DA872A1A12A7}"/>
              </a:ext>
            </a:extLst>
          </p:cNvPr>
          <p:cNvGraphicFramePr>
            <a:graphicFrameLocks noGrp="1"/>
          </p:cNvGraphicFramePr>
          <p:nvPr>
            <p:extLst>
              <p:ext uri="{D42A27DB-BD31-4B8C-83A1-F6EECF244321}">
                <p14:modId xmlns:p14="http://schemas.microsoft.com/office/powerpoint/2010/main" val="1272691972"/>
              </p:ext>
            </p:extLst>
          </p:nvPr>
        </p:nvGraphicFramePr>
        <p:xfrm>
          <a:off x="134257" y="2348937"/>
          <a:ext cx="6291283" cy="4175560"/>
        </p:xfrm>
        <a:graphic>
          <a:graphicData uri="http://schemas.openxmlformats.org/drawingml/2006/table">
            <a:tbl>
              <a:tblPr/>
              <a:tblGrid>
                <a:gridCol w="2077013">
                  <a:extLst>
                    <a:ext uri="{9D8B030D-6E8A-4147-A177-3AD203B41FA5}">
                      <a16:colId xmlns:a16="http://schemas.microsoft.com/office/drawing/2014/main" val="2857221769"/>
                    </a:ext>
                  </a:extLst>
                </a:gridCol>
                <a:gridCol w="1327577">
                  <a:extLst>
                    <a:ext uri="{9D8B030D-6E8A-4147-A177-3AD203B41FA5}">
                      <a16:colId xmlns:a16="http://schemas.microsoft.com/office/drawing/2014/main" val="3682628245"/>
                    </a:ext>
                  </a:extLst>
                </a:gridCol>
                <a:gridCol w="715010">
                  <a:extLst>
                    <a:ext uri="{9D8B030D-6E8A-4147-A177-3AD203B41FA5}">
                      <a16:colId xmlns:a16="http://schemas.microsoft.com/office/drawing/2014/main" val="3781313840"/>
                    </a:ext>
                  </a:extLst>
                </a:gridCol>
                <a:gridCol w="837690">
                  <a:extLst>
                    <a:ext uri="{9D8B030D-6E8A-4147-A177-3AD203B41FA5}">
                      <a16:colId xmlns:a16="http://schemas.microsoft.com/office/drawing/2014/main" val="2418152117"/>
                    </a:ext>
                  </a:extLst>
                </a:gridCol>
                <a:gridCol w="1333993">
                  <a:extLst>
                    <a:ext uri="{9D8B030D-6E8A-4147-A177-3AD203B41FA5}">
                      <a16:colId xmlns:a16="http://schemas.microsoft.com/office/drawing/2014/main" val="3361291337"/>
                    </a:ext>
                  </a:extLst>
                </a:gridCol>
              </a:tblGrid>
              <a:tr h="681196">
                <a:tc gridSpan="5">
                  <a:txBody>
                    <a:bodyPr/>
                    <a:lstStyle/>
                    <a:p>
                      <a:pPr algn="ctr" fontAlgn="ctr"/>
                      <a:r>
                        <a:rPr lang="es-DO" sz="16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3849686613"/>
                  </a:ext>
                </a:extLst>
              </a:tr>
              <a:tr h="1059639">
                <a:tc gridSpan="5">
                  <a:txBody>
                    <a:bodyPr/>
                    <a:lstStyle/>
                    <a:p>
                      <a:pPr algn="ctr" fontAlgn="ctr"/>
                      <a:r>
                        <a:rPr lang="es-DO" sz="1800" b="1" i="0" u="none" strike="noStrike" dirty="0">
                          <a:solidFill>
                            <a:srgbClr val="000000"/>
                          </a:solidFill>
                          <a:effectLst/>
                          <a:latin typeface="Arial" panose="020B0604020202020204" pitchFamily="34" charset="0"/>
                        </a:rPr>
                        <a:t>Cantidad y % de encuestados según si ha tenido dificultad para la comunicación con sus estudiantes. Valoración en Escala del 1 al 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1198850648"/>
                  </a:ext>
                </a:extLst>
              </a:tr>
              <a:tr h="731655">
                <a:tc>
                  <a:txBody>
                    <a:bodyPr/>
                    <a:lstStyle/>
                    <a:p>
                      <a:pPr algn="ctr" fontAlgn="ctr"/>
                      <a:r>
                        <a:rPr lang="es-DO" sz="1800" b="1" i="0" u="none" strike="noStrike">
                          <a:solidFill>
                            <a:srgbClr val="000000"/>
                          </a:solidFill>
                          <a:effectLst/>
                          <a:latin typeface="Arial" panose="020B0604020202020204" pitchFamily="34" charset="0"/>
                        </a:rPr>
                        <a:t>Comunicación con sus estudiantes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Frecuencia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2000" b="1" i="0" u="none" strike="noStrike">
                          <a:solidFill>
                            <a:srgbClr val="000000"/>
                          </a:solidFill>
                          <a:effectLst/>
                          <a:latin typeface="Arial" panose="020B0604020202020204" pitchFamily="34"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Válido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Acumulado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1187091827"/>
                  </a:ext>
                </a:extLst>
              </a:tr>
              <a:tr h="281940">
                <a:tc>
                  <a:txBody>
                    <a:bodyPr/>
                    <a:lstStyle/>
                    <a:p>
                      <a:pPr algn="ctr" fontAlgn="ctr"/>
                      <a:r>
                        <a:rPr lang="es-DO" sz="1800" b="0" i="0" u="none" strike="noStrike">
                          <a:solidFill>
                            <a:srgbClr val="000000"/>
                          </a:solidFill>
                          <a:effectLst/>
                          <a:latin typeface="Arial" panose="020B0604020202020204" pitchFamily="34" charset="0"/>
                        </a:rPr>
                        <a:t>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265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47.1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47.1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47.1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878098621"/>
                  </a:ext>
                </a:extLst>
              </a:tr>
              <a:tr h="281940">
                <a:tc>
                  <a:txBody>
                    <a:bodyPr/>
                    <a:lstStyle/>
                    <a:p>
                      <a:pPr algn="ctr" fontAlgn="ctr"/>
                      <a:r>
                        <a:rPr lang="es-DO" sz="1800" b="0" i="0" u="none" strike="noStrike">
                          <a:solidFill>
                            <a:srgbClr val="000000"/>
                          </a:solidFill>
                          <a:effectLst/>
                          <a:latin typeface="Arial" panose="020B0604020202020204" pitchFamily="34" charset="0"/>
                        </a:rPr>
                        <a:t>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63.9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219597463"/>
                  </a:ext>
                </a:extLst>
              </a:tr>
              <a:tr h="281940">
                <a:tc>
                  <a:txBody>
                    <a:bodyPr/>
                    <a:lstStyle/>
                    <a:p>
                      <a:pPr algn="ctr" fontAlgn="ctr"/>
                      <a:r>
                        <a:rPr lang="es-DO" sz="1800" b="0" i="0" u="none" strike="noStrike">
                          <a:solidFill>
                            <a:srgbClr val="000000"/>
                          </a:solidFill>
                          <a:effectLst/>
                          <a:latin typeface="Arial" panose="020B0604020202020204" pitchFamily="34" charset="0"/>
                        </a:rPr>
                        <a:t>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78.9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53993513"/>
                  </a:ext>
                </a:extLst>
              </a:tr>
              <a:tr h="281940">
                <a:tc>
                  <a:txBody>
                    <a:bodyPr/>
                    <a:lstStyle/>
                    <a:p>
                      <a:pPr algn="ctr" fontAlgn="ctr"/>
                      <a:r>
                        <a:rPr lang="es-DO" sz="1800" b="0" i="0" u="none" strike="noStrike">
                          <a:solidFill>
                            <a:srgbClr val="000000"/>
                          </a:solidFill>
                          <a:effectLst/>
                          <a:latin typeface="Arial" panose="020B0604020202020204" pitchFamily="34" charset="0"/>
                        </a:rPr>
                        <a:t>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88.8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755715081"/>
                  </a:ext>
                </a:extLst>
              </a:tr>
              <a:tr h="281940">
                <a:tc>
                  <a:txBody>
                    <a:bodyPr/>
                    <a:lstStyle/>
                    <a:p>
                      <a:pPr algn="ctr" fontAlgn="ctr"/>
                      <a:r>
                        <a:rPr lang="es-DO" sz="1800" b="0" i="0" u="none" strike="noStrike">
                          <a:solidFill>
                            <a:srgbClr val="000000"/>
                          </a:solidFill>
                          <a:effectLst/>
                          <a:latin typeface="Arial" panose="020B0604020202020204" pitchFamily="34" charset="0"/>
                        </a:rPr>
                        <a:t>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536785205"/>
                  </a:ext>
                </a:extLst>
              </a:tr>
              <a:tr h="281940">
                <a:tc>
                  <a:txBody>
                    <a:bodyPr/>
                    <a:lstStyle/>
                    <a:p>
                      <a:pPr algn="ctr" fontAlgn="ctr"/>
                      <a:r>
                        <a:rPr lang="es-DO" sz="1800" b="1" i="0" u="none" strike="noStrike">
                          <a:solidFill>
                            <a:srgbClr val="000000"/>
                          </a:solidFill>
                          <a:effectLst/>
                          <a:latin typeface="Arial" panose="020B060402020202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563.0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dirty="0">
                          <a:solidFill>
                            <a:srgbClr val="000000"/>
                          </a:solidFill>
                          <a:effectLst/>
                          <a:latin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157070038"/>
                  </a:ext>
                </a:extLst>
              </a:tr>
            </a:tbl>
          </a:graphicData>
        </a:graphic>
      </p:graphicFrame>
      <p:graphicFrame>
        <p:nvGraphicFramePr>
          <p:cNvPr id="7" name="Gráfico 6">
            <a:extLst>
              <a:ext uri="{FF2B5EF4-FFF2-40B4-BE49-F238E27FC236}">
                <a16:creationId xmlns:a16="http://schemas.microsoft.com/office/drawing/2014/main" id="{39669973-AABD-2642-A17D-8E15B62ACE04}"/>
              </a:ext>
            </a:extLst>
          </p:cNvPr>
          <p:cNvGraphicFramePr>
            <a:graphicFrameLocks/>
          </p:cNvGraphicFramePr>
          <p:nvPr>
            <p:extLst>
              <p:ext uri="{D42A27DB-BD31-4B8C-83A1-F6EECF244321}">
                <p14:modId xmlns:p14="http://schemas.microsoft.com/office/powerpoint/2010/main" val="4209513430"/>
              </p:ext>
            </p:extLst>
          </p:nvPr>
        </p:nvGraphicFramePr>
        <p:xfrm>
          <a:off x="6425541" y="1645745"/>
          <a:ext cx="5766460" cy="5012736"/>
        </p:xfrm>
        <a:graphic>
          <a:graphicData uri="http://schemas.openxmlformats.org/drawingml/2006/chart">
            <c:chart xmlns:c="http://schemas.openxmlformats.org/drawingml/2006/chart" xmlns:r="http://schemas.openxmlformats.org/officeDocument/2006/relationships" r:id="rId4"/>
          </a:graphicData>
        </a:graphic>
      </p:graphicFrame>
      <p:sp>
        <p:nvSpPr>
          <p:cNvPr id="8" name="Marcador de número de diapositiva 7">
            <a:extLst>
              <a:ext uri="{FF2B5EF4-FFF2-40B4-BE49-F238E27FC236}">
                <a16:creationId xmlns:a16="http://schemas.microsoft.com/office/drawing/2014/main" id="{13FB12E5-4B48-F54B-8250-DA5DA670F47A}"/>
              </a:ext>
            </a:extLst>
          </p:cNvPr>
          <p:cNvSpPr>
            <a:spLocks noGrp="1"/>
          </p:cNvSpPr>
          <p:nvPr>
            <p:ph type="sldNum" sz="quarter" idx="12"/>
          </p:nvPr>
        </p:nvSpPr>
        <p:spPr/>
        <p:txBody>
          <a:bodyPr/>
          <a:lstStyle/>
          <a:p>
            <a:fld id="{F5D1F510-C917-4B4E-B0A9-1BF7ED89073D}" type="slidenum">
              <a:rPr lang="es-DO" smtClean="0"/>
              <a:t>49</a:t>
            </a:fld>
            <a:endParaRPr lang="es-DO"/>
          </a:p>
        </p:txBody>
      </p:sp>
    </p:spTree>
    <p:extLst>
      <p:ext uri="{BB962C8B-B14F-4D97-AF65-F5344CB8AC3E}">
        <p14:creationId xmlns:p14="http://schemas.microsoft.com/office/powerpoint/2010/main" val="3318850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0" y="-1"/>
            <a:ext cx="10515600" cy="371476"/>
          </a:xfrm>
          <a:solidFill>
            <a:schemeClr val="accent2">
              <a:lumMod val="40000"/>
              <a:lumOff val="60000"/>
            </a:schemeClr>
          </a:solidFill>
        </p:spPr>
        <p:txBody>
          <a:bodyPr>
            <a:noAutofit/>
          </a:bodyPr>
          <a:lstStyle/>
          <a:p>
            <a:r>
              <a:rPr lang="es-DO" sz="2400" b="1" dirty="0"/>
              <a:t>Evaluación del primer mes del proceso de docencia virtual UASD, Semestre 2020-20</a:t>
            </a:r>
          </a:p>
        </p:txBody>
      </p:sp>
      <p:sp>
        <p:nvSpPr>
          <p:cNvPr id="3" name="Marcador de contenido 2">
            <a:extLst>
              <a:ext uri="{FF2B5EF4-FFF2-40B4-BE49-F238E27FC236}">
                <a16:creationId xmlns:a16="http://schemas.microsoft.com/office/drawing/2014/main" id="{76225DBE-51CD-B141-AE7F-6A3FC8070379}"/>
              </a:ext>
            </a:extLst>
          </p:cNvPr>
          <p:cNvSpPr>
            <a:spLocks noGrp="1"/>
          </p:cNvSpPr>
          <p:nvPr>
            <p:ph idx="1"/>
          </p:nvPr>
        </p:nvSpPr>
        <p:spPr>
          <a:xfrm>
            <a:off x="838200" y="1825625"/>
            <a:ext cx="10515600" cy="2401991"/>
          </a:xfrm>
        </p:spPr>
        <p:txBody>
          <a:bodyPr/>
          <a:lstStyle/>
          <a:p>
            <a:r>
              <a:rPr lang="es-DO" dirty="0"/>
              <a:t>Las sentidas gracias de siempre a:</a:t>
            </a:r>
          </a:p>
          <a:p>
            <a:r>
              <a:rPr lang="es-DO" dirty="0"/>
              <a:t>Docentes</a:t>
            </a:r>
          </a:p>
          <a:p>
            <a:r>
              <a:rPr lang="es-DO" dirty="0"/>
              <a:t>Autoridades UASD: Directores de escuelas, Campus, Decanos, Vicerrectores y Rectora.</a:t>
            </a:r>
          </a:p>
          <a:p>
            <a:r>
              <a:rPr lang="es-DO" dirty="0"/>
              <a:t>Equipos Técnicos de Coordinación y de apoyo</a:t>
            </a:r>
          </a:p>
          <a:p>
            <a:endParaRPr lang="es-DO" dirty="0"/>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515600" y="0"/>
            <a:ext cx="1709134" cy="1714500"/>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4910388"/>
            <a:ext cx="1600200" cy="1947612"/>
          </a:xfrm>
          <a:prstGeom prst="rect">
            <a:avLst/>
          </a:prstGeom>
        </p:spPr>
      </p:pic>
      <p:sp>
        <p:nvSpPr>
          <p:cNvPr id="7" name="Marcador de número de diapositiva 6">
            <a:extLst>
              <a:ext uri="{FF2B5EF4-FFF2-40B4-BE49-F238E27FC236}">
                <a16:creationId xmlns:a16="http://schemas.microsoft.com/office/drawing/2014/main" id="{ABD64E4B-8422-8545-BF85-21F747ED431D}"/>
              </a:ext>
            </a:extLst>
          </p:cNvPr>
          <p:cNvSpPr>
            <a:spLocks noGrp="1"/>
          </p:cNvSpPr>
          <p:nvPr>
            <p:ph type="sldNum" sz="quarter" idx="12"/>
          </p:nvPr>
        </p:nvSpPr>
        <p:spPr/>
        <p:txBody>
          <a:bodyPr/>
          <a:lstStyle/>
          <a:p>
            <a:fld id="{F5D1F510-C917-4B4E-B0A9-1BF7ED89073D}" type="slidenum">
              <a:rPr lang="es-DO" smtClean="0"/>
              <a:t>5</a:t>
            </a:fld>
            <a:endParaRPr lang="es-DO"/>
          </a:p>
        </p:txBody>
      </p:sp>
    </p:spTree>
    <p:extLst>
      <p:ext uri="{BB962C8B-B14F-4D97-AF65-F5344CB8AC3E}">
        <p14:creationId xmlns:p14="http://schemas.microsoft.com/office/powerpoint/2010/main" val="37613887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graphicFrame>
        <p:nvGraphicFramePr>
          <p:cNvPr id="3" name="Tabla 2">
            <a:extLst>
              <a:ext uri="{FF2B5EF4-FFF2-40B4-BE49-F238E27FC236}">
                <a16:creationId xmlns:a16="http://schemas.microsoft.com/office/drawing/2014/main" id="{5B75701D-D53D-D140-86E2-765ED13AAB86}"/>
              </a:ext>
            </a:extLst>
          </p:cNvPr>
          <p:cNvGraphicFramePr>
            <a:graphicFrameLocks noGrp="1"/>
          </p:cNvGraphicFramePr>
          <p:nvPr>
            <p:extLst>
              <p:ext uri="{D42A27DB-BD31-4B8C-83A1-F6EECF244321}">
                <p14:modId xmlns:p14="http://schemas.microsoft.com/office/powerpoint/2010/main" val="3311419214"/>
              </p:ext>
            </p:extLst>
          </p:nvPr>
        </p:nvGraphicFramePr>
        <p:xfrm>
          <a:off x="134257" y="2787388"/>
          <a:ext cx="6159666" cy="3992567"/>
        </p:xfrm>
        <a:graphic>
          <a:graphicData uri="http://schemas.openxmlformats.org/drawingml/2006/table">
            <a:tbl>
              <a:tblPr/>
              <a:tblGrid>
                <a:gridCol w="2033560">
                  <a:extLst>
                    <a:ext uri="{9D8B030D-6E8A-4147-A177-3AD203B41FA5}">
                      <a16:colId xmlns:a16="http://schemas.microsoft.com/office/drawing/2014/main" val="1074922287"/>
                    </a:ext>
                  </a:extLst>
                </a:gridCol>
                <a:gridCol w="1323528">
                  <a:extLst>
                    <a:ext uri="{9D8B030D-6E8A-4147-A177-3AD203B41FA5}">
                      <a16:colId xmlns:a16="http://schemas.microsoft.com/office/drawing/2014/main" val="4034066099"/>
                    </a:ext>
                  </a:extLst>
                </a:gridCol>
                <a:gridCol w="676327">
                  <a:extLst>
                    <a:ext uri="{9D8B030D-6E8A-4147-A177-3AD203B41FA5}">
                      <a16:colId xmlns:a16="http://schemas.microsoft.com/office/drawing/2014/main" val="1552583251"/>
                    </a:ext>
                  </a:extLst>
                </a:gridCol>
                <a:gridCol w="820165">
                  <a:extLst>
                    <a:ext uri="{9D8B030D-6E8A-4147-A177-3AD203B41FA5}">
                      <a16:colId xmlns:a16="http://schemas.microsoft.com/office/drawing/2014/main" val="4142967945"/>
                    </a:ext>
                  </a:extLst>
                </a:gridCol>
                <a:gridCol w="1306086">
                  <a:extLst>
                    <a:ext uri="{9D8B030D-6E8A-4147-A177-3AD203B41FA5}">
                      <a16:colId xmlns:a16="http://schemas.microsoft.com/office/drawing/2014/main" val="716648998"/>
                    </a:ext>
                  </a:extLst>
                </a:gridCol>
              </a:tblGrid>
              <a:tr h="605220">
                <a:tc gridSpan="5">
                  <a:txBody>
                    <a:bodyPr/>
                    <a:lstStyle/>
                    <a:p>
                      <a:pPr algn="ctr" fontAlgn="ctr"/>
                      <a:r>
                        <a:rPr lang="es-DO" sz="16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977662451"/>
                  </a:ext>
                </a:extLst>
              </a:tr>
              <a:tr h="627636">
                <a:tc gridSpan="5">
                  <a:txBody>
                    <a:bodyPr/>
                    <a:lstStyle/>
                    <a:p>
                      <a:pPr algn="ctr" fontAlgn="ctr"/>
                      <a:r>
                        <a:rPr lang="es-DO" sz="1800" b="1" i="0" u="none" strike="noStrike">
                          <a:solidFill>
                            <a:srgbClr val="000000"/>
                          </a:solidFill>
                          <a:effectLst/>
                          <a:latin typeface="Arial" panose="020B0604020202020204" pitchFamily="34" charset="0"/>
                        </a:rPr>
                        <a:t>Cantidad y % de encuestados según si ha tenido dificultad para acceder a la plataforma. Valoración en Escala del 1 al 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550105528"/>
                  </a:ext>
                </a:extLst>
              </a:tr>
              <a:tr h="851792">
                <a:tc>
                  <a:txBody>
                    <a:bodyPr/>
                    <a:lstStyle/>
                    <a:p>
                      <a:pPr algn="ctr" fontAlgn="ctr"/>
                      <a:r>
                        <a:rPr lang="es-DO" sz="1800" b="1" i="0" u="none" strike="noStrike">
                          <a:solidFill>
                            <a:srgbClr val="000000"/>
                          </a:solidFill>
                          <a:effectLst/>
                          <a:latin typeface="Arial" panose="020B0604020202020204" pitchFamily="34" charset="0"/>
                        </a:rPr>
                        <a:t>Dificultad para acceder a la plataforma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Frecuencia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2000" b="1" i="0" u="none" strike="noStrike">
                          <a:solidFill>
                            <a:srgbClr val="000000"/>
                          </a:solidFill>
                          <a:effectLst/>
                          <a:latin typeface="Arial" panose="020B0604020202020204" pitchFamily="34"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Válido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Acumulado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2613975706"/>
                  </a:ext>
                </a:extLst>
              </a:tr>
              <a:tr h="250494">
                <a:tc>
                  <a:txBody>
                    <a:bodyPr/>
                    <a:lstStyle/>
                    <a:p>
                      <a:pPr algn="ctr" fontAlgn="ctr"/>
                      <a:r>
                        <a:rPr lang="es-DO" sz="1800" b="0" i="0" u="none" strike="noStrike">
                          <a:solidFill>
                            <a:srgbClr val="000000"/>
                          </a:solidFill>
                          <a:effectLst/>
                          <a:latin typeface="Arial" panose="020B0604020202020204" pitchFamily="34" charset="0"/>
                        </a:rPr>
                        <a:t>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344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61.1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61.1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61.1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470363862"/>
                  </a:ext>
                </a:extLst>
              </a:tr>
              <a:tr h="250494">
                <a:tc>
                  <a:txBody>
                    <a:bodyPr/>
                    <a:lstStyle/>
                    <a:p>
                      <a:pPr algn="ctr" fontAlgn="ctr"/>
                      <a:r>
                        <a:rPr lang="es-DO" sz="1800" b="0" i="0" u="none" strike="noStrike">
                          <a:solidFill>
                            <a:srgbClr val="000000"/>
                          </a:solidFill>
                          <a:effectLst/>
                          <a:latin typeface="Arial" panose="020B0604020202020204" pitchFamily="34" charset="0"/>
                        </a:rPr>
                        <a:t>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75.7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413709007"/>
                  </a:ext>
                </a:extLst>
              </a:tr>
              <a:tr h="250494">
                <a:tc>
                  <a:txBody>
                    <a:bodyPr/>
                    <a:lstStyle/>
                    <a:p>
                      <a:pPr algn="ctr" fontAlgn="ctr"/>
                      <a:r>
                        <a:rPr lang="es-DO" sz="1800" b="0" i="0" u="none" strike="noStrike">
                          <a:solidFill>
                            <a:srgbClr val="000000"/>
                          </a:solidFill>
                          <a:effectLst/>
                          <a:latin typeface="Arial" panose="020B0604020202020204" pitchFamily="34" charset="0"/>
                        </a:rPr>
                        <a:t>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83.5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162032334"/>
                  </a:ext>
                </a:extLst>
              </a:tr>
              <a:tr h="250494">
                <a:tc>
                  <a:txBody>
                    <a:bodyPr/>
                    <a:lstStyle/>
                    <a:p>
                      <a:pPr algn="ctr" fontAlgn="ctr"/>
                      <a:r>
                        <a:rPr lang="es-DO" sz="1800" b="0" i="0" u="none" strike="noStrike">
                          <a:solidFill>
                            <a:srgbClr val="000000"/>
                          </a:solidFill>
                          <a:effectLst/>
                          <a:latin typeface="Arial" panose="020B0604020202020204" pitchFamily="34" charset="0"/>
                        </a:rPr>
                        <a:t>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90.8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344831543"/>
                  </a:ext>
                </a:extLst>
              </a:tr>
              <a:tr h="250494">
                <a:tc>
                  <a:txBody>
                    <a:bodyPr/>
                    <a:lstStyle/>
                    <a:p>
                      <a:pPr algn="ctr" fontAlgn="ctr"/>
                      <a:r>
                        <a:rPr lang="es-DO" sz="1800" b="0" i="0" u="none" strike="noStrike">
                          <a:solidFill>
                            <a:srgbClr val="000000"/>
                          </a:solidFill>
                          <a:effectLst/>
                          <a:latin typeface="Arial" panose="020B0604020202020204" pitchFamily="34" charset="0"/>
                        </a:rPr>
                        <a:t>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256586135"/>
                  </a:ext>
                </a:extLst>
              </a:tr>
              <a:tr h="250494">
                <a:tc>
                  <a:txBody>
                    <a:bodyPr/>
                    <a:lstStyle/>
                    <a:p>
                      <a:pPr algn="ctr" fontAlgn="ctr"/>
                      <a:r>
                        <a:rPr lang="es-DO" sz="1800" b="1" i="0" u="none" strike="noStrike">
                          <a:solidFill>
                            <a:srgbClr val="000000"/>
                          </a:solidFill>
                          <a:effectLst/>
                          <a:latin typeface="Arial" panose="020B060402020202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563.0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dirty="0">
                          <a:solidFill>
                            <a:srgbClr val="000000"/>
                          </a:solidFill>
                          <a:effectLst/>
                          <a:latin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836227548"/>
                  </a:ext>
                </a:extLst>
              </a:tr>
            </a:tbl>
          </a:graphicData>
        </a:graphic>
      </p:graphicFrame>
      <p:graphicFrame>
        <p:nvGraphicFramePr>
          <p:cNvPr id="7" name="Gráfico 6">
            <a:extLst>
              <a:ext uri="{FF2B5EF4-FFF2-40B4-BE49-F238E27FC236}">
                <a16:creationId xmlns:a16="http://schemas.microsoft.com/office/drawing/2014/main" id="{37ABA70F-1A85-6E4A-87D2-157BEE154D52}"/>
              </a:ext>
            </a:extLst>
          </p:cNvPr>
          <p:cNvGraphicFramePr>
            <a:graphicFrameLocks/>
          </p:cNvGraphicFramePr>
          <p:nvPr>
            <p:extLst>
              <p:ext uri="{D42A27DB-BD31-4B8C-83A1-F6EECF244321}">
                <p14:modId xmlns:p14="http://schemas.microsoft.com/office/powerpoint/2010/main" val="2078569020"/>
              </p:ext>
            </p:extLst>
          </p:nvPr>
        </p:nvGraphicFramePr>
        <p:xfrm>
          <a:off x="6324600" y="2315689"/>
          <a:ext cx="5733143" cy="4464266"/>
        </p:xfrm>
        <a:graphic>
          <a:graphicData uri="http://schemas.openxmlformats.org/drawingml/2006/chart">
            <c:chart xmlns:c="http://schemas.openxmlformats.org/drawingml/2006/chart" xmlns:r="http://schemas.openxmlformats.org/officeDocument/2006/relationships" r:id="rId4"/>
          </a:graphicData>
        </a:graphic>
      </p:graphicFrame>
      <p:sp>
        <p:nvSpPr>
          <p:cNvPr id="8" name="CuadroTexto 7">
            <a:extLst>
              <a:ext uri="{FF2B5EF4-FFF2-40B4-BE49-F238E27FC236}">
                <a16:creationId xmlns:a16="http://schemas.microsoft.com/office/drawing/2014/main" id="{D231BA44-8DA5-C146-98FF-54D4942D9B19}"/>
              </a:ext>
            </a:extLst>
          </p:cNvPr>
          <p:cNvSpPr txBox="1"/>
          <p:nvPr/>
        </p:nvSpPr>
        <p:spPr>
          <a:xfrm>
            <a:off x="2474026" y="897387"/>
            <a:ext cx="7243948" cy="369332"/>
          </a:xfrm>
          <a:prstGeom prst="rect">
            <a:avLst/>
          </a:prstGeom>
          <a:solidFill>
            <a:schemeClr val="accent6">
              <a:lumMod val="60000"/>
              <a:lumOff val="40000"/>
            </a:schemeClr>
          </a:solidFill>
        </p:spPr>
        <p:txBody>
          <a:bodyPr wrap="square" rtlCol="0">
            <a:spAutoFit/>
          </a:bodyPr>
          <a:lstStyle/>
          <a:p>
            <a:pPr algn="ctr"/>
            <a:r>
              <a:rPr lang="es-DO" b="1" dirty="0"/>
              <a:t>Valoración Dificultades: </a:t>
            </a:r>
            <a:r>
              <a:rPr lang="es-DO" b="1" i="0" u="none" strike="noStrike" dirty="0">
                <a:solidFill>
                  <a:srgbClr val="000000"/>
                </a:solidFill>
                <a:effectLst/>
                <a:latin typeface="Arial" panose="020B0604020202020204" pitchFamily="34" charset="0"/>
              </a:rPr>
              <a:t>para acceder a la plataforma</a:t>
            </a:r>
            <a:endParaRPr lang="es-DO" b="1" dirty="0"/>
          </a:p>
        </p:txBody>
      </p:sp>
      <p:sp>
        <p:nvSpPr>
          <p:cNvPr id="9" name="Marcador de número de diapositiva 8">
            <a:extLst>
              <a:ext uri="{FF2B5EF4-FFF2-40B4-BE49-F238E27FC236}">
                <a16:creationId xmlns:a16="http://schemas.microsoft.com/office/drawing/2014/main" id="{90756276-F8DB-134E-A906-4DD9F9D50D35}"/>
              </a:ext>
            </a:extLst>
          </p:cNvPr>
          <p:cNvSpPr>
            <a:spLocks noGrp="1"/>
          </p:cNvSpPr>
          <p:nvPr>
            <p:ph type="sldNum" sz="quarter" idx="12"/>
          </p:nvPr>
        </p:nvSpPr>
        <p:spPr/>
        <p:txBody>
          <a:bodyPr/>
          <a:lstStyle/>
          <a:p>
            <a:fld id="{F5D1F510-C917-4B4E-B0A9-1BF7ED89073D}" type="slidenum">
              <a:rPr lang="es-DO" smtClean="0"/>
              <a:t>50</a:t>
            </a:fld>
            <a:endParaRPr lang="es-DO"/>
          </a:p>
        </p:txBody>
      </p:sp>
    </p:spTree>
    <p:extLst>
      <p:ext uri="{BB962C8B-B14F-4D97-AF65-F5344CB8AC3E}">
        <p14:creationId xmlns:p14="http://schemas.microsoft.com/office/powerpoint/2010/main" val="36028165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graphicFrame>
        <p:nvGraphicFramePr>
          <p:cNvPr id="3" name="Tabla 2">
            <a:extLst>
              <a:ext uri="{FF2B5EF4-FFF2-40B4-BE49-F238E27FC236}">
                <a16:creationId xmlns:a16="http://schemas.microsoft.com/office/drawing/2014/main" id="{01FA701D-2084-4E4E-8284-83E129AF6464}"/>
              </a:ext>
            </a:extLst>
          </p:cNvPr>
          <p:cNvGraphicFramePr>
            <a:graphicFrameLocks noGrp="1"/>
          </p:cNvGraphicFramePr>
          <p:nvPr>
            <p:extLst>
              <p:ext uri="{D42A27DB-BD31-4B8C-83A1-F6EECF244321}">
                <p14:modId xmlns:p14="http://schemas.microsoft.com/office/powerpoint/2010/main" val="1429993447"/>
              </p:ext>
            </p:extLst>
          </p:nvPr>
        </p:nvGraphicFramePr>
        <p:xfrm>
          <a:off x="127651" y="2529443"/>
          <a:ext cx="5968350" cy="4102001"/>
        </p:xfrm>
        <a:graphic>
          <a:graphicData uri="http://schemas.openxmlformats.org/drawingml/2006/table">
            <a:tbl>
              <a:tblPr/>
              <a:tblGrid>
                <a:gridCol w="1970399">
                  <a:extLst>
                    <a:ext uri="{9D8B030D-6E8A-4147-A177-3AD203B41FA5}">
                      <a16:colId xmlns:a16="http://schemas.microsoft.com/office/drawing/2014/main" val="480550361"/>
                    </a:ext>
                  </a:extLst>
                </a:gridCol>
                <a:gridCol w="1369545">
                  <a:extLst>
                    <a:ext uri="{9D8B030D-6E8A-4147-A177-3AD203B41FA5}">
                      <a16:colId xmlns:a16="http://schemas.microsoft.com/office/drawing/2014/main" val="4204533833"/>
                    </a:ext>
                  </a:extLst>
                </a:gridCol>
                <a:gridCol w="568196">
                  <a:extLst>
                    <a:ext uri="{9D8B030D-6E8A-4147-A177-3AD203B41FA5}">
                      <a16:colId xmlns:a16="http://schemas.microsoft.com/office/drawing/2014/main" val="1911109843"/>
                    </a:ext>
                  </a:extLst>
                </a:gridCol>
                <a:gridCol w="794691">
                  <a:extLst>
                    <a:ext uri="{9D8B030D-6E8A-4147-A177-3AD203B41FA5}">
                      <a16:colId xmlns:a16="http://schemas.microsoft.com/office/drawing/2014/main" val="164238996"/>
                    </a:ext>
                  </a:extLst>
                </a:gridCol>
                <a:gridCol w="1265519">
                  <a:extLst>
                    <a:ext uri="{9D8B030D-6E8A-4147-A177-3AD203B41FA5}">
                      <a16:colId xmlns:a16="http://schemas.microsoft.com/office/drawing/2014/main" val="417599976"/>
                    </a:ext>
                  </a:extLst>
                </a:gridCol>
              </a:tblGrid>
              <a:tr h="596715">
                <a:tc gridSpan="5">
                  <a:txBody>
                    <a:bodyPr/>
                    <a:lstStyle/>
                    <a:p>
                      <a:pPr algn="ctr" fontAlgn="ctr"/>
                      <a:r>
                        <a:rPr lang="es-DO" sz="15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9088" marR="9088" marT="9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421926988"/>
                  </a:ext>
                </a:extLst>
              </a:tr>
              <a:tr h="850870">
                <a:tc gridSpan="5">
                  <a:txBody>
                    <a:bodyPr/>
                    <a:lstStyle/>
                    <a:p>
                      <a:pPr algn="ctr" fontAlgn="ctr"/>
                      <a:r>
                        <a:rPr lang="es-DO" sz="1700" b="1" i="0" u="none" strike="noStrike" dirty="0">
                          <a:solidFill>
                            <a:srgbClr val="000000"/>
                          </a:solidFill>
                          <a:effectLst/>
                          <a:latin typeface="Arial" panose="020B0604020202020204" pitchFamily="34" charset="0"/>
                        </a:rPr>
                        <a:t>Cantidad y % de encuestados según si ha tenido dificultad para compartirle presentaciones a tus estudiantes. Valoración en Escala del 1 al 5</a:t>
                      </a:r>
                    </a:p>
                  </a:txBody>
                  <a:tcPr marL="9088" marR="9088" marT="9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428589073"/>
                  </a:ext>
                </a:extLst>
              </a:tr>
              <a:tr h="1038725">
                <a:tc>
                  <a:txBody>
                    <a:bodyPr/>
                    <a:lstStyle/>
                    <a:p>
                      <a:pPr algn="ctr" fontAlgn="ctr"/>
                      <a:r>
                        <a:rPr lang="es-DO" sz="1700" b="1" i="0" u="none" strike="noStrike">
                          <a:solidFill>
                            <a:srgbClr val="000000"/>
                          </a:solidFill>
                          <a:effectLst/>
                          <a:latin typeface="Arial" panose="020B0604020202020204" pitchFamily="34" charset="0"/>
                        </a:rPr>
                        <a:t>dificultad para compartirle presentaciones a tus estudiantes</a:t>
                      </a:r>
                    </a:p>
                  </a:txBody>
                  <a:tcPr marL="9088" marR="9088" marT="90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700" b="1" i="0" u="none" strike="noStrike">
                          <a:solidFill>
                            <a:srgbClr val="000000"/>
                          </a:solidFill>
                          <a:effectLst/>
                          <a:latin typeface="Arial" panose="020B0604020202020204" pitchFamily="34" charset="0"/>
                        </a:rPr>
                        <a:t>Frecuencia</a:t>
                      </a:r>
                    </a:p>
                  </a:txBody>
                  <a:tcPr marL="9088" marR="9088" marT="908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900" b="1" i="0" u="none" strike="noStrike" dirty="0">
                          <a:solidFill>
                            <a:srgbClr val="000000"/>
                          </a:solidFill>
                          <a:effectLst/>
                          <a:latin typeface="Arial" panose="020B0604020202020204" pitchFamily="34" charset="0"/>
                        </a:rPr>
                        <a:t>%</a:t>
                      </a:r>
                    </a:p>
                  </a:txBody>
                  <a:tcPr marL="9088" marR="9088" marT="9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700" b="1" i="0" u="none" strike="noStrike">
                          <a:solidFill>
                            <a:srgbClr val="000000"/>
                          </a:solidFill>
                          <a:effectLst/>
                          <a:latin typeface="Arial" panose="020B0604020202020204" pitchFamily="34" charset="0"/>
                        </a:rPr>
                        <a:t>% Válido</a:t>
                      </a:r>
                    </a:p>
                  </a:txBody>
                  <a:tcPr marL="9088" marR="9088" marT="90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700" b="1" i="0" u="none" strike="noStrike">
                          <a:solidFill>
                            <a:srgbClr val="000000"/>
                          </a:solidFill>
                          <a:effectLst/>
                          <a:latin typeface="Arial" panose="020B0604020202020204" pitchFamily="34" charset="0"/>
                        </a:rPr>
                        <a:t>% Acumulado</a:t>
                      </a:r>
                    </a:p>
                  </a:txBody>
                  <a:tcPr marL="9088" marR="9088" marT="908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3426353849"/>
                  </a:ext>
                </a:extLst>
              </a:tr>
              <a:tr h="246974">
                <a:tc>
                  <a:txBody>
                    <a:bodyPr/>
                    <a:lstStyle/>
                    <a:p>
                      <a:pPr algn="ctr" fontAlgn="ctr"/>
                      <a:r>
                        <a:rPr lang="es-DO" sz="1700" b="0" i="0" u="none" strike="noStrike">
                          <a:solidFill>
                            <a:srgbClr val="000000"/>
                          </a:solidFill>
                          <a:effectLst/>
                          <a:latin typeface="Arial" panose="020B0604020202020204" pitchFamily="34" charset="0"/>
                        </a:rPr>
                        <a:t>1</a:t>
                      </a:r>
                    </a:p>
                  </a:txBody>
                  <a:tcPr marL="9088" marR="9088" marT="90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700" b="0" i="0" u="none" strike="noStrike">
                          <a:solidFill>
                            <a:srgbClr val="000000"/>
                          </a:solidFill>
                          <a:effectLst/>
                          <a:latin typeface="Arial" panose="020B0604020202020204" pitchFamily="34" charset="0"/>
                        </a:rPr>
                        <a:t>304</a:t>
                      </a:r>
                    </a:p>
                  </a:txBody>
                  <a:tcPr marL="9088" marR="9088" marT="90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54.0</a:t>
                      </a:r>
                    </a:p>
                  </a:txBody>
                  <a:tcPr marL="9088" marR="9088" marT="90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54.0</a:t>
                      </a:r>
                    </a:p>
                  </a:txBody>
                  <a:tcPr marL="9088" marR="9088" marT="90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54.0</a:t>
                      </a:r>
                    </a:p>
                  </a:txBody>
                  <a:tcPr marL="9088" marR="9088" marT="908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225610268"/>
                  </a:ext>
                </a:extLst>
              </a:tr>
              <a:tr h="246974">
                <a:tc>
                  <a:txBody>
                    <a:bodyPr/>
                    <a:lstStyle/>
                    <a:p>
                      <a:pPr algn="ctr" fontAlgn="ctr"/>
                      <a:r>
                        <a:rPr lang="es-DO" sz="1700" b="0" i="0" u="none" strike="noStrike">
                          <a:solidFill>
                            <a:srgbClr val="000000"/>
                          </a:solidFill>
                          <a:effectLst/>
                          <a:latin typeface="Arial" panose="020B0604020202020204" pitchFamily="34" charset="0"/>
                        </a:rPr>
                        <a:t>2</a:t>
                      </a:r>
                    </a:p>
                  </a:txBody>
                  <a:tcPr marL="9088" marR="9088" marT="90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700" b="0" i="0" u="none" strike="noStrike">
                          <a:solidFill>
                            <a:srgbClr val="000000"/>
                          </a:solidFill>
                          <a:effectLst/>
                          <a:latin typeface="Arial" panose="020B0604020202020204" pitchFamily="34" charset="0"/>
                        </a:rPr>
                        <a:t>85</a:t>
                      </a:r>
                    </a:p>
                  </a:txBody>
                  <a:tcPr marL="9088" marR="9088" marT="90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15.1</a:t>
                      </a:r>
                    </a:p>
                  </a:txBody>
                  <a:tcPr marL="9088" marR="9088" marT="90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15.1</a:t>
                      </a:r>
                    </a:p>
                  </a:txBody>
                  <a:tcPr marL="9088" marR="9088" marT="90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69.1</a:t>
                      </a:r>
                    </a:p>
                  </a:txBody>
                  <a:tcPr marL="9088" marR="9088" marT="908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070487118"/>
                  </a:ext>
                </a:extLst>
              </a:tr>
              <a:tr h="246974">
                <a:tc>
                  <a:txBody>
                    <a:bodyPr/>
                    <a:lstStyle/>
                    <a:p>
                      <a:pPr algn="ctr" fontAlgn="ctr"/>
                      <a:r>
                        <a:rPr lang="es-DO" sz="1700" b="0" i="0" u="none" strike="noStrike">
                          <a:solidFill>
                            <a:srgbClr val="000000"/>
                          </a:solidFill>
                          <a:effectLst/>
                          <a:latin typeface="Arial" panose="020B0604020202020204" pitchFamily="34" charset="0"/>
                        </a:rPr>
                        <a:t>3</a:t>
                      </a:r>
                    </a:p>
                  </a:txBody>
                  <a:tcPr marL="9088" marR="9088" marT="90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700" b="0" i="0" u="none" strike="noStrike">
                          <a:solidFill>
                            <a:srgbClr val="000000"/>
                          </a:solidFill>
                          <a:effectLst/>
                          <a:latin typeface="Arial" panose="020B0604020202020204" pitchFamily="34" charset="0"/>
                        </a:rPr>
                        <a:t>65</a:t>
                      </a:r>
                    </a:p>
                  </a:txBody>
                  <a:tcPr marL="9088" marR="9088" marT="90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11.5</a:t>
                      </a:r>
                    </a:p>
                  </a:txBody>
                  <a:tcPr marL="9088" marR="9088" marT="90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11.5</a:t>
                      </a:r>
                    </a:p>
                  </a:txBody>
                  <a:tcPr marL="9088" marR="9088" marT="90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80.6</a:t>
                      </a:r>
                    </a:p>
                  </a:txBody>
                  <a:tcPr marL="9088" marR="9088" marT="908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201621498"/>
                  </a:ext>
                </a:extLst>
              </a:tr>
              <a:tr h="246974">
                <a:tc>
                  <a:txBody>
                    <a:bodyPr/>
                    <a:lstStyle/>
                    <a:p>
                      <a:pPr algn="ctr" fontAlgn="ctr"/>
                      <a:r>
                        <a:rPr lang="es-DO" sz="1700" b="0" i="0" u="none" strike="noStrike">
                          <a:solidFill>
                            <a:srgbClr val="000000"/>
                          </a:solidFill>
                          <a:effectLst/>
                          <a:latin typeface="Arial" panose="020B0604020202020204" pitchFamily="34" charset="0"/>
                        </a:rPr>
                        <a:t>4</a:t>
                      </a:r>
                    </a:p>
                  </a:txBody>
                  <a:tcPr marL="9088" marR="9088" marT="90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700" b="0" i="0" u="none" strike="noStrike">
                          <a:solidFill>
                            <a:srgbClr val="000000"/>
                          </a:solidFill>
                          <a:effectLst/>
                          <a:latin typeface="Arial" panose="020B0604020202020204" pitchFamily="34" charset="0"/>
                        </a:rPr>
                        <a:t>54</a:t>
                      </a:r>
                    </a:p>
                  </a:txBody>
                  <a:tcPr marL="9088" marR="9088" marT="90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9.6</a:t>
                      </a:r>
                    </a:p>
                  </a:txBody>
                  <a:tcPr marL="9088" marR="9088" marT="90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9.6</a:t>
                      </a:r>
                    </a:p>
                  </a:txBody>
                  <a:tcPr marL="9088" marR="9088" marT="90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90.2</a:t>
                      </a:r>
                    </a:p>
                  </a:txBody>
                  <a:tcPr marL="9088" marR="9088" marT="908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559516194"/>
                  </a:ext>
                </a:extLst>
              </a:tr>
              <a:tr h="246974">
                <a:tc>
                  <a:txBody>
                    <a:bodyPr/>
                    <a:lstStyle/>
                    <a:p>
                      <a:pPr algn="ctr" fontAlgn="ctr"/>
                      <a:r>
                        <a:rPr lang="es-DO" sz="1700" b="0" i="0" u="none" strike="noStrike">
                          <a:solidFill>
                            <a:srgbClr val="000000"/>
                          </a:solidFill>
                          <a:effectLst/>
                          <a:latin typeface="Arial" panose="020B0604020202020204" pitchFamily="34" charset="0"/>
                        </a:rPr>
                        <a:t>5</a:t>
                      </a:r>
                    </a:p>
                  </a:txBody>
                  <a:tcPr marL="9088" marR="9088" marT="90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700" b="0" i="0" u="none" strike="noStrike">
                          <a:solidFill>
                            <a:srgbClr val="000000"/>
                          </a:solidFill>
                          <a:effectLst/>
                          <a:latin typeface="Arial" panose="020B0604020202020204" pitchFamily="34" charset="0"/>
                        </a:rPr>
                        <a:t>55</a:t>
                      </a:r>
                    </a:p>
                  </a:txBody>
                  <a:tcPr marL="9088" marR="9088" marT="90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9.8</a:t>
                      </a:r>
                    </a:p>
                  </a:txBody>
                  <a:tcPr marL="9088" marR="9088" marT="90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9.8</a:t>
                      </a:r>
                    </a:p>
                  </a:txBody>
                  <a:tcPr marL="9088" marR="9088" marT="90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100.0</a:t>
                      </a:r>
                    </a:p>
                  </a:txBody>
                  <a:tcPr marL="9088" marR="9088" marT="908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287060369"/>
                  </a:ext>
                </a:extLst>
              </a:tr>
              <a:tr h="246974">
                <a:tc>
                  <a:txBody>
                    <a:bodyPr/>
                    <a:lstStyle/>
                    <a:p>
                      <a:pPr algn="ctr" fontAlgn="ctr"/>
                      <a:r>
                        <a:rPr lang="es-DO" sz="1700" b="1" i="0" u="none" strike="noStrike">
                          <a:solidFill>
                            <a:srgbClr val="000000"/>
                          </a:solidFill>
                          <a:effectLst/>
                          <a:latin typeface="Arial" panose="020B0604020202020204" pitchFamily="34" charset="0"/>
                        </a:rPr>
                        <a:t>Total</a:t>
                      </a:r>
                    </a:p>
                  </a:txBody>
                  <a:tcPr marL="9088" marR="9088" marT="9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700" b="1" i="0" u="none" strike="noStrike">
                          <a:solidFill>
                            <a:srgbClr val="000000"/>
                          </a:solidFill>
                          <a:effectLst/>
                          <a:latin typeface="Arial" panose="020B0604020202020204" pitchFamily="34" charset="0"/>
                        </a:rPr>
                        <a:t>563.0</a:t>
                      </a:r>
                    </a:p>
                  </a:txBody>
                  <a:tcPr marL="9088" marR="9088" marT="9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700" b="1" i="0" u="none" strike="noStrike">
                          <a:solidFill>
                            <a:srgbClr val="000000"/>
                          </a:solidFill>
                          <a:effectLst/>
                          <a:latin typeface="Arial" panose="020B0604020202020204" pitchFamily="34" charset="0"/>
                        </a:rPr>
                        <a:t>100.0</a:t>
                      </a:r>
                    </a:p>
                  </a:txBody>
                  <a:tcPr marL="9088" marR="9088" marT="908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700" b="1" i="0" u="none" strike="noStrike">
                          <a:solidFill>
                            <a:srgbClr val="000000"/>
                          </a:solidFill>
                          <a:effectLst/>
                          <a:latin typeface="Arial" panose="020B0604020202020204" pitchFamily="34" charset="0"/>
                        </a:rPr>
                        <a:t>100.0</a:t>
                      </a:r>
                    </a:p>
                  </a:txBody>
                  <a:tcPr marL="9088" marR="9088" marT="908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700" b="1" i="0" u="none" strike="noStrike" dirty="0">
                          <a:solidFill>
                            <a:srgbClr val="000000"/>
                          </a:solidFill>
                          <a:effectLst/>
                          <a:latin typeface="Arial" panose="020B0604020202020204" pitchFamily="34" charset="0"/>
                        </a:rPr>
                        <a:t> </a:t>
                      </a:r>
                    </a:p>
                  </a:txBody>
                  <a:tcPr marL="9088" marR="9088" marT="90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398549549"/>
                  </a:ext>
                </a:extLst>
              </a:tr>
            </a:tbl>
          </a:graphicData>
        </a:graphic>
      </p:graphicFrame>
      <p:graphicFrame>
        <p:nvGraphicFramePr>
          <p:cNvPr id="8" name="Gráfico 7">
            <a:extLst>
              <a:ext uri="{FF2B5EF4-FFF2-40B4-BE49-F238E27FC236}">
                <a16:creationId xmlns:a16="http://schemas.microsoft.com/office/drawing/2014/main" id="{84CA500A-AE97-4240-B3EA-F7D365FFEA91}"/>
              </a:ext>
            </a:extLst>
          </p:cNvPr>
          <p:cNvGraphicFramePr>
            <a:graphicFrameLocks/>
          </p:cNvGraphicFramePr>
          <p:nvPr>
            <p:extLst>
              <p:ext uri="{D42A27DB-BD31-4B8C-83A1-F6EECF244321}">
                <p14:modId xmlns:p14="http://schemas.microsoft.com/office/powerpoint/2010/main" val="1344978143"/>
              </p:ext>
            </p:extLst>
          </p:nvPr>
        </p:nvGraphicFramePr>
        <p:xfrm>
          <a:off x="6311249" y="2034044"/>
          <a:ext cx="5753100" cy="4597400"/>
        </p:xfrm>
        <a:graphic>
          <a:graphicData uri="http://schemas.openxmlformats.org/drawingml/2006/chart">
            <c:chart xmlns:c="http://schemas.openxmlformats.org/drawingml/2006/chart" xmlns:r="http://schemas.openxmlformats.org/officeDocument/2006/relationships" r:id="rId4"/>
          </a:graphicData>
        </a:graphic>
      </p:graphicFrame>
      <p:sp>
        <p:nvSpPr>
          <p:cNvPr id="9" name="CuadroTexto 8">
            <a:extLst>
              <a:ext uri="{FF2B5EF4-FFF2-40B4-BE49-F238E27FC236}">
                <a16:creationId xmlns:a16="http://schemas.microsoft.com/office/drawing/2014/main" id="{42949532-F8CA-6945-8322-EAAD72A3137B}"/>
              </a:ext>
            </a:extLst>
          </p:cNvPr>
          <p:cNvSpPr txBox="1"/>
          <p:nvPr/>
        </p:nvSpPr>
        <p:spPr>
          <a:xfrm>
            <a:off x="2474026" y="897387"/>
            <a:ext cx="7243948" cy="646331"/>
          </a:xfrm>
          <a:prstGeom prst="rect">
            <a:avLst/>
          </a:prstGeom>
          <a:solidFill>
            <a:schemeClr val="accent6">
              <a:lumMod val="60000"/>
              <a:lumOff val="40000"/>
            </a:schemeClr>
          </a:solidFill>
        </p:spPr>
        <p:txBody>
          <a:bodyPr wrap="square" rtlCol="0">
            <a:spAutoFit/>
          </a:bodyPr>
          <a:lstStyle/>
          <a:p>
            <a:pPr algn="ctr"/>
            <a:r>
              <a:rPr lang="es-DO" b="1" dirty="0"/>
              <a:t>Valoración Dificultades: </a:t>
            </a:r>
            <a:r>
              <a:rPr lang="es-DO" b="1" i="0" u="none" strike="noStrike" dirty="0">
                <a:solidFill>
                  <a:srgbClr val="000000"/>
                </a:solidFill>
                <a:effectLst/>
                <a:latin typeface="Arial" panose="020B0604020202020204" pitchFamily="34" charset="0"/>
              </a:rPr>
              <a:t>para </a:t>
            </a:r>
            <a:r>
              <a:rPr lang="es-DO" b="1" dirty="0">
                <a:solidFill>
                  <a:srgbClr val="000000"/>
                </a:solidFill>
                <a:latin typeface="Arial" panose="020B0604020202020204" pitchFamily="34" charset="0"/>
              </a:rPr>
              <a:t>para compartirle presentaciones a tus estudiantes</a:t>
            </a:r>
            <a:endParaRPr lang="es-DO" b="1" dirty="0"/>
          </a:p>
        </p:txBody>
      </p:sp>
      <p:sp>
        <p:nvSpPr>
          <p:cNvPr id="7" name="Marcador de número de diapositiva 6">
            <a:extLst>
              <a:ext uri="{FF2B5EF4-FFF2-40B4-BE49-F238E27FC236}">
                <a16:creationId xmlns:a16="http://schemas.microsoft.com/office/drawing/2014/main" id="{91A7F3C8-2A6E-CF41-A682-1242A55639EF}"/>
              </a:ext>
            </a:extLst>
          </p:cNvPr>
          <p:cNvSpPr>
            <a:spLocks noGrp="1"/>
          </p:cNvSpPr>
          <p:nvPr>
            <p:ph type="sldNum" sz="quarter" idx="12"/>
          </p:nvPr>
        </p:nvSpPr>
        <p:spPr/>
        <p:txBody>
          <a:bodyPr/>
          <a:lstStyle/>
          <a:p>
            <a:fld id="{F5D1F510-C917-4B4E-B0A9-1BF7ED89073D}" type="slidenum">
              <a:rPr lang="es-DO" smtClean="0"/>
              <a:t>51</a:t>
            </a:fld>
            <a:endParaRPr lang="es-DO"/>
          </a:p>
        </p:txBody>
      </p:sp>
    </p:spTree>
    <p:extLst>
      <p:ext uri="{BB962C8B-B14F-4D97-AF65-F5344CB8AC3E}">
        <p14:creationId xmlns:p14="http://schemas.microsoft.com/office/powerpoint/2010/main" val="7698724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pic>
        <p:nvPicPr>
          <p:cNvPr id="48130" name="Picture 2">
            <a:extLst>
              <a:ext uri="{FF2B5EF4-FFF2-40B4-BE49-F238E27FC236}">
                <a16:creationId xmlns:a16="http://schemas.microsoft.com/office/drawing/2014/main" id="{8937EB32-EAB2-EE4A-90CB-F7FD97178B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91649"/>
            <a:ext cx="12192000" cy="4032250"/>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AB21C629-5491-3545-93D4-0DEA27015E29}"/>
              </a:ext>
            </a:extLst>
          </p:cNvPr>
          <p:cNvSpPr txBox="1"/>
          <p:nvPr/>
        </p:nvSpPr>
        <p:spPr>
          <a:xfrm>
            <a:off x="2474026" y="1175939"/>
            <a:ext cx="7243948" cy="646331"/>
          </a:xfrm>
          <a:prstGeom prst="rect">
            <a:avLst/>
          </a:prstGeom>
          <a:solidFill>
            <a:schemeClr val="accent6">
              <a:lumMod val="60000"/>
              <a:lumOff val="40000"/>
            </a:schemeClr>
          </a:solidFill>
        </p:spPr>
        <p:txBody>
          <a:bodyPr wrap="square" rtlCol="0">
            <a:spAutoFit/>
          </a:bodyPr>
          <a:lstStyle/>
          <a:p>
            <a:pPr algn="ctr"/>
            <a:r>
              <a:rPr lang="es-DO" sz="3600" b="1" dirty="0"/>
              <a:t>Valoración Dificultades</a:t>
            </a:r>
          </a:p>
        </p:txBody>
      </p:sp>
      <p:sp>
        <p:nvSpPr>
          <p:cNvPr id="5" name="Marcador de número de diapositiva 4">
            <a:extLst>
              <a:ext uri="{FF2B5EF4-FFF2-40B4-BE49-F238E27FC236}">
                <a16:creationId xmlns:a16="http://schemas.microsoft.com/office/drawing/2014/main" id="{DDD9A5DE-2247-9544-BD4E-797A6C70DEDA}"/>
              </a:ext>
            </a:extLst>
          </p:cNvPr>
          <p:cNvSpPr>
            <a:spLocks noGrp="1"/>
          </p:cNvSpPr>
          <p:nvPr>
            <p:ph type="sldNum" sz="quarter" idx="12"/>
          </p:nvPr>
        </p:nvSpPr>
        <p:spPr/>
        <p:txBody>
          <a:bodyPr/>
          <a:lstStyle/>
          <a:p>
            <a:fld id="{F5D1F510-C917-4B4E-B0A9-1BF7ED89073D}" type="slidenum">
              <a:rPr lang="es-DO" smtClean="0"/>
              <a:t>52</a:t>
            </a:fld>
            <a:endParaRPr lang="es-DO"/>
          </a:p>
        </p:txBody>
      </p:sp>
    </p:spTree>
    <p:extLst>
      <p:ext uri="{BB962C8B-B14F-4D97-AF65-F5344CB8AC3E}">
        <p14:creationId xmlns:p14="http://schemas.microsoft.com/office/powerpoint/2010/main" val="33001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4081544" y="921537"/>
            <a:ext cx="4470070" cy="523220"/>
          </a:xfrm>
          <a:prstGeom prst="rect">
            <a:avLst/>
          </a:prstGeom>
          <a:solidFill>
            <a:schemeClr val="accent6">
              <a:lumMod val="60000"/>
              <a:lumOff val="40000"/>
            </a:schemeClr>
          </a:solidFill>
        </p:spPr>
        <p:txBody>
          <a:bodyPr wrap="square" rtlCol="0">
            <a:spAutoFit/>
          </a:bodyPr>
          <a:lstStyle/>
          <a:p>
            <a:pPr algn="ctr"/>
            <a:r>
              <a:rPr lang="es-DO" sz="2800" b="1" dirty="0"/>
              <a:t>Dispositivo más utilizado</a:t>
            </a:r>
          </a:p>
        </p:txBody>
      </p:sp>
      <p:graphicFrame>
        <p:nvGraphicFramePr>
          <p:cNvPr id="7" name="Gráfico 6">
            <a:extLst>
              <a:ext uri="{FF2B5EF4-FFF2-40B4-BE49-F238E27FC236}">
                <a16:creationId xmlns:a16="http://schemas.microsoft.com/office/drawing/2014/main" id="{EF8157D7-3F11-6249-9093-E1FA0E1D494E}"/>
              </a:ext>
            </a:extLst>
          </p:cNvPr>
          <p:cNvGraphicFramePr>
            <a:graphicFrameLocks/>
          </p:cNvGraphicFramePr>
          <p:nvPr>
            <p:extLst>
              <p:ext uri="{D42A27DB-BD31-4B8C-83A1-F6EECF244321}">
                <p14:modId xmlns:p14="http://schemas.microsoft.com/office/powerpoint/2010/main" val="1429581163"/>
              </p:ext>
            </p:extLst>
          </p:nvPr>
        </p:nvGraphicFramePr>
        <p:xfrm>
          <a:off x="6557210" y="2165684"/>
          <a:ext cx="5539539" cy="422675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Tabla 2">
            <a:extLst>
              <a:ext uri="{FF2B5EF4-FFF2-40B4-BE49-F238E27FC236}">
                <a16:creationId xmlns:a16="http://schemas.microsoft.com/office/drawing/2014/main" id="{F82310A3-99C7-E748-A931-7AF1D3E28972}"/>
              </a:ext>
            </a:extLst>
          </p:cNvPr>
          <p:cNvGraphicFramePr>
            <a:graphicFrameLocks noGrp="1"/>
          </p:cNvGraphicFramePr>
          <p:nvPr>
            <p:extLst>
              <p:ext uri="{D42A27DB-BD31-4B8C-83A1-F6EECF244321}">
                <p14:modId xmlns:p14="http://schemas.microsoft.com/office/powerpoint/2010/main" val="824126108"/>
              </p:ext>
            </p:extLst>
          </p:nvPr>
        </p:nvGraphicFramePr>
        <p:xfrm>
          <a:off x="95251" y="2358190"/>
          <a:ext cx="6316579" cy="4312908"/>
        </p:xfrm>
        <a:graphic>
          <a:graphicData uri="http://schemas.openxmlformats.org/drawingml/2006/table">
            <a:tbl>
              <a:tblPr/>
              <a:tblGrid>
                <a:gridCol w="2162678">
                  <a:extLst>
                    <a:ext uri="{9D8B030D-6E8A-4147-A177-3AD203B41FA5}">
                      <a16:colId xmlns:a16="http://schemas.microsoft.com/office/drawing/2014/main" val="305727975"/>
                    </a:ext>
                  </a:extLst>
                </a:gridCol>
                <a:gridCol w="1406337">
                  <a:extLst>
                    <a:ext uri="{9D8B030D-6E8A-4147-A177-3AD203B41FA5}">
                      <a16:colId xmlns:a16="http://schemas.microsoft.com/office/drawing/2014/main" val="572520516"/>
                    </a:ext>
                  </a:extLst>
                </a:gridCol>
                <a:gridCol w="660187">
                  <a:extLst>
                    <a:ext uri="{9D8B030D-6E8A-4147-A177-3AD203B41FA5}">
                      <a16:colId xmlns:a16="http://schemas.microsoft.com/office/drawing/2014/main" val="3022183088"/>
                    </a:ext>
                  </a:extLst>
                </a:gridCol>
                <a:gridCol w="924528">
                  <a:extLst>
                    <a:ext uri="{9D8B030D-6E8A-4147-A177-3AD203B41FA5}">
                      <a16:colId xmlns:a16="http://schemas.microsoft.com/office/drawing/2014/main" val="1779861120"/>
                    </a:ext>
                  </a:extLst>
                </a:gridCol>
                <a:gridCol w="1162849">
                  <a:extLst>
                    <a:ext uri="{9D8B030D-6E8A-4147-A177-3AD203B41FA5}">
                      <a16:colId xmlns:a16="http://schemas.microsoft.com/office/drawing/2014/main" val="3535943762"/>
                    </a:ext>
                  </a:extLst>
                </a:gridCol>
              </a:tblGrid>
              <a:tr h="776173">
                <a:tc gridSpan="5">
                  <a:txBody>
                    <a:bodyPr/>
                    <a:lstStyle/>
                    <a:p>
                      <a:pPr algn="ctr" fontAlgn="ctr"/>
                      <a:r>
                        <a:rPr lang="es-DO" sz="1600" b="1" i="0" u="none" strike="noStrike" dirty="0">
                          <a:solidFill>
                            <a:srgbClr val="000000"/>
                          </a:solidFill>
                          <a:effectLst/>
                          <a:latin typeface="Arial" panose="020B0604020202020204" pitchFamily="34" charset="0"/>
                        </a:rPr>
                        <a:t>Encuesta a Docentes: Evaluación del primer mes del proceso de docencia virtual, Semestre 2020-20.</a:t>
                      </a:r>
                    </a:p>
                  </a:txBody>
                  <a:tcPr marL="9324" marR="9324" marT="93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142390768"/>
                  </a:ext>
                </a:extLst>
              </a:tr>
              <a:tr h="899374">
                <a:tc gridSpan="5">
                  <a:txBody>
                    <a:bodyPr/>
                    <a:lstStyle/>
                    <a:p>
                      <a:pPr algn="ctr" fontAlgn="ctr"/>
                      <a:r>
                        <a:rPr lang="es-DO" sz="1800" b="1" i="0" u="none" strike="noStrike">
                          <a:solidFill>
                            <a:srgbClr val="000000"/>
                          </a:solidFill>
                          <a:effectLst/>
                          <a:latin typeface="Arial" panose="020B0604020202020204" pitchFamily="34" charset="0"/>
                        </a:rPr>
                        <a:t>Cantidad y % de encuestados según el dispositivo que usted más utiliza para acceder al aula virtual</a:t>
                      </a:r>
                    </a:p>
                  </a:txBody>
                  <a:tcPr marL="9324" marR="9324" marT="93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3451830750"/>
                  </a:ext>
                </a:extLst>
              </a:tr>
              <a:tr h="1195059">
                <a:tc>
                  <a:txBody>
                    <a:bodyPr/>
                    <a:lstStyle/>
                    <a:p>
                      <a:pPr algn="ctr" fontAlgn="ctr"/>
                      <a:r>
                        <a:rPr lang="es-DO" sz="1800" b="1" i="0" u="none" strike="noStrike">
                          <a:solidFill>
                            <a:srgbClr val="000000"/>
                          </a:solidFill>
                          <a:effectLst/>
                          <a:latin typeface="Arial" panose="020B0604020202020204" pitchFamily="34" charset="0"/>
                        </a:rPr>
                        <a:t>Dispositivo que usted más utiliza para acceder al aula virtual</a:t>
                      </a:r>
                    </a:p>
                  </a:txBody>
                  <a:tcPr marL="9324" marR="9324" marT="932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Frecuencia</a:t>
                      </a:r>
                    </a:p>
                  </a:txBody>
                  <a:tcPr marL="9324" marR="9324" marT="932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2000" b="1" i="0" u="none" strike="noStrike">
                          <a:solidFill>
                            <a:srgbClr val="000000"/>
                          </a:solidFill>
                          <a:effectLst/>
                          <a:latin typeface="Arial" panose="020B0604020202020204" pitchFamily="34" charset="0"/>
                        </a:rPr>
                        <a:t>%</a:t>
                      </a:r>
                    </a:p>
                  </a:txBody>
                  <a:tcPr marL="9324" marR="9324" marT="93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dirty="0">
                          <a:solidFill>
                            <a:srgbClr val="000000"/>
                          </a:solidFill>
                          <a:effectLst/>
                          <a:latin typeface="Arial" panose="020B0604020202020204" pitchFamily="34" charset="0"/>
                        </a:rPr>
                        <a:t>%    Válido</a:t>
                      </a:r>
                    </a:p>
                  </a:txBody>
                  <a:tcPr marL="9324" marR="9324" marT="932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dirty="0">
                          <a:solidFill>
                            <a:srgbClr val="000000"/>
                          </a:solidFill>
                          <a:effectLst/>
                          <a:latin typeface="Arial" panose="020B0604020202020204" pitchFamily="34" charset="0"/>
                        </a:rPr>
                        <a:t>% Acumulado</a:t>
                      </a:r>
                    </a:p>
                  </a:txBody>
                  <a:tcPr marL="9324" marR="9324" marT="932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1508434016"/>
                  </a:ext>
                </a:extLst>
              </a:tr>
              <a:tr h="283364">
                <a:tc>
                  <a:txBody>
                    <a:bodyPr/>
                    <a:lstStyle/>
                    <a:p>
                      <a:pPr algn="l" fontAlgn="ctr"/>
                      <a:r>
                        <a:rPr lang="es-DO" sz="1800" b="0" i="0" u="none" strike="noStrike">
                          <a:solidFill>
                            <a:srgbClr val="000000"/>
                          </a:solidFill>
                          <a:effectLst/>
                          <a:latin typeface="Arial" panose="020B0604020202020204" pitchFamily="34" charset="0"/>
                        </a:rPr>
                        <a:t>Celular</a:t>
                      </a:r>
                    </a:p>
                  </a:txBody>
                  <a:tcPr marL="9324" marR="9324" marT="932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20</a:t>
                      </a:r>
                    </a:p>
                  </a:txBody>
                  <a:tcPr marL="9324" marR="9324" marT="932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3.6</a:t>
                      </a:r>
                    </a:p>
                  </a:txBody>
                  <a:tcPr marL="9324" marR="9324" marT="93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3.6</a:t>
                      </a:r>
                    </a:p>
                  </a:txBody>
                  <a:tcPr marL="9324" marR="9324" marT="932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3.6</a:t>
                      </a:r>
                    </a:p>
                  </a:txBody>
                  <a:tcPr marL="9324" marR="9324" marT="932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91035619"/>
                  </a:ext>
                </a:extLst>
              </a:tr>
              <a:tr h="283364">
                <a:tc>
                  <a:txBody>
                    <a:bodyPr/>
                    <a:lstStyle/>
                    <a:p>
                      <a:pPr algn="l" fontAlgn="ctr"/>
                      <a:r>
                        <a:rPr lang="es-DO" sz="1800" b="0" i="0" u="none" strike="noStrike">
                          <a:solidFill>
                            <a:srgbClr val="000000"/>
                          </a:solidFill>
                          <a:effectLst/>
                          <a:latin typeface="Arial" panose="020B0604020202020204" pitchFamily="34" charset="0"/>
                        </a:rPr>
                        <a:t>Laptop</a:t>
                      </a:r>
                    </a:p>
                  </a:txBody>
                  <a:tcPr marL="9324" marR="9324" marT="932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476</a:t>
                      </a:r>
                    </a:p>
                  </a:txBody>
                  <a:tcPr marL="9324" marR="9324" marT="932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84.5</a:t>
                      </a:r>
                    </a:p>
                  </a:txBody>
                  <a:tcPr marL="9324" marR="9324" marT="93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84.5</a:t>
                      </a:r>
                    </a:p>
                  </a:txBody>
                  <a:tcPr marL="9324" marR="9324" marT="932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88.1</a:t>
                      </a:r>
                    </a:p>
                  </a:txBody>
                  <a:tcPr marL="9324" marR="9324" marT="932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818444789"/>
                  </a:ext>
                </a:extLst>
              </a:tr>
              <a:tr h="283364">
                <a:tc>
                  <a:txBody>
                    <a:bodyPr/>
                    <a:lstStyle/>
                    <a:p>
                      <a:pPr algn="l" fontAlgn="ctr"/>
                      <a:r>
                        <a:rPr lang="es-DO" sz="1800" b="0" i="0" u="none" strike="noStrike">
                          <a:solidFill>
                            <a:srgbClr val="000000"/>
                          </a:solidFill>
                          <a:effectLst/>
                          <a:latin typeface="Arial" panose="020B0604020202020204" pitchFamily="34" charset="0"/>
                        </a:rPr>
                        <a:t>PC de escritorio</a:t>
                      </a:r>
                    </a:p>
                  </a:txBody>
                  <a:tcPr marL="9324" marR="9324" marT="932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61</a:t>
                      </a:r>
                    </a:p>
                  </a:txBody>
                  <a:tcPr marL="9324" marR="9324" marT="932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10.8</a:t>
                      </a:r>
                    </a:p>
                  </a:txBody>
                  <a:tcPr marL="9324" marR="9324" marT="93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10.8</a:t>
                      </a:r>
                    </a:p>
                  </a:txBody>
                  <a:tcPr marL="9324" marR="9324" marT="932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98.9</a:t>
                      </a:r>
                    </a:p>
                  </a:txBody>
                  <a:tcPr marL="9324" marR="9324" marT="932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037248919"/>
                  </a:ext>
                </a:extLst>
              </a:tr>
              <a:tr h="295685">
                <a:tc>
                  <a:txBody>
                    <a:bodyPr/>
                    <a:lstStyle/>
                    <a:p>
                      <a:pPr algn="l" fontAlgn="ctr"/>
                      <a:r>
                        <a:rPr lang="es-DO" sz="1800" b="0" i="0" u="none" strike="noStrike">
                          <a:solidFill>
                            <a:srgbClr val="000000"/>
                          </a:solidFill>
                          <a:effectLst/>
                          <a:latin typeface="Arial" panose="020B0604020202020204" pitchFamily="34" charset="0"/>
                        </a:rPr>
                        <a:t>Tablet</a:t>
                      </a:r>
                    </a:p>
                  </a:txBody>
                  <a:tcPr marL="9324" marR="9324" marT="932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6</a:t>
                      </a:r>
                    </a:p>
                  </a:txBody>
                  <a:tcPr marL="9324" marR="9324" marT="932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1.1</a:t>
                      </a:r>
                    </a:p>
                  </a:txBody>
                  <a:tcPr marL="9324" marR="9324" marT="93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1.1</a:t>
                      </a:r>
                    </a:p>
                  </a:txBody>
                  <a:tcPr marL="9324" marR="9324" marT="932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100.0</a:t>
                      </a:r>
                    </a:p>
                  </a:txBody>
                  <a:tcPr marL="9324" marR="9324" marT="932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604445290"/>
                  </a:ext>
                </a:extLst>
              </a:tr>
              <a:tr h="295685">
                <a:tc>
                  <a:txBody>
                    <a:bodyPr/>
                    <a:lstStyle/>
                    <a:p>
                      <a:pPr algn="ctr" fontAlgn="ctr"/>
                      <a:r>
                        <a:rPr lang="es-DO" sz="1800" b="1" i="0" u="none" strike="noStrike">
                          <a:solidFill>
                            <a:srgbClr val="000000"/>
                          </a:solidFill>
                          <a:effectLst/>
                          <a:latin typeface="Arial" panose="020B0604020202020204" pitchFamily="34" charset="0"/>
                        </a:rPr>
                        <a:t>Total</a:t>
                      </a:r>
                    </a:p>
                  </a:txBody>
                  <a:tcPr marL="9324" marR="9324" marT="932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563</a:t>
                      </a:r>
                    </a:p>
                  </a:txBody>
                  <a:tcPr marL="9324" marR="9324" marT="932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324" marR="9324" marT="93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324" marR="9324" marT="932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dirty="0">
                          <a:solidFill>
                            <a:srgbClr val="000000"/>
                          </a:solidFill>
                          <a:effectLst/>
                          <a:latin typeface="Arial" panose="020B0604020202020204" pitchFamily="34" charset="0"/>
                        </a:rPr>
                        <a:t> </a:t>
                      </a:r>
                    </a:p>
                  </a:txBody>
                  <a:tcPr marL="9324" marR="9324" marT="932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388826122"/>
                  </a:ext>
                </a:extLst>
              </a:tr>
            </a:tbl>
          </a:graphicData>
        </a:graphic>
      </p:graphicFrame>
      <p:sp>
        <p:nvSpPr>
          <p:cNvPr id="8" name="Marcador de número de diapositiva 7">
            <a:extLst>
              <a:ext uri="{FF2B5EF4-FFF2-40B4-BE49-F238E27FC236}">
                <a16:creationId xmlns:a16="http://schemas.microsoft.com/office/drawing/2014/main" id="{BD1FDD2A-751E-FD42-95A5-5EBB32E27E0A}"/>
              </a:ext>
            </a:extLst>
          </p:cNvPr>
          <p:cNvSpPr>
            <a:spLocks noGrp="1"/>
          </p:cNvSpPr>
          <p:nvPr>
            <p:ph type="sldNum" sz="quarter" idx="12"/>
          </p:nvPr>
        </p:nvSpPr>
        <p:spPr/>
        <p:txBody>
          <a:bodyPr/>
          <a:lstStyle/>
          <a:p>
            <a:fld id="{F5D1F510-C917-4B4E-B0A9-1BF7ED89073D}" type="slidenum">
              <a:rPr lang="es-DO" smtClean="0"/>
              <a:t>53</a:t>
            </a:fld>
            <a:endParaRPr lang="es-DO"/>
          </a:p>
        </p:txBody>
      </p:sp>
    </p:spTree>
    <p:extLst>
      <p:ext uri="{BB962C8B-B14F-4D97-AF65-F5344CB8AC3E}">
        <p14:creationId xmlns:p14="http://schemas.microsoft.com/office/powerpoint/2010/main" val="2046484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2047374" y="786101"/>
            <a:ext cx="8097251" cy="523220"/>
          </a:xfrm>
          <a:prstGeom prst="rect">
            <a:avLst/>
          </a:prstGeom>
          <a:solidFill>
            <a:schemeClr val="accent6">
              <a:lumMod val="60000"/>
              <a:lumOff val="40000"/>
            </a:schemeClr>
          </a:solidFill>
        </p:spPr>
        <p:txBody>
          <a:bodyPr wrap="square" rtlCol="0">
            <a:spAutoFit/>
          </a:bodyPr>
          <a:lstStyle/>
          <a:p>
            <a:pPr algn="ctr"/>
            <a:r>
              <a:rPr lang="es-DO" sz="2800" b="1" dirty="0"/>
              <a:t>Recursos más utilizados en videoconferencias</a:t>
            </a:r>
          </a:p>
        </p:txBody>
      </p:sp>
      <p:graphicFrame>
        <p:nvGraphicFramePr>
          <p:cNvPr id="3" name="Tabla 2">
            <a:extLst>
              <a:ext uri="{FF2B5EF4-FFF2-40B4-BE49-F238E27FC236}">
                <a16:creationId xmlns:a16="http://schemas.microsoft.com/office/drawing/2014/main" id="{AAE48C91-C469-6542-BCAD-B60C82C5154B}"/>
              </a:ext>
            </a:extLst>
          </p:cNvPr>
          <p:cNvGraphicFramePr>
            <a:graphicFrameLocks noGrp="1"/>
          </p:cNvGraphicFramePr>
          <p:nvPr>
            <p:extLst>
              <p:ext uri="{D42A27DB-BD31-4B8C-83A1-F6EECF244321}">
                <p14:modId xmlns:p14="http://schemas.microsoft.com/office/powerpoint/2010/main" val="2147418073"/>
              </p:ext>
            </p:extLst>
          </p:nvPr>
        </p:nvGraphicFramePr>
        <p:xfrm>
          <a:off x="258085" y="2090320"/>
          <a:ext cx="6141303" cy="4351338"/>
        </p:xfrm>
        <a:graphic>
          <a:graphicData uri="http://schemas.openxmlformats.org/drawingml/2006/table">
            <a:tbl>
              <a:tblPr/>
              <a:tblGrid>
                <a:gridCol w="2494437">
                  <a:extLst>
                    <a:ext uri="{9D8B030D-6E8A-4147-A177-3AD203B41FA5}">
                      <a16:colId xmlns:a16="http://schemas.microsoft.com/office/drawing/2014/main" val="3505181790"/>
                    </a:ext>
                  </a:extLst>
                </a:gridCol>
                <a:gridCol w="1147441">
                  <a:extLst>
                    <a:ext uri="{9D8B030D-6E8A-4147-A177-3AD203B41FA5}">
                      <a16:colId xmlns:a16="http://schemas.microsoft.com/office/drawing/2014/main" val="3200956637"/>
                    </a:ext>
                  </a:extLst>
                </a:gridCol>
                <a:gridCol w="561248">
                  <a:extLst>
                    <a:ext uri="{9D8B030D-6E8A-4147-A177-3AD203B41FA5}">
                      <a16:colId xmlns:a16="http://schemas.microsoft.com/office/drawing/2014/main" val="2223725058"/>
                    </a:ext>
                  </a:extLst>
                </a:gridCol>
                <a:gridCol w="808197">
                  <a:extLst>
                    <a:ext uri="{9D8B030D-6E8A-4147-A177-3AD203B41FA5}">
                      <a16:colId xmlns:a16="http://schemas.microsoft.com/office/drawing/2014/main" val="213066874"/>
                    </a:ext>
                  </a:extLst>
                </a:gridCol>
                <a:gridCol w="1129980">
                  <a:extLst>
                    <a:ext uri="{9D8B030D-6E8A-4147-A177-3AD203B41FA5}">
                      <a16:colId xmlns:a16="http://schemas.microsoft.com/office/drawing/2014/main" val="437690305"/>
                    </a:ext>
                  </a:extLst>
                </a:gridCol>
              </a:tblGrid>
              <a:tr h="499293">
                <a:tc gridSpan="5">
                  <a:txBody>
                    <a:bodyPr/>
                    <a:lstStyle/>
                    <a:p>
                      <a:pPr algn="ctr" fontAlgn="ctr"/>
                      <a:r>
                        <a:rPr lang="es-DO" sz="13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7489" marR="7489" marT="74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4154216658"/>
                  </a:ext>
                </a:extLst>
              </a:tr>
              <a:tr h="499293">
                <a:tc gridSpan="5">
                  <a:txBody>
                    <a:bodyPr/>
                    <a:lstStyle/>
                    <a:p>
                      <a:pPr algn="ctr" fontAlgn="ctr"/>
                      <a:r>
                        <a:rPr lang="es-DO" sz="1400" b="1" i="0" u="none" strike="noStrike">
                          <a:solidFill>
                            <a:srgbClr val="000000"/>
                          </a:solidFill>
                          <a:effectLst/>
                          <a:latin typeface="Arial" panose="020B0604020202020204" pitchFamily="34" charset="0"/>
                        </a:rPr>
                        <a:t>Cantidad y % de encuestados según el recurso que usted más utiliza para hacer sus videoconferencias en el  aula virtual</a:t>
                      </a:r>
                    </a:p>
                  </a:txBody>
                  <a:tcPr marL="7489" marR="7489" marT="74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4167451249"/>
                  </a:ext>
                </a:extLst>
              </a:tr>
              <a:tr h="938671">
                <a:tc>
                  <a:txBody>
                    <a:bodyPr/>
                    <a:lstStyle/>
                    <a:p>
                      <a:pPr algn="ctr" fontAlgn="ctr"/>
                      <a:r>
                        <a:rPr lang="es-DO" sz="1400" b="1" i="0" u="none" strike="noStrike">
                          <a:solidFill>
                            <a:srgbClr val="000000"/>
                          </a:solidFill>
                          <a:effectLst/>
                          <a:latin typeface="Arial" panose="020B0604020202020204" pitchFamily="34" charset="0"/>
                        </a:rPr>
                        <a:t>Recursos Usted ha utilizado más para hacer las videoconferencias</a:t>
                      </a:r>
                    </a:p>
                  </a:txBody>
                  <a:tcPr marL="7489" marR="7489" marT="74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400" b="1" i="0" u="none" strike="noStrike">
                          <a:solidFill>
                            <a:srgbClr val="000000"/>
                          </a:solidFill>
                          <a:effectLst/>
                          <a:latin typeface="Arial" panose="020B0604020202020204" pitchFamily="34" charset="0"/>
                        </a:rPr>
                        <a:t>Frecuencia</a:t>
                      </a:r>
                    </a:p>
                  </a:txBody>
                  <a:tcPr marL="7489" marR="7489" marT="748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600" b="1" i="0" u="none" strike="noStrike">
                          <a:solidFill>
                            <a:srgbClr val="000000"/>
                          </a:solidFill>
                          <a:effectLst/>
                          <a:latin typeface="Arial" panose="020B0604020202020204" pitchFamily="34" charset="0"/>
                        </a:rPr>
                        <a:t>%</a:t>
                      </a:r>
                    </a:p>
                  </a:txBody>
                  <a:tcPr marL="7489" marR="7489" marT="74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400" b="1" i="0" u="none" strike="noStrike">
                          <a:solidFill>
                            <a:srgbClr val="000000"/>
                          </a:solidFill>
                          <a:effectLst/>
                          <a:latin typeface="Arial" panose="020B0604020202020204" pitchFamily="34" charset="0"/>
                        </a:rPr>
                        <a:t>%  Válido</a:t>
                      </a:r>
                    </a:p>
                  </a:txBody>
                  <a:tcPr marL="7489" marR="7489" marT="74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400" b="1" i="0" u="none" strike="noStrike">
                          <a:solidFill>
                            <a:srgbClr val="000000"/>
                          </a:solidFill>
                          <a:effectLst/>
                          <a:latin typeface="Arial" panose="020B0604020202020204" pitchFamily="34" charset="0"/>
                        </a:rPr>
                        <a:t>% Acumulado</a:t>
                      </a:r>
                    </a:p>
                  </a:txBody>
                  <a:tcPr marL="7489" marR="7489" marT="748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521024235"/>
                  </a:ext>
                </a:extLst>
              </a:tr>
              <a:tr h="499293">
                <a:tc>
                  <a:txBody>
                    <a:bodyPr/>
                    <a:lstStyle/>
                    <a:p>
                      <a:pPr algn="l" fontAlgn="ctr"/>
                      <a:r>
                        <a:rPr lang="es-DO" sz="1400" b="0" i="0" u="none" strike="noStrike">
                          <a:solidFill>
                            <a:srgbClr val="000000"/>
                          </a:solidFill>
                          <a:effectLst/>
                          <a:latin typeface="Arial" panose="020B0604020202020204" pitchFamily="34" charset="0"/>
                        </a:rPr>
                        <a:t>Zoom</a:t>
                      </a:r>
                    </a:p>
                  </a:txBody>
                  <a:tcPr marL="7489" marR="7489" marT="74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400" b="0" i="0" u="none" strike="noStrike">
                          <a:solidFill>
                            <a:srgbClr val="000000"/>
                          </a:solidFill>
                          <a:effectLst/>
                          <a:latin typeface="Arial" panose="020B0604020202020204" pitchFamily="34" charset="0"/>
                        </a:rPr>
                        <a:t>227</a:t>
                      </a:r>
                    </a:p>
                  </a:txBody>
                  <a:tcPr marL="7489" marR="7489" marT="74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40.3</a:t>
                      </a:r>
                    </a:p>
                  </a:txBody>
                  <a:tcPr marL="7489" marR="7489" marT="74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40.3</a:t>
                      </a:r>
                    </a:p>
                  </a:txBody>
                  <a:tcPr marL="7489" marR="7489" marT="74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40.3</a:t>
                      </a:r>
                    </a:p>
                  </a:txBody>
                  <a:tcPr marL="7489" marR="7489" marT="748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882797501"/>
                  </a:ext>
                </a:extLst>
              </a:tr>
              <a:tr h="399434">
                <a:tc>
                  <a:txBody>
                    <a:bodyPr/>
                    <a:lstStyle/>
                    <a:p>
                      <a:pPr algn="l" fontAlgn="ctr"/>
                      <a:r>
                        <a:rPr lang="es-DO" sz="1400" b="0" i="0" u="none" strike="noStrike">
                          <a:solidFill>
                            <a:srgbClr val="000000"/>
                          </a:solidFill>
                          <a:effectLst/>
                          <a:latin typeface="Arial" panose="020B0604020202020204" pitchFamily="34" charset="0"/>
                        </a:rPr>
                        <a:t>Google Meet</a:t>
                      </a:r>
                    </a:p>
                  </a:txBody>
                  <a:tcPr marL="7489" marR="7489" marT="74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400" b="0" i="0" u="none" strike="noStrike">
                          <a:solidFill>
                            <a:srgbClr val="000000"/>
                          </a:solidFill>
                          <a:effectLst/>
                          <a:latin typeface="Arial" panose="020B0604020202020204" pitchFamily="34" charset="0"/>
                        </a:rPr>
                        <a:t>138</a:t>
                      </a:r>
                    </a:p>
                  </a:txBody>
                  <a:tcPr marL="7489" marR="7489" marT="74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24.5</a:t>
                      </a:r>
                    </a:p>
                  </a:txBody>
                  <a:tcPr marL="7489" marR="7489" marT="74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24.5</a:t>
                      </a:r>
                    </a:p>
                  </a:txBody>
                  <a:tcPr marL="7489" marR="7489" marT="74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64.8</a:t>
                      </a:r>
                    </a:p>
                  </a:txBody>
                  <a:tcPr marL="7489" marR="7489" marT="748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94878866"/>
                  </a:ext>
                </a:extLst>
              </a:tr>
              <a:tr h="223184">
                <a:tc>
                  <a:txBody>
                    <a:bodyPr/>
                    <a:lstStyle/>
                    <a:p>
                      <a:pPr algn="l" fontAlgn="ctr"/>
                      <a:r>
                        <a:rPr lang="es-DO" sz="1400" b="0" i="0" u="none" strike="noStrike">
                          <a:solidFill>
                            <a:srgbClr val="000000"/>
                          </a:solidFill>
                          <a:effectLst/>
                          <a:latin typeface="Arial" panose="020B0604020202020204" pitchFamily="34" charset="0"/>
                        </a:rPr>
                        <a:t>Jitsi</a:t>
                      </a:r>
                    </a:p>
                  </a:txBody>
                  <a:tcPr marL="7489" marR="7489" marT="74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400" b="0" i="0" u="none" strike="noStrike">
                          <a:solidFill>
                            <a:srgbClr val="000000"/>
                          </a:solidFill>
                          <a:effectLst/>
                          <a:latin typeface="Arial" panose="020B0604020202020204" pitchFamily="34" charset="0"/>
                        </a:rPr>
                        <a:t>164</a:t>
                      </a:r>
                    </a:p>
                  </a:txBody>
                  <a:tcPr marL="7489" marR="7489" marT="74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29.1</a:t>
                      </a:r>
                    </a:p>
                  </a:txBody>
                  <a:tcPr marL="7489" marR="7489" marT="74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29.1</a:t>
                      </a:r>
                    </a:p>
                  </a:txBody>
                  <a:tcPr marL="7489" marR="7489" marT="74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94.0</a:t>
                      </a:r>
                    </a:p>
                  </a:txBody>
                  <a:tcPr marL="7489" marR="7489" marT="748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992267405"/>
                  </a:ext>
                </a:extLst>
              </a:tr>
              <a:tr h="399434">
                <a:tc>
                  <a:txBody>
                    <a:bodyPr/>
                    <a:lstStyle/>
                    <a:p>
                      <a:pPr algn="l" fontAlgn="ctr"/>
                      <a:r>
                        <a:rPr lang="es-DO" sz="1400" b="0" i="0" u="none" strike="noStrike">
                          <a:solidFill>
                            <a:srgbClr val="000000"/>
                          </a:solidFill>
                          <a:effectLst/>
                          <a:latin typeface="Arial" panose="020B0604020202020204" pitchFamily="34" charset="0"/>
                        </a:rPr>
                        <a:t>Microsoft Teams</a:t>
                      </a:r>
                    </a:p>
                  </a:txBody>
                  <a:tcPr marL="7489" marR="7489" marT="74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400" b="0" i="0" u="none" strike="noStrike">
                          <a:solidFill>
                            <a:srgbClr val="000000"/>
                          </a:solidFill>
                          <a:effectLst/>
                          <a:latin typeface="Arial" panose="020B0604020202020204" pitchFamily="34" charset="0"/>
                        </a:rPr>
                        <a:t>8</a:t>
                      </a:r>
                    </a:p>
                  </a:txBody>
                  <a:tcPr marL="7489" marR="7489" marT="74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1.4</a:t>
                      </a:r>
                    </a:p>
                  </a:txBody>
                  <a:tcPr marL="7489" marR="7489" marT="74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1.4</a:t>
                      </a:r>
                    </a:p>
                  </a:txBody>
                  <a:tcPr marL="7489" marR="7489" marT="74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95.4</a:t>
                      </a:r>
                    </a:p>
                  </a:txBody>
                  <a:tcPr marL="7489" marR="7489" marT="748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531506063"/>
                  </a:ext>
                </a:extLst>
              </a:tr>
              <a:tr h="223184">
                <a:tc>
                  <a:txBody>
                    <a:bodyPr/>
                    <a:lstStyle/>
                    <a:p>
                      <a:pPr algn="l" fontAlgn="ctr"/>
                      <a:r>
                        <a:rPr lang="es-DO" sz="1400" b="0" i="0" u="none" strike="noStrike">
                          <a:solidFill>
                            <a:srgbClr val="000000"/>
                          </a:solidFill>
                          <a:effectLst/>
                          <a:latin typeface="Arial" panose="020B0604020202020204" pitchFamily="34" charset="0"/>
                        </a:rPr>
                        <a:t>WhatsApp</a:t>
                      </a:r>
                    </a:p>
                  </a:txBody>
                  <a:tcPr marL="7489" marR="7489" marT="74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400" b="0" i="0" u="none" strike="noStrike">
                          <a:solidFill>
                            <a:srgbClr val="000000"/>
                          </a:solidFill>
                          <a:effectLst/>
                          <a:latin typeface="Arial" panose="020B0604020202020204" pitchFamily="34" charset="0"/>
                        </a:rPr>
                        <a:t>3</a:t>
                      </a:r>
                    </a:p>
                  </a:txBody>
                  <a:tcPr marL="7489" marR="7489" marT="74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0.5</a:t>
                      </a:r>
                    </a:p>
                  </a:txBody>
                  <a:tcPr marL="7489" marR="7489" marT="74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0.5</a:t>
                      </a:r>
                    </a:p>
                  </a:txBody>
                  <a:tcPr marL="7489" marR="7489" marT="74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95.9</a:t>
                      </a:r>
                    </a:p>
                  </a:txBody>
                  <a:tcPr marL="7489" marR="7489" marT="748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035806588"/>
                  </a:ext>
                </a:extLst>
              </a:tr>
              <a:tr h="223184">
                <a:tc>
                  <a:txBody>
                    <a:bodyPr/>
                    <a:lstStyle/>
                    <a:p>
                      <a:pPr algn="l" fontAlgn="ctr"/>
                      <a:r>
                        <a:rPr lang="es-DO" sz="1400" b="0" i="0" u="none" strike="noStrike">
                          <a:solidFill>
                            <a:srgbClr val="000000"/>
                          </a:solidFill>
                          <a:effectLst/>
                          <a:latin typeface="Arial" panose="020B0604020202020204" pitchFamily="34" charset="0"/>
                        </a:rPr>
                        <a:t>Otros</a:t>
                      </a:r>
                    </a:p>
                  </a:txBody>
                  <a:tcPr marL="7489" marR="7489" marT="74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400" b="0" i="0" u="none" strike="noStrike">
                          <a:solidFill>
                            <a:srgbClr val="000000"/>
                          </a:solidFill>
                          <a:effectLst/>
                          <a:latin typeface="Arial" panose="020B0604020202020204" pitchFamily="34" charset="0"/>
                        </a:rPr>
                        <a:t>16</a:t>
                      </a:r>
                    </a:p>
                  </a:txBody>
                  <a:tcPr marL="7489" marR="7489" marT="74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2.8</a:t>
                      </a:r>
                    </a:p>
                  </a:txBody>
                  <a:tcPr marL="7489" marR="7489" marT="74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2.8</a:t>
                      </a:r>
                    </a:p>
                  </a:txBody>
                  <a:tcPr marL="7489" marR="7489" marT="74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98.8</a:t>
                      </a:r>
                    </a:p>
                  </a:txBody>
                  <a:tcPr marL="7489" marR="7489" marT="748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941656302"/>
                  </a:ext>
                </a:extLst>
              </a:tr>
              <a:tr h="223184">
                <a:tc>
                  <a:txBody>
                    <a:bodyPr/>
                    <a:lstStyle/>
                    <a:p>
                      <a:pPr algn="l" fontAlgn="ctr"/>
                      <a:r>
                        <a:rPr lang="es-DO" sz="1400" b="0" i="0" u="none" strike="noStrike">
                          <a:solidFill>
                            <a:srgbClr val="000000"/>
                          </a:solidFill>
                          <a:effectLst/>
                          <a:latin typeface="Arial" panose="020B0604020202020204" pitchFamily="34" charset="0"/>
                        </a:rPr>
                        <a:t>Ninguna</a:t>
                      </a:r>
                    </a:p>
                  </a:txBody>
                  <a:tcPr marL="7489" marR="7489" marT="74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400" b="0" i="0" u="none" strike="noStrike">
                          <a:solidFill>
                            <a:srgbClr val="000000"/>
                          </a:solidFill>
                          <a:effectLst/>
                          <a:latin typeface="Arial" panose="020B0604020202020204" pitchFamily="34" charset="0"/>
                        </a:rPr>
                        <a:t>7</a:t>
                      </a:r>
                    </a:p>
                  </a:txBody>
                  <a:tcPr marL="7489" marR="7489" marT="74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1.2</a:t>
                      </a:r>
                    </a:p>
                  </a:txBody>
                  <a:tcPr marL="7489" marR="7489" marT="74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1.2</a:t>
                      </a:r>
                    </a:p>
                  </a:txBody>
                  <a:tcPr marL="7489" marR="7489" marT="74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100.0</a:t>
                      </a:r>
                    </a:p>
                  </a:txBody>
                  <a:tcPr marL="7489" marR="7489" marT="748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517332069"/>
                  </a:ext>
                </a:extLst>
              </a:tr>
              <a:tr h="223184">
                <a:tc>
                  <a:txBody>
                    <a:bodyPr/>
                    <a:lstStyle/>
                    <a:p>
                      <a:pPr algn="ctr" fontAlgn="ctr"/>
                      <a:r>
                        <a:rPr lang="es-DO" sz="1400" b="1" i="0" u="none" strike="noStrike">
                          <a:solidFill>
                            <a:srgbClr val="000000"/>
                          </a:solidFill>
                          <a:effectLst/>
                          <a:latin typeface="Arial" panose="020B0604020202020204" pitchFamily="34" charset="0"/>
                        </a:rPr>
                        <a:t>Total</a:t>
                      </a:r>
                    </a:p>
                  </a:txBody>
                  <a:tcPr marL="7489" marR="7489" marT="74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400" b="1" i="0" u="none" strike="noStrike">
                          <a:solidFill>
                            <a:srgbClr val="000000"/>
                          </a:solidFill>
                          <a:effectLst/>
                          <a:latin typeface="Arial" panose="020B0604020202020204" pitchFamily="34" charset="0"/>
                        </a:rPr>
                        <a:t>563</a:t>
                      </a:r>
                    </a:p>
                  </a:txBody>
                  <a:tcPr marL="7489" marR="7489" marT="748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400" b="1" i="0" u="none" strike="noStrike">
                          <a:solidFill>
                            <a:srgbClr val="000000"/>
                          </a:solidFill>
                          <a:effectLst/>
                          <a:latin typeface="Arial" panose="020B0604020202020204" pitchFamily="34" charset="0"/>
                        </a:rPr>
                        <a:t>100.0</a:t>
                      </a:r>
                    </a:p>
                  </a:txBody>
                  <a:tcPr marL="7489" marR="7489" marT="748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400" b="1" i="0" u="none" strike="noStrike">
                          <a:solidFill>
                            <a:srgbClr val="000000"/>
                          </a:solidFill>
                          <a:effectLst/>
                          <a:latin typeface="Arial" panose="020B0604020202020204" pitchFamily="34" charset="0"/>
                        </a:rPr>
                        <a:t>100.0</a:t>
                      </a:r>
                    </a:p>
                  </a:txBody>
                  <a:tcPr marL="7489" marR="7489" marT="74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400" b="1" i="0" u="none" strike="noStrike" dirty="0">
                          <a:solidFill>
                            <a:srgbClr val="000000"/>
                          </a:solidFill>
                          <a:effectLst/>
                          <a:latin typeface="Arial" panose="020B0604020202020204" pitchFamily="34" charset="0"/>
                        </a:rPr>
                        <a:t> </a:t>
                      </a:r>
                    </a:p>
                  </a:txBody>
                  <a:tcPr marL="7489" marR="7489" marT="748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287136903"/>
                  </a:ext>
                </a:extLst>
              </a:tr>
            </a:tbl>
          </a:graphicData>
        </a:graphic>
      </p:graphicFrame>
      <p:graphicFrame>
        <p:nvGraphicFramePr>
          <p:cNvPr id="7" name="Gráfico 6">
            <a:extLst>
              <a:ext uri="{FF2B5EF4-FFF2-40B4-BE49-F238E27FC236}">
                <a16:creationId xmlns:a16="http://schemas.microsoft.com/office/drawing/2014/main" id="{B6758AD5-BAEB-2A4C-B832-FB9D5C7ACD60}"/>
              </a:ext>
            </a:extLst>
          </p:cNvPr>
          <p:cNvGraphicFramePr>
            <a:graphicFrameLocks/>
          </p:cNvGraphicFramePr>
          <p:nvPr>
            <p:extLst>
              <p:ext uri="{D42A27DB-BD31-4B8C-83A1-F6EECF244321}">
                <p14:modId xmlns:p14="http://schemas.microsoft.com/office/powerpoint/2010/main" val="1761504395"/>
              </p:ext>
            </p:extLst>
          </p:nvPr>
        </p:nvGraphicFramePr>
        <p:xfrm>
          <a:off x="6399388" y="1730956"/>
          <a:ext cx="5792612" cy="5070065"/>
        </p:xfrm>
        <a:graphic>
          <a:graphicData uri="http://schemas.openxmlformats.org/drawingml/2006/chart">
            <c:chart xmlns:c="http://schemas.openxmlformats.org/drawingml/2006/chart" xmlns:r="http://schemas.openxmlformats.org/officeDocument/2006/relationships" r:id="rId4"/>
          </a:graphicData>
        </a:graphic>
      </p:graphicFrame>
      <p:sp>
        <p:nvSpPr>
          <p:cNvPr id="8" name="Marcador de número de diapositiva 7">
            <a:extLst>
              <a:ext uri="{FF2B5EF4-FFF2-40B4-BE49-F238E27FC236}">
                <a16:creationId xmlns:a16="http://schemas.microsoft.com/office/drawing/2014/main" id="{08762FBE-9C47-894C-AAE3-2093C7E36E13}"/>
              </a:ext>
            </a:extLst>
          </p:cNvPr>
          <p:cNvSpPr>
            <a:spLocks noGrp="1"/>
          </p:cNvSpPr>
          <p:nvPr>
            <p:ph type="sldNum" sz="quarter" idx="12"/>
          </p:nvPr>
        </p:nvSpPr>
        <p:spPr/>
        <p:txBody>
          <a:bodyPr/>
          <a:lstStyle/>
          <a:p>
            <a:fld id="{F5D1F510-C917-4B4E-B0A9-1BF7ED89073D}" type="slidenum">
              <a:rPr lang="es-DO" smtClean="0"/>
              <a:t>54</a:t>
            </a:fld>
            <a:endParaRPr lang="es-DO"/>
          </a:p>
        </p:txBody>
      </p:sp>
    </p:spTree>
    <p:extLst>
      <p:ext uri="{BB962C8B-B14F-4D97-AF65-F5344CB8AC3E}">
        <p14:creationId xmlns:p14="http://schemas.microsoft.com/office/powerpoint/2010/main" val="29604150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graphicFrame>
        <p:nvGraphicFramePr>
          <p:cNvPr id="3" name="Tabla 2">
            <a:extLst>
              <a:ext uri="{FF2B5EF4-FFF2-40B4-BE49-F238E27FC236}">
                <a16:creationId xmlns:a16="http://schemas.microsoft.com/office/drawing/2014/main" id="{47411238-0E13-D148-8794-AF8E8B8DC450}"/>
              </a:ext>
            </a:extLst>
          </p:cNvPr>
          <p:cNvGraphicFramePr>
            <a:graphicFrameLocks noGrp="1"/>
          </p:cNvGraphicFramePr>
          <p:nvPr>
            <p:extLst>
              <p:ext uri="{D42A27DB-BD31-4B8C-83A1-F6EECF244321}">
                <p14:modId xmlns:p14="http://schemas.microsoft.com/office/powerpoint/2010/main" val="3520245388"/>
              </p:ext>
            </p:extLst>
          </p:nvPr>
        </p:nvGraphicFramePr>
        <p:xfrm>
          <a:off x="173068" y="2102208"/>
          <a:ext cx="6335400" cy="4375689"/>
        </p:xfrm>
        <a:graphic>
          <a:graphicData uri="http://schemas.openxmlformats.org/drawingml/2006/table">
            <a:tbl>
              <a:tblPr/>
              <a:tblGrid>
                <a:gridCol w="2573274">
                  <a:extLst>
                    <a:ext uri="{9D8B030D-6E8A-4147-A177-3AD203B41FA5}">
                      <a16:colId xmlns:a16="http://schemas.microsoft.com/office/drawing/2014/main" val="3927669238"/>
                    </a:ext>
                  </a:extLst>
                </a:gridCol>
                <a:gridCol w="1183706">
                  <a:extLst>
                    <a:ext uri="{9D8B030D-6E8A-4147-A177-3AD203B41FA5}">
                      <a16:colId xmlns:a16="http://schemas.microsoft.com/office/drawing/2014/main" val="2937031062"/>
                    </a:ext>
                  </a:extLst>
                </a:gridCol>
                <a:gridCol w="578987">
                  <a:extLst>
                    <a:ext uri="{9D8B030D-6E8A-4147-A177-3AD203B41FA5}">
                      <a16:colId xmlns:a16="http://schemas.microsoft.com/office/drawing/2014/main" val="2518697265"/>
                    </a:ext>
                  </a:extLst>
                </a:gridCol>
                <a:gridCol w="833740">
                  <a:extLst>
                    <a:ext uri="{9D8B030D-6E8A-4147-A177-3AD203B41FA5}">
                      <a16:colId xmlns:a16="http://schemas.microsoft.com/office/drawing/2014/main" val="4237461256"/>
                    </a:ext>
                  </a:extLst>
                </a:gridCol>
                <a:gridCol w="1165693">
                  <a:extLst>
                    <a:ext uri="{9D8B030D-6E8A-4147-A177-3AD203B41FA5}">
                      <a16:colId xmlns:a16="http://schemas.microsoft.com/office/drawing/2014/main" val="1196077432"/>
                    </a:ext>
                  </a:extLst>
                </a:gridCol>
              </a:tblGrid>
              <a:tr h="515073">
                <a:tc gridSpan="5">
                  <a:txBody>
                    <a:bodyPr/>
                    <a:lstStyle/>
                    <a:p>
                      <a:pPr algn="ctr" fontAlgn="ctr"/>
                      <a:r>
                        <a:rPr lang="es-DO" sz="13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7726" marR="7726" marT="77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915071519"/>
                  </a:ext>
                </a:extLst>
              </a:tr>
              <a:tr h="515073">
                <a:tc gridSpan="5">
                  <a:txBody>
                    <a:bodyPr/>
                    <a:lstStyle/>
                    <a:p>
                      <a:pPr algn="ctr" fontAlgn="ctr"/>
                      <a:r>
                        <a:rPr lang="es-DO" sz="1500" b="1" i="0" u="none" strike="noStrike">
                          <a:solidFill>
                            <a:srgbClr val="000000"/>
                          </a:solidFill>
                          <a:effectLst/>
                          <a:latin typeface="Arial" panose="020B0604020202020204" pitchFamily="34" charset="0"/>
                        </a:rPr>
                        <a:t>Cantidad y % de encuestados según el recurso que usted más utiliza para entrar en comunicación con sus estudiantes</a:t>
                      </a:r>
                    </a:p>
                  </a:txBody>
                  <a:tcPr marL="7726" marR="7726" marT="77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4191910835"/>
                  </a:ext>
                </a:extLst>
              </a:tr>
              <a:tr h="1164065">
                <a:tc>
                  <a:txBody>
                    <a:bodyPr/>
                    <a:lstStyle/>
                    <a:p>
                      <a:pPr algn="ctr" fontAlgn="ctr"/>
                      <a:r>
                        <a:rPr lang="es-DO" sz="1500" b="1" i="0" u="none" strike="noStrike">
                          <a:solidFill>
                            <a:srgbClr val="000000"/>
                          </a:solidFill>
                          <a:effectLst/>
                          <a:latin typeface="Arial" panose="020B0604020202020204" pitchFamily="34" charset="0"/>
                        </a:rPr>
                        <a:t>Recursos Usted más utiliza, para entrar en comunicación con sus estudiantes</a:t>
                      </a:r>
                    </a:p>
                  </a:txBody>
                  <a:tcPr marL="7726" marR="7726" marT="772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500" b="1" i="0" u="none" strike="noStrike">
                          <a:solidFill>
                            <a:srgbClr val="000000"/>
                          </a:solidFill>
                          <a:effectLst/>
                          <a:latin typeface="Arial" panose="020B0604020202020204" pitchFamily="34" charset="0"/>
                        </a:rPr>
                        <a:t>Frecuencia</a:t>
                      </a:r>
                    </a:p>
                  </a:txBody>
                  <a:tcPr marL="7726" marR="7726" marT="77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600" b="1" i="0" u="none" strike="noStrike">
                          <a:solidFill>
                            <a:srgbClr val="000000"/>
                          </a:solidFill>
                          <a:effectLst/>
                          <a:latin typeface="Arial" panose="020B0604020202020204" pitchFamily="34" charset="0"/>
                        </a:rPr>
                        <a:t>%</a:t>
                      </a:r>
                    </a:p>
                  </a:txBody>
                  <a:tcPr marL="7726" marR="7726" marT="77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500" b="1" i="0" u="none" strike="noStrike">
                          <a:solidFill>
                            <a:srgbClr val="000000"/>
                          </a:solidFill>
                          <a:effectLst/>
                          <a:latin typeface="Arial" panose="020B0604020202020204" pitchFamily="34" charset="0"/>
                        </a:rPr>
                        <a:t>% Válido</a:t>
                      </a:r>
                    </a:p>
                  </a:txBody>
                  <a:tcPr marL="7726" marR="7726" marT="772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500" b="1" i="0" u="none" strike="noStrike">
                          <a:solidFill>
                            <a:srgbClr val="000000"/>
                          </a:solidFill>
                          <a:effectLst/>
                          <a:latin typeface="Arial" panose="020B0604020202020204" pitchFamily="34" charset="0"/>
                        </a:rPr>
                        <a:t>% Acumulado</a:t>
                      </a:r>
                    </a:p>
                  </a:txBody>
                  <a:tcPr marL="7726" marR="7726" marT="77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592302925"/>
                  </a:ext>
                </a:extLst>
              </a:tr>
              <a:tr h="412058">
                <a:tc>
                  <a:txBody>
                    <a:bodyPr/>
                    <a:lstStyle/>
                    <a:p>
                      <a:pPr algn="l" fontAlgn="ctr"/>
                      <a:r>
                        <a:rPr lang="es-DO" sz="1500" b="0" i="0" u="none" strike="noStrike">
                          <a:solidFill>
                            <a:srgbClr val="000000"/>
                          </a:solidFill>
                          <a:effectLst/>
                          <a:latin typeface="Arial" panose="020B0604020202020204" pitchFamily="34" charset="0"/>
                        </a:rPr>
                        <a:t>WhatsApp</a:t>
                      </a:r>
                    </a:p>
                  </a:txBody>
                  <a:tcPr marL="7726" marR="7726" marT="772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500" b="0" i="0" u="none" strike="noStrike">
                          <a:solidFill>
                            <a:srgbClr val="000000"/>
                          </a:solidFill>
                          <a:effectLst/>
                          <a:latin typeface="Arial" panose="020B0604020202020204" pitchFamily="34" charset="0"/>
                        </a:rPr>
                        <a:t>390</a:t>
                      </a:r>
                    </a:p>
                  </a:txBody>
                  <a:tcPr marL="7726" marR="7726" marT="772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69.3</a:t>
                      </a:r>
                    </a:p>
                  </a:txBody>
                  <a:tcPr marL="7726" marR="7726" marT="77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69.3</a:t>
                      </a:r>
                    </a:p>
                  </a:txBody>
                  <a:tcPr marL="7726" marR="7726" marT="772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69.3</a:t>
                      </a:r>
                    </a:p>
                  </a:txBody>
                  <a:tcPr marL="7726" marR="7726" marT="77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069051066"/>
                  </a:ext>
                </a:extLst>
              </a:tr>
              <a:tr h="412058">
                <a:tc>
                  <a:txBody>
                    <a:bodyPr/>
                    <a:lstStyle/>
                    <a:p>
                      <a:pPr algn="l" fontAlgn="ctr"/>
                      <a:r>
                        <a:rPr lang="es-DO" sz="1500" b="0" i="0" u="none" strike="noStrike">
                          <a:solidFill>
                            <a:srgbClr val="000000"/>
                          </a:solidFill>
                          <a:effectLst/>
                          <a:latin typeface="Arial" panose="020B0604020202020204" pitchFamily="34" charset="0"/>
                        </a:rPr>
                        <a:t>La mensajería del aula virtual</a:t>
                      </a:r>
                    </a:p>
                  </a:txBody>
                  <a:tcPr marL="7726" marR="7726" marT="772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500" b="0" i="0" u="none" strike="noStrike">
                          <a:solidFill>
                            <a:srgbClr val="000000"/>
                          </a:solidFill>
                          <a:effectLst/>
                          <a:latin typeface="Arial" panose="020B0604020202020204" pitchFamily="34" charset="0"/>
                        </a:rPr>
                        <a:t>114</a:t>
                      </a:r>
                    </a:p>
                  </a:txBody>
                  <a:tcPr marL="7726" marR="7726" marT="772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20.2</a:t>
                      </a:r>
                    </a:p>
                  </a:txBody>
                  <a:tcPr marL="7726" marR="7726" marT="77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20.2</a:t>
                      </a:r>
                    </a:p>
                  </a:txBody>
                  <a:tcPr marL="7726" marR="7726" marT="772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89.5</a:t>
                      </a:r>
                    </a:p>
                  </a:txBody>
                  <a:tcPr marL="7726" marR="7726" marT="77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726894577"/>
                  </a:ext>
                </a:extLst>
              </a:tr>
              <a:tr h="230238">
                <a:tc>
                  <a:txBody>
                    <a:bodyPr/>
                    <a:lstStyle/>
                    <a:p>
                      <a:pPr algn="l" fontAlgn="ctr"/>
                      <a:r>
                        <a:rPr lang="es-DO" sz="1500" b="0" i="0" u="none" strike="noStrike">
                          <a:solidFill>
                            <a:srgbClr val="000000"/>
                          </a:solidFill>
                          <a:effectLst/>
                          <a:latin typeface="Arial" panose="020B0604020202020204" pitchFamily="34" charset="0"/>
                        </a:rPr>
                        <a:t>Email</a:t>
                      </a:r>
                    </a:p>
                  </a:txBody>
                  <a:tcPr marL="7726" marR="7726" marT="772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500" b="0" i="0" u="none" strike="noStrike">
                          <a:solidFill>
                            <a:srgbClr val="000000"/>
                          </a:solidFill>
                          <a:effectLst/>
                          <a:latin typeface="Arial" panose="020B0604020202020204" pitchFamily="34" charset="0"/>
                        </a:rPr>
                        <a:t>33</a:t>
                      </a:r>
                    </a:p>
                  </a:txBody>
                  <a:tcPr marL="7726" marR="7726" marT="772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5.9</a:t>
                      </a:r>
                    </a:p>
                  </a:txBody>
                  <a:tcPr marL="7726" marR="7726" marT="77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5.9</a:t>
                      </a:r>
                    </a:p>
                  </a:txBody>
                  <a:tcPr marL="7726" marR="7726" marT="772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95.4</a:t>
                      </a:r>
                    </a:p>
                  </a:txBody>
                  <a:tcPr marL="7726" marR="7726" marT="77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534726777"/>
                  </a:ext>
                </a:extLst>
              </a:tr>
              <a:tr h="230238">
                <a:tc>
                  <a:txBody>
                    <a:bodyPr/>
                    <a:lstStyle/>
                    <a:p>
                      <a:pPr algn="l" fontAlgn="ctr"/>
                      <a:r>
                        <a:rPr lang="es-DO" sz="1500" b="0" i="0" u="none" strike="noStrike">
                          <a:solidFill>
                            <a:srgbClr val="000000"/>
                          </a:solidFill>
                          <a:effectLst/>
                          <a:latin typeface="Arial" panose="020B0604020202020204" pitchFamily="34" charset="0"/>
                        </a:rPr>
                        <a:t>Telegram</a:t>
                      </a:r>
                    </a:p>
                  </a:txBody>
                  <a:tcPr marL="7726" marR="7726" marT="772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500" b="0" i="0" u="none" strike="noStrike">
                          <a:solidFill>
                            <a:srgbClr val="000000"/>
                          </a:solidFill>
                          <a:effectLst/>
                          <a:latin typeface="Arial" panose="020B0604020202020204" pitchFamily="34" charset="0"/>
                        </a:rPr>
                        <a:t>9</a:t>
                      </a:r>
                    </a:p>
                  </a:txBody>
                  <a:tcPr marL="7726" marR="7726" marT="772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1.6</a:t>
                      </a:r>
                    </a:p>
                  </a:txBody>
                  <a:tcPr marL="7726" marR="7726" marT="77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1.6</a:t>
                      </a:r>
                    </a:p>
                  </a:txBody>
                  <a:tcPr marL="7726" marR="7726" marT="772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97.0</a:t>
                      </a:r>
                    </a:p>
                  </a:txBody>
                  <a:tcPr marL="7726" marR="7726" marT="77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197271105"/>
                  </a:ext>
                </a:extLst>
              </a:tr>
              <a:tr h="230238">
                <a:tc>
                  <a:txBody>
                    <a:bodyPr/>
                    <a:lstStyle/>
                    <a:p>
                      <a:pPr algn="l" fontAlgn="ctr"/>
                      <a:r>
                        <a:rPr lang="es-DO" sz="1500" b="0" i="0" u="none" strike="noStrike">
                          <a:solidFill>
                            <a:srgbClr val="000000"/>
                          </a:solidFill>
                          <a:effectLst/>
                          <a:latin typeface="Arial" panose="020B0604020202020204" pitchFamily="34" charset="0"/>
                        </a:rPr>
                        <a:t>Hangouts</a:t>
                      </a:r>
                    </a:p>
                  </a:txBody>
                  <a:tcPr marL="7726" marR="7726" marT="772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500" b="0" i="0" u="none" strike="noStrike">
                          <a:solidFill>
                            <a:srgbClr val="000000"/>
                          </a:solidFill>
                          <a:effectLst/>
                          <a:latin typeface="Arial" panose="020B0604020202020204" pitchFamily="34" charset="0"/>
                        </a:rPr>
                        <a:t>2</a:t>
                      </a:r>
                    </a:p>
                  </a:txBody>
                  <a:tcPr marL="7726" marR="7726" marT="772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0.4</a:t>
                      </a:r>
                    </a:p>
                  </a:txBody>
                  <a:tcPr marL="7726" marR="7726" marT="77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0.4</a:t>
                      </a:r>
                    </a:p>
                  </a:txBody>
                  <a:tcPr marL="7726" marR="7726" marT="772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97.3</a:t>
                      </a:r>
                    </a:p>
                  </a:txBody>
                  <a:tcPr marL="7726" marR="7726" marT="77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374877146"/>
                  </a:ext>
                </a:extLst>
              </a:tr>
              <a:tr h="230238">
                <a:tc>
                  <a:txBody>
                    <a:bodyPr/>
                    <a:lstStyle/>
                    <a:p>
                      <a:pPr algn="l" fontAlgn="ctr"/>
                      <a:r>
                        <a:rPr lang="es-DO" sz="1500" b="0" i="0" u="none" strike="noStrike">
                          <a:solidFill>
                            <a:srgbClr val="000000"/>
                          </a:solidFill>
                          <a:effectLst/>
                          <a:latin typeface="Arial" panose="020B0604020202020204" pitchFamily="34" charset="0"/>
                        </a:rPr>
                        <a:t>Otros</a:t>
                      </a:r>
                    </a:p>
                  </a:txBody>
                  <a:tcPr marL="7726" marR="7726" marT="772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500" b="0" i="0" u="none" strike="noStrike">
                          <a:solidFill>
                            <a:srgbClr val="000000"/>
                          </a:solidFill>
                          <a:effectLst/>
                          <a:latin typeface="Arial" panose="020B0604020202020204" pitchFamily="34" charset="0"/>
                        </a:rPr>
                        <a:t>15</a:t>
                      </a:r>
                    </a:p>
                  </a:txBody>
                  <a:tcPr marL="7726" marR="7726" marT="772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2.7</a:t>
                      </a:r>
                    </a:p>
                  </a:txBody>
                  <a:tcPr marL="7726" marR="7726" marT="77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2.7</a:t>
                      </a:r>
                    </a:p>
                  </a:txBody>
                  <a:tcPr marL="7726" marR="7726" marT="772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100.0</a:t>
                      </a:r>
                    </a:p>
                  </a:txBody>
                  <a:tcPr marL="7726" marR="7726" marT="77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056516136"/>
                  </a:ext>
                </a:extLst>
              </a:tr>
              <a:tr h="412058">
                <a:tc>
                  <a:txBody>
                    <a:bodyPr/>
                    <a:lstStyle/>
                    <a:p>
                      <a:pPr algn="ctr" fontAlgn="ctr"/>
                      <a:r>
                        <a:rPr lang="es-DO" sz="1500" b="1" i="0" u="none" strike="noStrike">
                          <a:solidFill>
                            <a:srgbClr val="000000"/>
                          </a:solidFill>
                          <a:effectLst/>
                          <a:latin typeface="Arial" panose="020B0604020202020204" pitchFamily="34" charset="0"/>
                        </a:rPr>
                        <a:t>Total</a:t>
                      </a:r>
                    </a:p>
                  </a:txBody>
                  <a:tcPr marL="7726" marR="7726" marT="772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500" b="1" i="0" u="none" strike="noStrike">
                          <a:solidFill>
                            <a:srgbClr val="000000"/>
                          </a:solidFill>
                          <a:effectLst/>
                          <a:latin typeface="Arial" panose="020B0604020202020204" pitchFamily="34" charset="0"/>
                        </a:rPr>
                        <a:t>563</a:t>
                      </a:r>
                    </a:p>
                  </a:txBody>
                  <a:tcPr marL="7726" marR="7726" marT="77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500" b="1" i="0" u="none" strike="noStrike">
                          <a:solidFill>
                            <a:srgbClr val="000000"/>
                          </a:solidFill>
                          <a:effectLst/>
                          <a:latin typeface="Arial" panose="020B0604020202020204" pitchFamily="34" charset="0"/>
                        </a:rPr>
                        <a:t>100.0</a:t>
                      </a:r>
                    </a:p>
                  </a:txBody>
                  <a:tcPr marL="7726" marR="7726" marT="77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500" b="1" i="0" u="none" strike="noStrike">
                          <a:solidFill>
                            <a:srgbClr val="000000"/>
                          </a:solidFill>
                          <a:effectLst/>
                          <a:latin typeface="Arial" panose="020B0604020202020204" pitchFamily="34" charset="0"/>
                        </a:rPr>
                        <a:t>100.0</a:t>
                      </a:r>
                    </a:p>
                  </a:txBody>
                  <a:tcPr marL="7726" marR="7726" marT="77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500" b="1" i="0" u="none" strike="noStrike" dirty="0">
                          <a:solidFill>
                            <a:srgbClr val="000000"/>
                          </a:solidFill>
                          <a:effectLst/>
                          <a:latin typeface="Arial" panose="020B0604020202020204" pitchFamily="34" charset="0"/>
                        </a:rPr>
                        <a:t> </a:t>
                      </a:r>
                    </a:p>
                  </a:txBody>
                  <a:tcPr marL="7726" marR="7726" marT="772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3822392848"/>
                  </a:ext>
                </a:extLst>
              </a:tr>
            </a:tbl>
          </a:graphicData>
        </a:graphic>
      </p:graphicFrame>
      <p:graphicFrame>
        <p:nvGraphicFramePr>
          <p:cNvPr id="7" name="Gráfico 6">
            <a:extLst>
              <a:ext uri="{FF2B5EF4-FFF2-40B4-BE49-F238E27FC236}">
                <a16:creationId xmlns:a16="http://schemas.microsoft.com/office/drawing/2014/main" id="{03466F99-5C4A-5A45-A5A6-F7371565B2B7}"/>
              </a:ext>
            </a:extLst>
          </p:cNvPr>
          <p:cNvGraphicFramePr>
            <a:graphicFrameLocks/>
          </p:cNvGraphicFramePr>
          <p:nvPr>
            <p:extLst>
              <p:ext uri="{D42A27DB-BD31-4B8C-83A1-F6EECF244321}">
                <p14:modId xmlns:p14="http://schemas.microsoft.com/office/powerpoint/2010/main" val="3981725283"/>
              </p:ext>
            </p:extLst>
          </p:nvPr>
        </p:nvGraphicFramePr>
        <p:xfrm>
          <a:off x="6596700" y="1667225"/>
          <a:ext cx="5595300" cy="5130800"/>
        </p:xfrm>
        <a:graphic>
          <a:graphicData uri="http://schemas.openxmlformats.org/drawingml/2006/chart">
            <c:chart xmlns:c="http://schemas.openxmlformats.org/drawingml/2006/chart" xmlns:r="http://schemas.openxmlformats.org/officeDocument/2006/relationships" r:id="rId4"/>
          </a:graphicData>
        </a:graphic>
      </p:graphicFrame>
      <p:sp>
        <p:nvSpPr>
          <p:cNvPr id="8" name="CuadroTexto 7">
            <a:extLst>
              <a:ext uri="{FF2B5EF4-FFF2-40B4-BE49-F238E27FC236}">
                <a16:creationId xmlns:a16="http://schemas.microsoft.com/office/drawing/2014/main" id="{371A0AC7-939A-604D-9F64-B435D643CEB6}"/>
              </a:ext>
            </a:extLst>
          </p:cNvPr>
          <p:cNvSpPr txBox="1"/>
          <p:nvPr/>
        </p:nvSpPr>
        <p:spPr>
          <a:xfrm>
            <a:off x="1828800" y="786101"/>
            <a:ext cx="8903368" cy="523220"/>
          </a:xfrm>
          <a:prstGeom prst="rect">
            <a:avLst/>
          </a:prstGeom>
          <a:solidFill>
            <a:schemeClr val="accent6">
              <a:lumMod val="60000"/>
              <a:lumOff val="40000"/>
            </a:schemeClr>
          </a:solidFill>
        </p:spPr>
        <p:txBody>
          <a:bodyPr wrap="square" rtlCol="0">
            <a:spAutoFit/>
          </a:bodyPr>
          <a:lstStyle/>
          <a:p>
            <a:pPr algn="ctr"/>
            <a:r>
              <a:rPr lang="es-DO" sz="2800" b="1" dirty="0"/>
              <a:t>Recursos más utilizados en comunicación con estudiantes</a:t>
            </a:r>
          </a:p>
        </p:txBody>
      </p:sp>
      <p:sp>
        <p:nvSpPr>
          <p:cNvPr id="9" name="Marcador de número de diapositiva 8">
            <a:extLst>
              <a:ext uri="{FF2B5EF4-FFF2-40B4-BE49-F238E27FC236}">
                <a16:creationId xmlns:a16="http://schemas.microsoft.com/office/drawing/2014/main" id="{8BE406B6-D468-D244-96EE-81EE29D2530D}"/>
              </a:ext>
            </a:extLst>
          </p:cNvPr>
          <p:cNvSpPr>
            <a:spLocks noGrp="1"/>
          </p:cNvSpPr>
          <p:nvPr>
            <p:ph type="sldNum" sz="quarter" idx="12"/>
          </p:nvPr>
        </p:nvSpPr>
        <p:spPr/>
        <p:txBody>
          <a:bodyPr/>
          <a:lstStyle/>
          <a:p>
            <a:fld id="{F5D1F510-C917-4B4E-B0A9-1BF7ED89073D}" type="slidenum">
              <a:rPr lang="es-DO" smtClean="0"/>
              <a:t>55</a:t>
            </a:fld>
            <a:endParaRPr lang="es-DO"/>
          </a:p>
        </p:txBody>
      </p:sp>
    </p:spTree>
    <p:extLst>
      <p:ext uri="{BB962C8B-B14F-4D97-AF65-F5344CB8AC3E}">
        <p14:creationId xmlns:p14="http://schemas.microsoft.com/office/powerpoint/2010/main" val="14433510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2658979" y="897387"/>
            <a:ext cx="6641431" cy="523220"/>
          </a:xfrm>
          <a:prstGeom prst="rect">
            <a:avLst/>
          </a:prstGeom>
          <a:solidFill>
            <a:schemeClr val="accent6">
              <a:lumMod val="60000"/>
              <a:lumOff val="40000"/>
            </a:schemeClr>
          </a:solidFill>
        </p:spPr>
        <p:txBody>
          <a:bodyPr wrap="square" rtlCol="0">
            <a:spAutoFit/>
          </a:bodyPr>
          <a:lstStyle/>
          <a:p>
            <a:pPr algn="ctr"/>
            <a:r>
              <a:rPr lang="es-DO" sz="2800" b="1" dirty="0"/>
              <a:t>Lugares para las videoconferencias</a:t>
            </a:r>
          </a:p>
        </p:txBody>
      </p:sp>
      <p:graphicFrame>
        <p:nvGraphicFramePr>
          <p:cNvPr id="3" name="Tabla 2">
            <a:extLst>
              <a:ext uri="{FF2B5EF4-FFF2-40B4-BE49-F238E27FC236}">
                <a16:creationId xmlns:a16="http://schemas.microsoft.com/office/drawing/2014/main" id="{B57164C0-C3DF-F449-AE21-DA601BE40B0C}"/>
              </a:ext>
            </a:extLst>
          </p:cNvPr>
          <p:cNvGraphicFramePr>
            <a:graphicFrameLocks noGrp="1"/>
          </p:cNvGraphicFramePr>
          <p:nvPr>
            <p:extLst>
              <p:ext uri="{D42A27DB-BD31-4B8C-83A1-F6EECF244321}">
                <p14:modId xmlns:p14="http://schemas.microsoft.com/office/powerpoint/2010/main" val="2844161255"/>
              </p:ext>
            </p:extLst>
          </p:nvPr>
        </p:nvGraphicFramePr>
        <p:xfrm>
          <a:off x="88566" y="3080084"/>
          <a:ext cx="6889749" cy="3585726"/>
        </p:xfrm>
        <a:graphic>
          <a:graphicData uri="http://schemas.openxmlformats.org/drawingml/2006/table">
            <a:tbl>
              <a:tblPr/>
              <a:tblGrid>
                <a:gridCol w="2444847">
                  <a:extLst>
                    <a:ext uri="{9D8B030D-6E8A-4147-A177-3AD203B41FA5}">
                      <a16:colId xmlns:a16="http://schemas.microsoft.com/office/drawing/2014/main" val="845673017"/>
                    </a:ext>
                  </a:extLst>
                </a:gridCol>
                <a:gridCol w="1270836">
                  <a:extLst>
                    <a:ext uri="{9D8B030D-6E8A-4147-A177-3AD203B41FA5}">
                      <a16:colId xmlns:a16="http://schemas.microsoft.com/office/drawing/2014/main" val="630387065"/>
                    </a:ext>
                  </a:extLst>
                </a:gridCol>
                <a:gridCol w="883534">
                  <a:extLst>
                    <a:ext uri="{9D8B030D-6E8A-4147-A177-3AD203B41FA5}">
                      <a16:colId xmlns:a16="http://schemas.microsoft.com/office/drawing/2014/main" val="37506908"/>
                    </a:ext>
                  </a:extLst>
                </a:gridCol>
                <a:gridCol w="883534">
                  <a:extLst>
                    <a:ext uri="{9D8B030D-6E8A-4147-A177-3AD203B41FA5}">
                      <a16:colId xmlns:a16="http://schemas.microsoft.com/office/drawing/2014/main" val="947621128"/>
                    </a:ext>
                  </a:extLst>
                </a:gridCol>
                <a:gridCol w="1406998">
                  <a:extLst>
                    <a:ext uri="{9D8B030D-6E8A-4147-A177-3AD203B41FA5}">
                      <a16:colId xmlns:a16="http://schemas.microsoft.com/office/drawing/2014/main" val="3404524824"/>
                    </a:ext>
                  </a:extLst>
                </a:gridCol>
              </a:tblGrid>
              <a:tr h="617600">
                <a:tc gridSpan="5">
                  <a:txBody>
                    <a:bodyPr/>
                    <a:lstStyle/>
                    <a:p>
                      <a:pPr algn="ctr" fontAlgn="ctr"/>
                      <a:r>
                        <a:rPr lang="es-DO" sz="1600" b="1" i="0" u="none" strike="noStrike" dirty="0">
                          <a:solidFill>
                            <a:srgbClr val="000000"/>
                          </a:solidFill>
                          <a:effectLst/>
                          <a:latin typeface="Arial" panose="020B0604020202020204" pitchFamily="34" charset="0"/>
                        </a:rPr>
                        <a:t>Encuesta a Docentes: Evaluación del primer mes del proceso de docencia virtual, Semestre 2020-20.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479684115"/>
                  </a:ext>
                </a:extLst>
              </a:tr>
              <a:tr h="617600">
                <a:tc gridSpan="5">
                  <a:txBody>
                    <a:bodyPr/>
                    <a:lstStyle/>
                    <a:p>
                      <a:pPr algn="ctr" fontAlgn="ctr"/>
                      <a:r>
                        <a:rPr lang="es-DO" sz="1800" b="1" i="0" u="none" strike="noStrike">
                          <a:solidFill>
                            <a:srgbClr val="000000"/>
                          </a:solidFill>
                          <a:effectLst/>
                          <a:latin typeface="Arial" panose="020B0604020202020204" pitchFamily="34" charset="0"/>
                        </a:rPr>
                        <a:t>Cantidad y % de encuestados según los lugares que el docente más utiliza para hacer sus videoconferencias en el  aula virtual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50608955"/>
                  </a:ext>
                </a:extLst>
              </a:tr>
              <a:tr h="716416">
                <a:tc>
                  <a:txBody>
                    <a:bodyPr/>
                    <a:lstStyle/>
                    <a:p>
                      <a:pPr algn="ctr" fontAlgn="ctr"/>
                      <a:r>
                        <a:rPr lang="es-DO" sz="1800" b="1" i="0" u="none" strike="noStrike">
                          <a:solidFill>
                            <a:srgbClr val="000000"/>
                          </a:solidFill>
                          <a:effectLst/>
                          <a:latin typeface="Arial" panose="020B0604020202020204" pitchFamily="34" charset="0"/>
                        </a:rPr>
                        <a:t>Lugares más usados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Frecuencia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2000" b="1" i="0" u="none" strike="noStrike">
                          <a:solidFill>
                            <a:srgbClr val="000000"/>
                          </a:solidFill>
                          <a:effectLst/>
                          <a:latin typeface="Arial" panose="020B0604020202020204" pitchFamily="34"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Válido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Acumulado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1281449523"/>
                  </a:ext>
                </a:extLst>
              </a:tr>
              <a:tr h="276067">
                <a:tc>
                  <a:txBody>
                    <a:bodyPr/>
                    <a:lstStyle/>
                    <a:p>
                      <a:pPr algn="l" fontAlgn="ctr"/>
                      <a:r>
                        <a:rPr lang="es-DO" sz="1800" b="0" i="0" u="none" strike="noStrike">
                          <a:solidFill>
                            <a:srgbClr val="000000"/>
                          </a:solidFill>
                          <a:effectLst/>
                          <a:latin typeface="Arial" panose="020B0604020202020204" pitchFamily="34" charset="0"/>
                        </a:rPr>
                        <a:t>Desde la UASD</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10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74441786"/>
                  </a:ext>
                </a:extLst>
              </a:tr>
              <a:tr h="276067">
                <a:tc>
                  <a:txBody>
                    <a:bodyPr/>
                    <a:lstStyle/>
                    <a:p>
                      <a:pPr algn="l" fontAlgn="ctr"/>
                      <a:r>
                        <a:rPr lang="es-DO" sz="1800" b="0" i="0" u="none" strike="noStrike">
                          <a:solidFill>
                            <a:srgbClr val="000000"/>
                          </a:solidFill>
                          <a:effectLst/>
                          <a:latin typeface="Arial" panose="020B0604020202020204" pitchFamily="34" charset="0"/>
                        </a:rPr>
                        <a:t>Desde tu trabajo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3.2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694835076"/>
                  </a:ext>
                </a:extLst>
              </a:tr>
              <a:tr h="276067">
                <a:tc>
                  <a:txBody>
                    <a:bodyPr/>
                    <a:lstStyle/>
                    <a:p>
                      <a:pPr algn="l" fontAlgn="ctr"/>
                      <a:r>
                        <a:rPr lang="es-DO" sz="1800" b="0" i="0" u="none" strike="noStrike">
                          <a:solidFill>
                            <a:srgbClr val="000000"/>
                          </a:solidFill>
                          <a:effectLst/>
                          <a:latin typeface="Arial" panose="020B0604020202020204" pitchFamily="34" charset="0"/>
                        </a:rPr>
                        <a:t>El hogar</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529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94.0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94.0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97.2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96053400"/>
                  </a:ext>
                </a:extLst>
              </a:tr>
              <a:tr h="276067">
                <a:tc>
                  <a:txBody>
                    <a:bodyPr/>
                    <a:lstStyle/>
                    <a:p>
                      <a:pPr algn="l" fontAlgn="ctr"/>
                      <a:r>
                        <a:rPr lang="es-DO" sz="1800" b="0" i="0" u="none" strike="noStrike" dirty="0">
                          <a:solidFill>
                            <a:srgbClr val="000000"/>
                          </a:solidFill>
                          <a:effectLst/>
                          <a:latin typeface="Arial" panose="020B0604020202020204" pitchFamily="34" charset="0"/>
                        </a:rPr>
                        <a:t>Oficina privada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16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2.8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2.8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817994107"/>
                  </a:ext>
                </a:extLst>
              </a:tr>
              <a:tr h="276067">
                <a:tc>
                  <a:txBody>
                    <a:bodyPr/>
                    <a:lstStyle/>
                    <a:p>
                      <a:pPr algn="ctr" fontAlgn="ctr"/>
                      <a:r>
                        <a:rPr lang="es-DO" sz="1800" b="1" i="0" u="none" strike="noStrike">
                          <a:solidFill>
                            <a:srgbClr val="000000"/>
                          </a:solidFill>
                          <a:effectLst/>
                          <a:latin typeface="Arial" panose="020B060402020202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563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dirty="0">
                          <a:solidFill>
                            <a:srgbClr val="000000"/>
                          </a:solidFill>
                          <a:effectLst/>
                          <a:latin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491096971"/>
                  </a:ext>
                </a:extLst>
              </a:tr>
            </a:tbl>
          </a:graphicData>
        </a:graphic>
      </p:graphicFrame>
      <p:graphicFrame>
        <p:nvGraphicFramePr>
          <p:cNvPr id="7" name="Gráfico 6">
            <a:extLst>
              <a:ext uri="{FF2B5EF4-FFF2-40B4-BE49-F238E27FC236}">
                <a16:creationId xmlns:a16="http://schemas.microsoft.com/office/drawing/2014/main" id="{18B70587-3513-CC41-A63D-2A95458337B7}"/>
              </a:ext>
            </a:extLst>
          </p:cNvPr>
          <p:cNvGraphicFramePr>
            <a:graphicFrameLocks/>
          </p:cNvGraphicFramePr>
          <p:nvPr>
            <p:extLst>
              <p:ext uri="{D42A27DB-BD31-4B8C-83A1-F6EECF244321}">
                <p14:modId xmlns:p14="http://schemas.microsoft.com/office/powerpoint/2010/main" val="3142471704"/>
              </p:ext>
            </p:extLst>
          </p:nvPr>
        </p:nvGraphicFramePr>
        <p:xfrm>
          <a:off x="7086433" y="2249906"/>
          <a:ext cx="5017001" cy="4415904"/>
        </p:xfrm>
        <a:graphic>
          <a:graphicData uri="http://schemas.openxmlformats.org/drawingml/2006/chart">
            <c:chart xmlns:c="http://schemas.openxmlformats.org/drawingml/2006/chart" xmlns:r="http://schemas.openxmlformats.org/officeDocument/2006/relationships" r:id="rId4"/>
          </a:graphicData>
        </a:graphic>
      </p:graphicFrame>
      <p:sp>
        <p:nvSpPr>
          <p:cNvPr id="8" name="Marcador de número de diapositiva 7">
            <a:extLst>
              <a:ext uri="{FF2B5EF4-FFF2-40B4-BE49-F238E27FC236}">
                <a16:creationId xmlns:a16="http://schemas.microsoft.com/office/drawing/2014/main" id="{D8874E93-8F5A-C344-B9C4-5AF76225147E}"/>
              </a:ext>
            </a:extLst>
          </p:cNvPr>
          <p:cNvSpPr>
            <a:spLocks noGrp="1"/>
          </p:cNvSpPr>
          <p:nvPr>
            <p:ph type="sldNum" sz="quarter" idx="12"/>
          </p:nvPr>
        </p:nvSpPr>
        <p:spPr/>
        <p:txBody>
          <a:bodyPr/>
          <a:lstStyle/>
          <a:p>
            <a:fld id="{F5D1F510-C917-4B4E-B0A9-1BF7ED89073D}" type="slidenum">
              <a:rPr lang="es-DO" smtClean="0"/>
              <a:t>56</a:t>
            </a:fld>
            <a:endParaRPr lang="es-DO"/>
          </a:p>
        </p:txBody>
      </p:sp>
    </p:spTree>
    <p:extLst>
      <p:ext uri="{BB962C8B-B14F-4D97-AF65-F5344CB8AC3E}">
        <p14:creationId xmlns:p14="http://schemas.microsoft.com/office/powerpoint/2010/main" val="17303604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2658979" y="897387"/>
            <a:ext cx="6641431" cy="523220"/>
          </a:xfrm>
          <a:prstGeom prst="rect">
            <a:avLst/>
          </a:prstGeom>
          <a:solidFill>
            <a:schemeClr val="accent6">
              <a:lumMod val="60000"/>
              <a:lumOff val="40000"/>
            </a:schemeClr>
          </a:solidFill>
        </p:spPr>
        <p:txBody>
          <a:bodyPr wrap="square" rtlCol="0">
            <a:spAutoFit/>
          </a:bodyPr>
          <a:lstStyle/>
          <a:p>
            <a:pPr algn="ctr"/>
            <a:r>
              <a:rPr lang="es-DO" sz="2800" b="1" dirty="0"/>
              <a:t>Lugares para las videoconferencias</a:t>
            </a:r>
          </a:p>
        </p:txBody>
      </p:sp>
      <p:graphicFrame>
        <p:nvGraphicFramePr>
          <p:cNvPr id="5" name="Tabla 4">
            <a:extLst>
              <a:ext uri="{FF2B5EF4-FFF2-40B4-BE49-F238E27FC236}">
                <a16:creationId xmlns:a16="http://schemas.microsoft.com/office/drawing/2014/main" id="{3CA37A0D-0D16-DE4A-B2EA-EA5FCD5E89B1}"/>
              </a:ext>
            </a:extLst>
          </p:cNvPr>
          <p:cNvGraphicFramePr>
            <a:graphicFrameLocks noGrp="1"/>
          </p:cNvGraphicFramePr>
          <p:nvPr>
            <p:extLst>
              <p:ext uri="{D42A27DB-BD31-4B8C-83A1-F6EECF244321}">
                <p14:modId xmlns:p14="http://schemas.microsoft.com/office/powerpoint/2010/main" val="427835064"/>
              </p:ext>
            </p:extLst>
          </p:nvPr>
        </p:nvGraphicFramePr>
        <p:xfrm>
          <a:off x="121928" y="2394283"/>
          <a:ext cx="6641431" cy="4122504"/>
        </p:xfrm>
        <a:graphic>
          <a:graphicData uri="http://schemas.openxmlformats.org/drawingml/2006/table">
            <a:tbl>
              <a:tblPr/>
              <a:tblGrid>
                <a:gridCol w="1951044">
                  <a:extLst>
                    <a:ext uri="{9D8B030D-6E8A-4147-A177-3AD203B41FA5}">
                      <a16:colId xmlns:a16="http://schemas.microsoft.com/office/drawing/2014/main" val="1764513449"/>
                    </a:ext>
                  </a:extLst>
                </a:gridCol>
                <a:gridCol w="1174004">
                  <a:extLst>
                    <a:ext uri="{9D8B030D-6E8A-4147-A177-3AD203B41FA5}">
                      <a16:colId xmlns:a16="http://schemas.microsoft.com/office/drawing/2014/main" val="1891058884"/>
                    </a:ext>
                  </a:extLst>
                </a:gridCol>
                <a:gridCol w="1081098">
                  <a:extLst>
                    <a:ext uri="{9D8B030D-6E8A-4147-A177-3AD203B41FA5}">
                      <a16:colId xmlns:a16="http://schemas.microsoft.com/office/drawing/2014/main" val="1794863692"/>
                    </a:ext>
                  </a:extLst>
                </a:gridCol>
                <a:gridCol w="1038867">
                  <a:extLst>
                    <a:ext uri="{9D8B030D-6E8A-4147-A177-3AD203B41FA5}">
                      <a16:colId xmlns:a16="http://schemas.microsoft.com/office/drawing/2014/main" val="2369619201"/>
                    </a:ext>
                  </a:extLst>
                </a:gridCol>
                <a:gridCol w="1396418">
                  <a:extLst>
                    <a:ext uri="{9D8B030D-6E8A-4147-A177-3AD203B41FA5}">
                      <a16:colId xmlns:a16="http://schemas.microsoft.com/office/drawing/2014/main" val="146747818"/>
                    </a:ext>
                  </a:extLst>
                </a:gridCol>
              </a:tblGrid>
              <a:tr h="701461">
                <a:tc gridSpan="5">
                  <a:txBody>
                    <a:bodyPr/>
                    <a:lstStyle/>
                    <a:p>
                      <a:pPr algn="ctr" fontAlgn="ctr"/>
                      <a:r>
                        <a:rPr lang="es-DO" sz="15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8868" marR="8868" marT="88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186216490"/>
                  </a:ext>
                </a:extLst>
              </a:tr>
              <a:tr h="745303">
                <a:tc gridSpan="5">
                  <a:txBody>
                    <a:bodyPr/>
                    <a:lstStyle/>
                    <a:p>
                      <a:pPr algn="ctr" fontAlgn="ctr"/>
                      <a:r>
                        <a:rPr lang="es-DO" sz="1700" b="1" i="0" u="none" strike="noStrike">
                          <a:solidFill>
                            <a:srgbClr val="000000"/>
                          </a:solidFill>
                          <a:effectLst/>
                          <a:latin typeface="Arial" panose="020B0604020202020204" pitchFamily="34" charset="0"/>
                        </a:rPr>
                        <a:t>Cantidad y % del tiempo promedio por asignatura que ha dedicado a las videoconferencias con sus estudiantes</a:t>
                      </a:r>
                    </a:p>
                  </a:txBody>
                  <a:tcPr marL="8868" marR="8868" marT="88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4129486808"/>
                  </a:ext>
                </a:extLst>
              </a:tr>
              <a:tr h="800104">
                <a:tc>
                  <a:txBody>
                    <a:bodyPr/>
                    <a:lstStyle/>
                    <a:p>
                      <a:pPr algn="ctr" fontAlgn="ctr"/>
                      <a:r>
                        <a:rPr lang="es-DO" sz="1700" b="1" i="0" u="none" strike="noStrike">
                          <a:solidFill>
                            <a:srgbClr val="000000"/>
                          </a:solidFill>
                          <a:effectLst/>
                          <a:latin typeface="Arial" panose="020B0604020202020204" pitchFamily="34" charset="0"/>
                        </a:rPr>
                        <a:t>Tiempo promedio por asignatura en videoconferencias</a:t>
                      </a:r>
                    </a:p>
                  </a:txBody>
                  <a:tcPr marL="8868" marR="8868" marT="88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700" b="1" i="0" u="none" strike="noStrike">
                          <a:solidFill>
                            <a:srgbClr val="000000"/>
                          </a:solidFill>
                          <a:effectLst/>
                          <a:latin typeface="Arial" panose="020B0604020202020204" pitchFamily="34" charset="0"/>
                        </a:rPr>
                        <a:t>Frecuencia</a:t>
                      </a:r>
                    </a:p>
                  </a:txBody>
                  <a:tcPr marL="8868" marR="8868" marT="88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900" b="1" i="0" u="none" strike="noStrike">
                          <a:solidFill>
                            <a:srgbClr val="000000"/>
                          </a:solidFill>
                          <a:effectLst/>
                          <a:latin typeface="Arial" panose="020B0604020202020204" pitchFamily="34" charset="0"/>
                        </a:rPr>
                        <a:t>%</a:t>
                      </a:r>
                    </a:p>
                  </a:txBody>
                  <a:tcPr marL="8868" marR="8868" marT="88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700" b="1" i="0" u="none" strike="noStrike">
                          <a:solidFill>
                            <a:srgbClr val="000000"/>
                          </a:solidFill>
                          <a:effectLst/>
                          <a:latin typeface="Arial" panose="020B0604020202020204" pitchFamily="34" charset="0"/>
                        </a:rPr>
                        <a:t>% Válido</a:t>
                      </a:r>
                    </a:p>
                  </a:txBody>
                  <a:tcPr marL="8868" marR="8868" marT="88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700" b="1" i="0" u="none" strike="noStrike">
                          <a:solidFill>
                            <a:srgbClr val="000000"/>
                          </a:solidFill>
                          <a:effectLst/>
                          <a:latin typeface="Arial" panose="020B0604020202020204" pitchFamily="34" charset="0"/>
                        </a:rPr>
                        <a:t>% Acumulado</a:t>
                      </a:r>
                    </a:p>
                  </a:txBody>
                  <a:tcPr marL="8868" marR="8868" marT="88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1367732551"/>
                  </a:ext>
                </a:extLst>
              </a:tr>
              <a:tr h="252088">
                <a:tc>
                  <a:txBody>
                    <a:bodyPr/>
                    <a:lstStyle/>
                    <a:p>
                      <a:pPr algn="ctr" fontAlgn="ctr"/>
                      <a:r>
                        <a:rPr lang="es-DO" sz="1700" b="0" i="0" u="none" strike="noStrike">
                          <a:solidFill>
                            <a:srgbClr val="000000"/>
                          </a:solidFill>
                          <a:effectLst/>
                          <a:latin typeface="Arial" panose="020B0604020202020204" pitchFamily="34" charset="0"/>
                        </a:rPr>
                        <a:t>15 minutos</a:t>
                      </a:r>
                    </a:p>
                  </a:txBody>
                  <a:tcPr marL="8868" marR="8868" marT="88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700" b="0" i="0" u="none" strike="noStrike">
                          <a:solidFill>
                            <a:srgbClr val="000000"/>
                          </a:solidFill>
                          <a:effectLst/>
                          <a:latin typeface="Arial" panose="020B0604020202020204" pitchFamily="34" charset="0"/>
                        </a:rPr>
                        <a:t>5</a:t>
                      </a:r>
                    </a:p>
                  </a:txBody>
                  <a:tcPr marL="8868" marR="8868" marT="886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0.9</a:t>
                      </a:r>
                    </a:p>
                  </a:txBody>
                  <a:tcPr marL="8868" marR="8868" marT="88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0.9</a:t>
                      </a:r>
                    </a:p>
                  </a:txBody>
                  <a:tcPr marL="8868" marR="8868" marT="88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0.9</a:t>
                      </a:r>
                    </a:p>
                  </a:txBody>
                  <a:tcPr marL="8868" marR="8868" marT="88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056254069"/>
                  </a:ext>
                </a:extLst>
              </a:tr>
              <a:tr h="252088">
                <a:tc>
                  <a:txBody>
                    <a:bodyPr/>
                    <a:lstStyle/>
                    <a:p>
                      <a:pPr algn="ctr" fontAlgn="ctr"/>
                      <a:r>
                        <a:rPr lang="es-DO" sz="1700" b="0" i="0" u="none" strike="noStrike">
                          <a:solidFill>
                            <a:srgbClr val="000000"/>
                          </a:solidFill>
                          <a:effectLst/>
                          <a:latin typeface="Arial" panose="020B0604020202020204" pitchFamily="34" charset="0"/>
                        </a:rPr>
                        <a:t>30 minutos</a:t>
                      </a:r>
                    </a:p>
                  </a:txBody>
                  <a:tcPr marL="8868" marR="8868" marT="88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700" b="0" i="0" u="none" strike="noStrike">
                          <a:solidFill>
                            <a:srgbClr val="000000"/>
                          </a:solidFill>
                          <a:effectLst/>
                          <a:latin typeface="Arial" panose="020B0604020202020204" pitchFamily="34" charset="0"/>
                        </a:rPr>
                        <a:t>20</a:t>
                      </a:r>
                    </a:p>
                  </a:txBody>
                  <a:tcPr marL="8868" marR="8868" marT="886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3.6</a:t>
                      </a:r>
                    </a:p>
                  </a:txBody>
                  <a:tcPr marL="8868" marR="8868" marT="88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3.6</a:t>
                      </a:r>
                    </a:p>
                  </a:txBody>
                  <a:tcPr marL="8868" marR="8868" marT="88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4.5</a:t>
                      </a:r>
                    </a:p>
                  </a:txBody>
                  <a:tcPr marL="8868" marR="8868" marT="88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948115642"/>
                  </a:ext>
                </a:extLst>
              </a:tr>
              <a:tr h="252088">
                <a:tc>
                  <a:txBody>
                    <a:bodyPr/>
                    <a:lstStyle/>
                    <a:p>
                      <a:pPr algn="ctr" fontAlgn="ctr"/>
                      <a:r>
                        <a:rPr lang="es-DO" sz="1700" b="0" i="0" u="none" strike="noStrike">
                          <a:solidFill>
                            <a:srgbClr val="000000"/>
                          </a:solidFill>
                          <a:effectLst/>
                          <a:latin typeface="Arial" panose="020B0604020202020204" pitchFamily="34" charset="0"/>
                        </a:rPr>
                        <a:t>45 minutos</a:t>
                      </a:r>
                    </a:p>
                  </a:txBody>
                  <a:tcPr marL="8868" marR="8868" marT="88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700" b="0" i="0" u="none" strike="noStrike">
                          <a:solidFill>
                            <a:srgbClr val="000000"/>
                          </a:solidFill>
                          <a:effectLst/>
                          <a:latin typeface="Arial" panose="020B0604020202020204" pitchFamily="34" charset="0"/>
                        </a:rPr>
                        <a:t>81</a:t>
                      </a:r>
                    </a:p>
                  </a:txBody>
                  <a:tcPr marL="8868" marR="8868" marT="886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14.4</a:t>
                      </a:r>
                    </a:p>
                  </a:txBody>
                  <a:tcPr marL="8868" marR="8868" marT="88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14.4</a:t>
                      </a:r>
                    </a:p>
                  </a:txBody>
                  <a:tcPr marL="8868" marR="8868" marT="88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18.9</a:t>
                      </a:r>
                    </a:p>
                  </a:txBody>
                  <a:tcPr marL="8868" marR="8868" marT="88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93921371"/>
                  </a:ext>
                </a:extLst>
              </a:tr>
              <a:tr h="252088">
                <a:tc>
                  <a:txBody>
                    <a:bodyPr/>
                    <a:lstStyle/>
                    <a:p>
                      <a:pPr algn="ctr" fontAlgn="ctr"/>
                      <a:r>
                        <a:rPr lang="es-DO" sz="1700" b="0" i="0" u="none" strike="noStrike">
                          <a:solidFill>
                            <a:srgbClr val="000000"/>
                          </a:solidFill>
                          <a:effectLst/>
                          <a:latin typeface="Arial" panose="020B0604020202020204" pitchFamily="34" charset="0"/>
                        </a:rPr>
                        <a:t>1 hora</a:t>
                      </a:r>
                    </a:p>
                  </a:txBody>
                  <a:tcPr marL="8868" marR="8868" marT="88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99</a:t>
                      </a:r>
                    </a:p>
                  </a:txBody>
                  <a:tcPr marL="8868" marR="8868" marT="88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17.6</a:t>
                      </a:r>
                    </a:p>
                  </a:txBody>
                  <a:tcPr marL="8868" marR="8868" marT="88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17.6</a:t>
                      </a:r>
                    </a:p>
                  </a:txBody>
                  <a:tcPr marL="8868" marR="8868" marT="88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36.5</a:t>
                      </a:r>
                    </a:p>
                  </a:txBody>
                  <a:tcPr marL="8868" marR="8868" marT="88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149440397"/>
                  </a:ext>
                </a:extLst>
              </a:tr>
              <a:tr h="252088">
                <a:tc>
                  <a:txBody>
                    <a:bodyPr/>
                    <a:lstStyle/>
                    <a:p>
                      <a:pPr algn="ctr" fontAlgn="ctr"/>
                      <a:r>
                        <a:rPr lang="es-DO" sz="1700" b="0" i="0" u="none" strike="noStrike">
                          <a:solidFill>
                            <a:srgbClr val="000000"/>
                          </a:solidFill>
                          <a:effectLst/>
                          <a:latin typeface="Arial" panose="020B0604020202020204" pitchFamily="34" charset="0"/>
                        </a:rPr>
                        <a:t>1 hora y media</a:t>
                      </a:r>
                    </a:p>
                  </a:txBody>
                  <a:tcPr marL="8868" marR="8868" marT="88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700" b="0" i="0" u="none" strike="noStrike">
                          <a:solidFill>
                            <a:srgbClr val="000000"/>
                          </a:solidFill>
                          <a:effectLst/>
                          <a:latin typeface="Arial" panose="020B0604020202020204" pitchFamily="34" charset="0"/>
                        </a:rPr>
                        <a:t>230</a:t>
                      </a:r>
                    </a:p>
                  </a:txBody>
                  <a:tcPr marL="8868" marR="8868" marT="886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40.9</a:t>
                      </a:r>
                    </a:p>
                  </a:txBody>
                  <a:tcPr marL="8868" marR="8868" marT="88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40.9</a:t>
                      </a:r>
                    </a:p>
                  </a:txBody>
                  <a:tcPr marL="8868" marR="8868" marT="88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77.4</a:t>
                      </a:r>
                    </a:p>
                  </a:txBody>
                  <a:tcPr marL="8868" marR="8868" marT="88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590622743"/>
                  </a:ext>
                </a:extLst>
              </a:tr>
              <a:tr h="263048">
                <a:tc>
                  <a:txBody>
                    <a:bodyPr/>
                    <a:lstStyle/>
                    <a:p>
                      <a:pPr algn="ctr" fontAlgn="ctr"/>
                      <a:r>
                        <a:rPr lang="es-DO" sz="1700" b="0" i="0" u="none" strike="noStrike">
                          <a:solidFill>
                            <a:srgbClr val="000000"/>
                          </a:solidFill>
                          <a:effectLst/>
                          <a:latin typeface="Arial" panose="020B0604020202020204" pitchFamily="34" charset="0"/>
                        </a:rPr>
                        <a:t>2 horas o Más</a:t>
                      </a:r>
                    </a:p>
                  </a:txBody>
                  <a:tcPr marL="8868" marR="8868" marT="88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700" b="0" i="0" u="none" strike="noStrike">
                          <a:solidFill>
                            <a:srgbClr val="000000"/>
                          </a:solidFill>
                          <a:effectLst/>
                          <a:latin typeface="Arial" panose="020B0604020202020204" pitchFamily="34" charset="0"/>
                        </a:rPr>
                        <a:t>128</a:t>
                      </a:r>
                    </a:p>
                  </a:txBody>
                  <a:tcPr marL="8868" marR="8868" marT="886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22.7</a:t>
                      </a:r>
                    </a:p>
                  </a:txBody>
                  <a:tcPr marL="8868" marR="8868" marT="88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22.7</a:t>
                      </a:r>
                    </a:p>
                  </a:txBody>
                  <a:tcPr marL="8868" marR="8868" marT="88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100.1</a:t>
                      </a:r>
                    </a:p>
                  </a:txBody>
                  <a:tcPr marL="8868" marR="8868" marT="88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180013552"/>
                  </a:ext>
                </a:extLst>
              </a:tr>
              <a:tr h="263048">
                <a:tc>
                  <a:txBody>
                    <a:bodyPr/>
                    <a:lstStyle/>
                    <a:p>
                      <a:pPr algn="ctr" fontAlgn="ctr"/>
                      <a:r>
                        <a:rPr lang="es-DO" sz="1700" b="1" i="0" u="none" strike="noStrike">
                          <a:solidFill>
                            <a:srgbClr val="000000"/>
                          </a:solidFill>
                          <a:effectLst/>
                          <a:latin typeface="Arial" panose="020B0604020202020204" pitchFamily="34" charset="0"/>
                        </a:rPr>
                        <a:t>Total</a:t>
                      </a:r>
                    </a:p>
                  </a:txBody>
                  <a:tcPr marL="8868" marR="8868" marT="88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700" b="1" i="0" u="none" strike="noStrike">
                          <a:solidFill>
                            <a:srgbClr val="000000"/>
                          </a:solidFill>
                          <a:effectLst/>
                          <a:latin typeface="Arial" panose="020B0604020202020204" pitchFamily="34" charset="0"/>
                        </a:rPr>
                        <a:t>563</a:t>
                      </a:r>
                    </a:p>
                  </a:txBody>
                  <a:tcPr marL="8868" marR="8868" marT="88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700" b="1" i="0" u="none" strike="noStrike">
                          <a:solidFill>
                            <a:srgbClr val="000000"/>
                          </a:solidFill>
                          <a:effectLst/>
                          <a:latin typeface="Arial" panose="020B0604020202020204" pitchFamily="34" charset="0"/>
                        </a:rPr>
                        <a:t>100.0</a:t>
                      </a:r>
                    </a:p>
                  </a:txBody>
                  <a:tcPr marL="8868" marR="8868" marT="88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700" b="1" i="0" u="none" strike="noStrike">
                          <a:solidFill>
                            <a:srgbClr val="000000"/>
                          </a:solidFill>
                          <a:effectLst/>
                          <a:latin typeface="Arial" panose="020B0604020202020204" pitchFamily="34" charset="0"/>
                        </a:rPr>
                        <a:t>100.0</a:t>
                      </a:r>
                    </a:p>
                  </a:txBody>
                  <a:tcPr marL="8868" marR="8868" marT="88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700" b="1" i="0" u="none" strike="noStrike" dirty="0">
                          <a:solidFill>
                            <a:srgbClr val="000000"/>
                          </a:solidFill>
                          <a:effectLst/>
                          <a:latin typeface="Arial" panose="020B0604020202020204" pitchFamily="34" charset="0"/>
                        </a:rPr>
                        <a:t> </a:t>
                      </a:r>
                    </a:p>
                  </a:txBody>
                  <a:tcPr marL="8868" marR="8868" marT="88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331824348"/>
                  </a:ext>
                </a:extLst>
              </a:tr>
            </a:tbl>
          </a:graphicData>
        </a:graphic>
      </p:graphicFrame>
      <p:graphicFrame>
        <p:nvGraphicFramePr>
          <p:cNvPr id="9" name="Gráfico 8">
            <a:extLst>
              <a:ext uri="{FF2B5EF4-FFF2-40B4-BE49-F238E27FC236}">
                <a16:creationId xmlns:a16="http://schemas.microsoft.com/office/drawing/2014/main" id="{B9DF4668-9845-AF48-9BBD-593A4FEABE74}"/>
              </a:ext>
            </a:extLst>
          </p:cNvPr>
          <p:cNvGraphicFramePr>
            <a:graphicFrameLocks/>
          </p:cNvGraphicFramePr>
          <p:nvPr>
            <p:extLst>
              <p:ext uri="{D42A27DB-BD31-4B8C-83A1-F6EECF244321}">
                <p14:modId xmlns:p14="http://schemas.microsoft.com/office/powerpoint/2010/main" val="3332999352"/>
              </p:ext>
            </p:extLst>
          </p:nvPr>
        </p:nvGraphicFramePr>
        <p:xfrm>
          <a:off x="6809211" y="2394283"/>
          <a:ext cx="5382789" cy="4363242"/>
        </p:xfrm>
        <a:graphic>
          <a:graphicData uri="http://schemas.openxmlformats.org/drawingml/2006/chart">
            <c:chart xmlns:c="http://schemas.openxmlformats.org/drawingml/2006/chart" xmlns:r="http://schemas.openxmlformats.org/officeDocument/2006/relationships" r:id="rId4"/>
          </a:graphicData>
        </a:graphic>
      </p:graphicFrame>
      <p:sp>
        <p:nvSpPr>
          <p:cNvPr id="10" name="Marcador de número de diapositiva 9">
            <a:extLst>
              <a:ext uri="{FF2B5EF4-FFF2-40B4-BE49-F238E27FC236}">
                <a16:creationId xmlns:a16="http://schemas.microsoft.com/office/drawing/2014/main" id="{5D5BF5B3-2AA5-4249-8F8B-E6ED5302D399}"/>
              </a:ext>
            </a:extLst>
          </p:cNvPr>
          <p:cNvSpPr>
            <a:spLocks noGrp="1"/>
          </p:cNvSpPr>
          <p:nvPr>
            <p:ph type="sldNum" sz="quarter" idx="12"/>
          </p:nvPr>
        </p:nvSpPr>
        <p:spPr/>
        <p:txBody>
          <a:bodyPr/>
          <a:lstStyle/>
          <a:p>
            <a:fld id="{F5D1F510-C917-4B4E-B0A9-1BF7ED89073D}" type="slidenum">
              <a:rPr lang="es-DO" smtClean="0"/>
              <a:t>57</a:t>
            </a:fld>
            <a:endParaRPr lang="es-DO"/>
          </a:p>
        </p:txBody>
      </p:sp>
    </p:spTree>
    <p:extLst>
      <p:ext uri="{BB962C8B-B14F-4D97-AF65-F5344CB8AC3E}">
        <p14:creationId xmlns:p14="http://schemas.microsoft.com/office/powerpoint/2010/main" val="15990997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2445482" y="933481"/>
            <a:ext cx="7243948" cy="430887"/>
          </a:xfrm>
          <a:prstGeom prst="rect">
            <a:avLst/>
          </a:prstGeom>
          <a:solidFill>
            <a:schemeClr val="accent6">
              <a:lumMod val="60000"/>
              <a:lumOff val="40000"/>
            </a:schemeClr>
          </a:solidFill>
        </p:spPr>
        <p:txBody>
          <a:bodyPr wrap="square" rtlCol="0">
            <a:spAutoFit/>
          </a:bodyPr>
          <a:lstStyle/>
          <a:p>
            <a:pPr algn="ctr"/>
            <a:r>
              <a:rPr lang="es-DO" sz="2200" b="1" dirty="0"/>
              <a:t>Disposición de área especial en hogar para videoconferenias </a:t>
            </a:r>
          </a:p>
        </p:txBody>
      </p:sp>
      <p:graphicFrame>
        <p:nvGraphicFramePr>
          <p:cNvPr id="3" name="Tabla 2">
            <a:extLst>
              <a:ext uri="{FF2B5EF4-FFF2-40B4-BE49-F238E27FC236}">
                <a16:creationId xmlns:a16="http://schemas.microsoft.com/office/drawing/2014/main" id="{6569961E-5A73-2F4E-A0F7-998A866EAA0A}"/>
              </a:ext>
            </a:extLst>
          </p:cNvPr>
          <p:cNvGraphicFramePr>
            <a:graphicFrameLocks noGrp="1"/>
          </p:cNvGraphicFramePr>
          <p:nvPr>
            <p:extLst>
              <p:ext uri="{D42A27DB-BD31-4B8C-83A1-F6EECF244321}">
                <p14:modId xmlns:p14="http://schemas.microsoft.com/office/powerpoint/2010/main" val="3861580247"/>
              </p:ext>
            </p:extLst>
          </p:nvPr>
        </p:nvGraphicFramePr>
        <p:xfrm>
          <a:off x="158005" y="2210635"/>
          <a:ext cx="6870852" cy="4351338"/>
        </p:xfrm>
        <a:graphic>
          <a:graphicData uri="http://schemas.openxmlformats.org/drawingml/2006/table">
            <a:tbl>
              <a:tblPr/>
              <a:tblGrid>
                <a:gridCol w="2438141">
                  <a:extLst>
                    <a:ext uri="{9D8B030D-6E8A-4147-A177-3AD203B41FA5}">
                      <a16:colId xmlns:a16="http://schemas.microsoft.com/office/drawing/2014/main" val="2698175507"/>
                    </a:ext>
                  </a:extLst>
                </a:gridCol>
                <a:gridCol w="1267350">
                  <a:extLst>
                    <a:ext uri="{9D8B030D-6E8A-4147-A177-3AD203B41FA5}">
                      <a16:colId xmlns:a16="http://schemas.microsoft.com/office/drawing/2014/main" val="1738809731"/>
                    </a:ext>
                  </a:extLst>
                </a:gridCol>
                <a:gridCol w="881111">
                  <a:extLst>
                    <a:ext uri="{9D8B030D-6E8A-4147-A177-3AD203B41FA5}">
                      <a16:colId xmlns:a16="http://schemas.microsoft.com/office/drawing/2014/main" val="4259322177"/>
                    </a:ext>
                  </a:extLst>
                </a:gridCol>
                <a:gridCol w="881111">
                  <a:extLst>
                    <a:ext uri="{9D8B030D-6E8A-4147-A177-3AD203B41FA5}">
                      <a16:colId xmlns:a16="http://schemas.microsoft.com/office/drawing/2014/main" val="3747448295"/>
                    </a:ext>
                  </a:extLst>
                </a:gridCol>
                <a:gridCol w="1403139">
                  <a:extLst>
                    <a:ext uri="{9D8B030D-6E8A-4147-A177-3AD203B41FA5}">
                      <a16:colId xmlns:a16="http://schemas.microsoft.com/office/drawing/2014/main" val="174530755"/>
                    </a:ext>
                  </a:extLst>
                </a:gridCol>
              </a:tblGrid>
              <a:tr h="845272">
                <a:tc gridSpan="5">
                  <a:txBody>
                    <a:bodyPr/>
                    <a:lstStyle/>
                    <a:p>
                      <a:pPr algn="ctr" fontAlgn="ctr"/>
                      <a:r>
                        <a:rPr lang="es-DO" sz="15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9056" marR="9056" marT="90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1357439876"/>
                  </a:ext>
                </a:extLst>
              </a:tr>
              <a:tr h="845272">
                <a:tc gridSpan="5">
                  <a:txBody>
                    <a:bodyPr/>
                    <a:lstStyle/>
                    <a:p>
                      <a:pPr algn="ctr" fontAlgn="ctr"/>
                      <a:r>
                        <a:rPr lang="es-DO" sz="1700" b="1" i="0" u="none" strike="noStrike">
                          <a:solidFill>
                            <a:srgbClr val="000000"/>
                          </a:solidFill>
                          <a:effectLst/>
                          <a:latin typeface="Arial" panose="020B0604020202020204" pitchFamily="34" charset="0"/>
                        </a:rPr>
                        <a:t>Cantidad y % de encuestados según si tuvo que que disponer de una área especial en el hogar para sus videoconferencias </a:t>
                      </a:r>
                    </a:p>
                  </a:txBody>
                  <a:tcPr marL="9056" marR="9056" marT="90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530691881"/>
                  </a:ext>
                </a:extLst>
              </a:tr>
              <a:tr h="1364510">
                <a:tc>
                  <a:txBody>
                    <a:bodyPr/>
                    <a:lstStyle/>
                    <a:p>
                      <a:pPr algn="ctr" fontAlgn="ctr"/>
                      <a:r>
                        <a:rPr lang="es-DO" sz="1700" b="1" i="0" u="none" strike="noStrike">
                          <a:solidFill>
                            <a:srgbClr val="000000"/>
                          </a:solidFill>
                          <a:effectLst/>
                          <a:latin typeface="Arial" panose="020B0604020202020204" pitchFamily="34" charset="0"/>
                        </a:rPr>
                        <a:t>tuvo que que disponer de una área especial en el hogar para sus videoconferencias </a:t>
                      </a:r>
                    </a:p>
                  </a:txBody>
                  <a:tcPr marL="9056" marR="9056" marT="905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700" b="1" i="0" u="none" strike="noStrike">
                          <a:solidFill>
                            <a:srgbClr val="000000"/>
                          </a:solidFill>
                          <a:effectLst/>
                          <a:latin typeface="Arial" panose="020B0604020202020204" pitchFamily="34" charset="0"/>
                        </a:rPr>
                        <a:t>Frecuencia</a:t>
                      </a:r>
                    </a:p>
                  </a:txBody>
                  <a:tcPr marL="9056" marR="9056" marT="905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900" b="1" i="0" u="none" strike="noStrike">
                          <a:solidFill>
                            <a:srgbClr val="000000"/>
                          </a:solidFill>
                          <a:effectLst/>
                          <a:latin typeface="Arial" panose="020B0604020202020204" pitchFamily="34" charset="0"/>
                        </a:rPr>
                        <a:t>%</a:t>
                      </a:r>
                    </a:p>
                  </a:txBody>
                  <a:tcPr marL="9056" marR="9056" marT="90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700" b="1" i="0" u="none" strike="noStrike">
                          <a:solidFill>
                            <a:srgbClr val="000000"/>
                          </a:solidFill>
                          <a:effectLst/>
                          <a:latin typeface="Arial" panose="020B0604020202020204" pitchFamily="34" charset="0"/>
                        </a:rPr>
                        <a:t>% Válido</a:t>
                      </a:r>
                    </a:p>
                  </a:txBody>
                  <a:tcPr marL="9056" marR="9056" marT="905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700" b="1" i="0" u="none" strike="noStrike">
                          <a:solidFill>
                            <a:srgbClr val="000000"/>
                          </a:solidFill>
                          <a:effectLst/>
                          <a:latin typeface="Arial" panose="020B0604020202020204" pitchFamily="34" charset="0"/>
                        </a:rPr>
                        <a:t>% Acumulado</a:t>
                      </a:r>
                    </a:p>
                  </a:txBody>
                  <a:tcPr marL="9056" marR="9056" marT="905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4001368820"/>
                  </a:ext>
                </a:extLst>
              </a:tr>
              <a:tr h="422636">
                <a:tc>
                  <a:txBody>
                    <a:bodyPr/>
                    <a:lstStyle/>
                    <a:p>
                      <a:pPr algn="l" fontAlgn="ctr"/>
                      <a:r>
                        <a:rPr lang="es-DO" sz="1700" b="0" i="0" u="none" strike="noStrike">
                          <a:solidFill>
                            <a:srgbClr val="000000"/>
                          </a:solidFill>
                          <a:effectLst/>
                          <a:latin typeface="Arial" panose="020B0604020202020204" pitchFamily="34" charset="0"/>
                        </a:rPr>
                        <a:t>Sí</a:t>
                      </a:r>
                    </a:p>
                  </a:txBody>
                  <a:tcPr marL="9056" marR="9056" marT="905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700" b="0" i="0" u="none" strike="noStrike">
                          <a:solidFill>
                            <a:srgbClr val="000000"/>
                          </a:solidFill>
                          <a:effectLst/>
                          <a:latin typeface="Arial" panose="020B0604020202020204" pitchFamily="34" charset="0"/>
                        </a:rPr>
                        <a:t>510</a:t>
                      </a:r>
                    </a:p>
                  </a:txBody>
                  <a:tcPr marL="9056" marR="9056" marT="90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90.6</a:t>
                      </a:r>
                    </a:p>
                  </a:txBody>
                  <a:tcPr marL="9056" marR="9056" marT="90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90.6</a:t>
                      </a:r>
                    </a:p>
                  </a:txBody>
                  <a:tcPr marL="9056" marR="9056" marT="905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9.4</a:t>
                      </a:r>
                    </a:p>
                  </a:txBody>
                  <a:tcPr marL="9056" marR="9056" marT="905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657911942"/>
                  </a:ext>
                </a:extLst>
              </a:tr>
              <a:tr h="603765">
                <a:tc>
                  <a:txBody>
                    <a:bodyPr/>
                    <a:lstStyle/>
                    <a:p>
                      <a:pPr algn="l" fontAlgn="ctr"/>
                      <a:r>
                        <a:rPr lang="es-DO" sz="1700" b="0" i="0" u="none" strike="noStrike">
                          <a:solidFill>
                            <a:srgbClr val="000000"/>
                          </a:solidFill>
                          <a:effectLst/>
                          <a:latin typeface="Arial" panose="020B0604020202020204" pitchFamily="34" charset="0"/>
                        </a:rPr>
                        <a:t>No</a:t>
                      </a:r>
                    </a:p>
                  </a:txBody>
                  <a:tcPr marL="9056" marR="9056" marT="905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700" b="0" i="0" u="none" strike="noStrike">
                          <a:solidFill>
                            <a:srgbClr val="000000"/>
                          </a:solidFill>
                          <a:effectLst/>
                          <a:latin typeface="Arial" panose="020B0604020202020204" pitchFamily="34" charset="0"/>
                        </a:rPr>
                        <a:t>53</a:t>
                      </a:r>
                    </a:p>
                  </a:txBody>
                  <a:tcPr marL="9056" marR="9056" marT="905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9.4</a:t>
                      </a:r>
                    </a:p>
                  </a:txBody>
                  <a:tcPr marL="9056" marR="9056" marT="90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9.4</a:t>
                      </a:r>
                    </a:p>
                  </a:txBody>
                  <a:tcPr marL="9056" marR="9056" marT="905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100.0</a:t>
                      </a:r>
                    </a:p>
                  </a:txBody>
                  <a:tcPr marL="9056" marR="9056" marT="905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33880799"/>
                  </a:ext>
                </a:extLst>
              </a:tr>
              <a:tr h="269883">
                <a:tc>
                  <a:txBody>
                    <a:bodyPr/>
                    <a:lstStyle/>
                    <a:p>
                      <a:pPr algn="ctr" fontAlgn="ctr"/>
                      <a:r>
                        <a:rPr lang="es-DO" sz="1700" b="1" i="0" u="none" strike="noStrike">
                          <a:solidFill>
                            <a:srgbClr val="000000"/>
                          </a:solidFill>
                          <a:effectLst/>
                          <a:latin typeface="Arial" panose="020B0604020202020204" pitchFamily="34" charset="0"/>
                        </a:rPr>
                        <a:t>Total</a:t>
                      </a:r>
                    </a:p>
                  </a:txBody>
                  <a:tcPr marL="9056" marR="9056" marT="905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700" b="1" i="0" u="none" strike="noStrike">
                          <a:solidFill>
                            <a:srgbClr val="000000"/>
                          </a:solidFill>
                          <a:effectLst/>
                          <a:latin typeface="Arial" panose="020B0604020202020204" pitchFamily="34" charset="0"/>
                        </a:rPr>
                        <a:t>563</a:t>
                      </a:r>
                    </a:p>
                  </a:txBody>
                  <a:tcPr marL="9056" marR="9056" marT="905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700" b="1" i="0" u="none" strike="noStrike">
                          <a:solidFill>
                            <a:srgbClr val="000000"/>
                          </a:solidFill>
                          <a:effectLst/>
                          <a:latin typeface="Arial" panose="020B0604020202020204" pitchFamily="34" charset="0"/>
                        </a:rPr>
                        <a:t>100.0</a:t>
                      </a:r>
                    </a:p>
                  </a:txBody>
                  <a:tcPr marL="9056" marR="9056" marT="90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700" b="1" i="0" u="none" strike="noStrike">
                          <a:solidFill>
                            <a:srgbClr val="000000"/>
                          </a:solidFill>
                          <a:effectLst/>
                          <a:latin typeface="Arial" panose="020B0604020202020204" pitchFamily="34" charset="0"/>
                        </a:rPr>
                        <a:t>100.0</a:t>
                      </a:r>
                    </a:p>
                  </a:txBody>
                  <a:tcPr marL="9056" marR="9056" marT="90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700" b="1" i="0" u="none" strike="noStrike" dirty="0">
                          <a:solidFill>
                            <a:srgbClr val="000000"/>
                          </a:solidFill>
                          <a:effectLst/>
                          <a:latin typeface="Arial" panose="020B0604020202020204" pitchFamily="34" charset="0"/>
                        </a:rPr>
                        <a:t> </a:t>
                      </a:r>
                    </a:p>
                  </a:txBody>
                  <a:tcPr marL="9056" marR="9056" marT="905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3568253060"/>
                  </a:ext>
                </a:extLst>
              </a:tr>
            </a:tbl>
          </a:graphicData>
        </a:graphic>
      </p:graphicFrame>
      <p:graphicFrame>
        <p:nvGraphicFramePr>
          <p:cNvPr id="7" name="Gráfico 6">
            <a:extLst>
              <a:ext uri="{FF2B5EF4-FFF2-40B4-BE49-F238E27FC236}">
                <a16:creationId xmlns:a16="http://schemas.microsoft.com/office/drawing/2014/main" id="{62D830F5-2A86-0847-8090-DEDD0699D36B}"/>
              </a:ext>
            </a:extLst>
          </p:cNvPr>
          <p:cNvGraphicFramePr>
            <a:graphicFrameLocks/>
          </p:cNvGraphicFramePr>
          <p:nvPr>
            <p:extLst>
              <p:ext uri="{D42A27DB-BD31-4B8C-83A1-F6EECF244321}">
                <p14:modId xmlns:p14="http://schemas.microsoft.com/office/powerpoint/2010/main" val="617644089"/>
              </p:ext>
            </p:extLst>
          </p:nvPr>
        </p:nvGraphicFramePr>
        <p:xfrm>
          <a:off x="7186861" y="2210635"/>
          <a:ext cx="5005139" cy="4351338"/>
        </p:xfrm>
        <a:graphic>
          <a:graphicData uri="http://schemas.openxmlformats.org/drawingml/2006/chart">
            <c:chart xmlns:c="http://schemas.openxmlformats.org/drawingml/2006/chart" xmlns:r="http://schemas.openxmlformats.org/officeDocument/2006/relationships" r:id="rId4"/>
          </a:graphicData>
        </a:graphic>
      </p:graphicFrame>
      <p:sp>
        <p:nvSpPr>
          <p:cNvPr id="8" name="Marcador de número de diapositiva 7">
            <a:extLst>
              <a:ext uri="{FF2B5EF4-FFF2-40B4-BE49-F238E27FC236}">
                <a16:creationId xmlns:a16="http://schemas.microsoft.com/office/drawing/2014/main" id="{D6C360FC-5BA5-3C4A-A81A-94E528298A99}"/>
              </a:ext>
            </a:extLst>
          </p:cNvPr>
          <p:cNvSpPr>
            <a:spLocks noGrp="1"/>
          </p:cNvSpPr>
          <p:nvPr>
            <p:ph type="sldNum" sz="quarter" idx="12"/>
          </p:nvPr>
        </p:nvSpPr>
        <p:spPr/>
        <p:txBody>
          <a:bodyPr/>
          <a:lstStyle/>
          <a:p>
            <a:fld id="{F5D1F510-C917-4B4E-B0A9-1BF7ED89073D}" type="slidenum">
              <a:rPr lang="es-DO" smtClean="0"/>
              <a:t>58</a:t>
            </a:fld>
            <a:endParaRPr lang="es-DO"/>
          </a:p>
        </p:txBody>
      </p:sp>
    </p:spTree>
    <p:extLst>
      <p:ext uri="{BB962C8B-B14F-4D97-AF65-F5344CB8AC3E}">
        <p14:creationId xmlns:p14="http://schemas.microsoft.com/office/powerpoint/2010/main" val="21050704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2947737" y="897387"/>
            <a:ext cx="6770237" cy="523220"/>
          </a:xfrm>
          <a:prstGeom prst="rect">
            <a:avLst/>
          </a:prstGeom>
          <a:solidFill>
            <a:schemeClr val="accent6">
              <a:lumMod val="60000"/>
              <a:lumOff val="40000"/>
            </a:schemeClr>
          </a:solidFill>
        </p:spPr>
        <p:txBody>
          <a:bodyPr wrap="square" rtlCol="0">
            <a:spAutoFit/>
          </a:bodyPr>
          <a:lstStyle/>
          <a:p>
            <a:pPr algn="ctr"/>
            <a:r>
              <a:rPr lang="es-DO" sz="2800" b="1" dirty="0"/>
              <a:t>Comodidad en el ambiente virtual</a:t>
            </a:r>
          </a:p>
        </p:txBody>
      </p:sp>
      <p:graphicFrame>
        <p:nvGraphicFramePr>
          <p:cNvPr id="3" name="Tabla 2">
            <a:extLst>
              <a:ext uri="{FF2B5EF4-FFF2-40B4-BE49-F238E27FC236}">
                <a16:creationId xmlns:a16="http://schemas.microsoft.com/office/drawing/2014/main" id="{856BDE76-4982-1F49-952C-A65D0D27D100}"/>
              </a:ext>
            </a:extLst>
          </p:cNvPr>
          <p:cNvGraphicFramePr>
            <a:graphicFrameLocks noGrp="1"/>
          </p:cNvGraphicFramePr>
          <p:nvPr>
            <p:extLst>
              <p:ext uri="{D42A27DB-BD31-4B8C-83A1-F6EECF244321}">
                <p14:modId xmlns:p14="http://schemas.microsoft.com/office/powerpoint/2010/main" val="3472204660"/>
              </p:ext>
            </p:extLst>
          </p:nvPr>
        </p:nvGraphicFramePr>
        <p:xfrm>
          <a:off x="100597" y="2526631"/>
          <a:ext cx="6817562" cy="4289315"/>
        </p:xfrm>
        <a:graphic>
          <a:graphicData uri="http://schemas.openxmlformats.org/drawingml/2006/table">
            <a:tbl>
              <a:tblPr/>
              <a:tblGrid>
                <a:gridCol w="2419231">
                  <a:extLst>
                    <a:ext uri="{9D8B030D-6E8A-4147-A177-3AD203B41FA5}">
                      <a16:colId xmlns:a16="http://schemas.microsoft.com/office/drawing/2014/main" val="2396780090"/>
                    </a:ext>
                  </a:extLst>
                </a:gridCol>
                <a:gridCol w="1257521">
                  <a:extLst>
                    <a:ext uri="{9D8B030D-6E8A-4147-A177-3AD203B41FA5}">
                      <a16:colId xmlns:a16="http://schemas.microsoft.com/office/drawing/2014/main" val="4096139635"/>
                    </a:ext>
                  </a:extLst>
                </a:gridCol>
                <a:gridCol w="874277">
                  <a:extLst>
                    <a:ext uri="{9D8B030D-6E8A-4147-A177-3AD203B41FA5}">
                      <a16:colId xmlns:a16="http://schemas.microsoft.com/office/drawing/2014/main" val="2734385139"/>
                    </a:ext>
                  </a:extLst>
                </a:gridCol>
                <a:gridCol w="874277">
                  <a:extLst>
                    <a:ext uri="{9D8B030D-6E8A-4147-A177-3AD203B41FA5}">
                      <a16:colId xmlns:a16="http://schemas.microsoft.com/office/drawing/2014/main" val="3851612439"/>
                    </a:ext>
                  </a:extLst>
                </a:gridCol>
                <a:gridCol w="1392256">
                  <a:extLst>
                    <a:ext uri="{9D8B030D-6E8A-4147-A177-3AD203B41FA5}">
                      <a16:colId xmlns:a16="http://schemas.microsoft.com/office/drawing/2014/main" val="2129124"/>
                    </a:ext>
                  </a:extLst>
                </a:gridCol>
              </a:tblGrid>
              <a:tr h="848859">
                <a:tc gridSpan="5">
                  <a:txBody>
                    <a:bodyPr/>
                    <a:lstStyle/>
                    <a:p>
                      <a:pPr algn="ctr" fontAlgn="ctr"/>
                      <a:r>
                        <a:rPr lang="es-DO" sz="16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720772654"/>
                  </a:ext>
                </a:extLst>
              </a:tr>
              <a:tr h="848859">
                <a:tc gridSpan="5">
                  <a:txBody>
                    <a:bodyPr/>
                    <a:lstStyle/>
                    <a:p>
                      <a:pPr algn="ctr" fontAlgn="ctr"/>
                      <a:r>
                        <a:rPr lang="es-DO" sz="1800" b="1" i="0" u="none" strike="noStrike">
                          <a:solidFill>
                            <a:srgbClr val="000000"/>
                          </a:solidFill>
                          <a:effectLst/>
                          <a:latin typeface="Arial" panose="020B0604020202020204" pitchFamily="34" charset="0"/>
                        </a:rPr>
                        <a:t>Cantidad y % de encuestados según valoración de</a:t>
                      </a:r>
                      <a:r>
                        <a:rPr lang="es-DO" sz="1800" b="1" i="0" u="sng" strike="noStrike">
                          <a:solidFill>
                            <a:srgbClr val="000000"/>
                          </a:solidFill>
                          <a:effectLst/>
                          <a:latin typeface="Arial" panose="020B0604020202020204" pitchFamily="34" charset="0"/>
                        </a:rPr>
                        <a:t> la comodidad</a:t>
                      </a:r>
                      <a:r>
                        <a:rPr lang="es-DO" sz="1800" b="1" i="0" u="none" strike="noStrike">
                          <a:solidFill>
                            <a:srgbClr val="000000"/>
                          </a:solidFill>
                          <a:effectLst/>
                          <a:latin typeface="Arial" panose="020B0604020202020204" pitchFamily="34" charset="0"/>
                        </a:rPr>
                        <a:t> del ambiente que utilizas para sus clases virtuales, respecto al ambiente del aula física presencial de la UASD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144301736"/>
                  </a:ext>
                </a:extLst>
              </a:tr>
              <a:tr h="630581">
                <a:tc>
                  <a:txBody>
                    <a:bodyPr/>
                    <a:lstStyle/>
                    <a:p>
                      <a:pPr algn="ctr" fontAlgn="ctr"/>
                      <a:r>
                        <a:rPr lang="es-DO" sz="1800" b="1" i="0" u="none" strike="noStrike">
                          <a:solidFill>
                            <a:srgbClr val="000000"/>
                          </a:solidFill>
                          <a:effectLst/>
                          <a:latin typeface="Arial" panose="020B0604020202020204" pitchFamily="34" charset="0"/>
                        </a:rPr>
                        <a:t>Comodidad del ambiente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Frecuencia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2000" b="1" i="0" u="none" strike="noStrike">
                          <a:solidFill>
                            <a:srgbClr val="000000"/>
                          </a:solidFill>
                          <a:effectLst/>
                          <a:latin typeface="Arial" panose="020B0604020202020204" pitchFamily="34"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Válido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Acumulado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3745303365"/>
                  </a:ext>
                </a:extLst>
              </a:tr>
              <a:tr h="271029">
                <a:tc>
                  <a:txBody>
                    <a:bodyPr/>
                    <a:lstStyle/>
                    <a:p>
                      <a:pPr algn="ctr" fontAlgn="ctr"/>
                      <a:r>
                        <a:rPr lang="es-DO" sz="1800" b="0" i="0" u="none" strike="noStrike">
                          <a:solidFill>
                            <a:srgbClr val="000000"/>
                          </a:solidFill>
                          <a:effectLst/>
                          <a:latin typeface="Arial" panose="020B0604020202020204" pitchFamily="34" charset="0"/>
                        </a:rPr>
                        <a:t>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53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9.4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9.4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9.4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144264029"/>
                  </a:ext>
                </a:extLst>
              </a:tr>
              <a:tr h="271029">
                <a:tc>
                  <a:txBody>
                    <a:bodyPr/>
                    <a:lstStyle/>
                    <a:p>
                      <a:pPr algn="ctr" fontAlgn="ctr"/>
                      <a:r>
                        <a:rPr lang="es-DO" sz="1800" b="0" i="0" u="none" strike="noStrike">
                          <a:solidFill>
                            <a:srgbClr val="000000"/>
                          </a:solidFill>
                          <a:effectLst/>
                          <a:latin typeface="Arial" panose="020B0604020202020204" pitchFamily="34" charset="0"/>
                        </a:rPr>
                        <a:t>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69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12.3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12.3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21.7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247406796"/>
                  </a:ext>
                </a:extLst>
              </a:tr>
              <a:tr h="271029">
                <a:tc>
                  <a:txBody>
                    <a:bodyPr/>
                    <a:lstStyle/>
                    <a:p>
                      <a:pPr algn="ctr" fontAlgn="ctr"/>
                      <a:r>
                        <a:rPr lang="es-DO" sz="1800" b="0" i="0" u="none" strike="noStrike">
                          <a:solidFill>
                            <a:srgbClr val="000000"/>
                          </a:solidFill>
                          <a:effectLst/>
                          <a:latin typeface="Arial" panose="020B0604020202020204" pitchFamily="34" charset="0"/>
                        </a:rPr>
                        <a:t>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127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22.6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22.6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44.2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713576299"/>
                  </a:ext>
                </a:extLst>
              </a:tr>
              <a:tr h="271029">
                <a:tc>
                  <a:txBody>
                    <a:bodyPr/>
                    <a:lstStyle/>
                    <a:p>
                      <a:pPr algn="ctr" fontAlgn="ctr"/>
                      <a:r>
                        <a:rPr lang="es-DO" sz="1800" b="0" i="0" u="none" strike="noStrike">
                          <a:solidFill>
                            <a:srgbClr val="000000"/>
                          </a:solidFill>
                          <a:effectLst/>
                          <a:latin typeface="Arial" panose="020B0604020202020204" pitchFamily="34" charset="0"/>
                        </a:rPr>
                        <a:t>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130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23.1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23.1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67.3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956805638"/>
                  </a:ext>
                </a:extLst>
              </a:tr>
              <a:tr h="271029">
                <a:tc>
                  <a:txBody>
                    <a:bodyPr/>
                    <a:lstStyle/>
                    <a:p>
                      <a:pPr algn="ctr" fontAlgn="ctr"/>
                      <a:r>
                        <a:rPr lang="es-DO" sz="1800" b="0" i="0" u="none" strike="noStrike">
                          <a:solidFill>
                            <a:srgbClr val="000000"/>
                          </a:solidFill>
                          <a:effectLst/>
                          <a:latin typeface="Arial" panose="020B0604020202020204" pitchFamily="34" charset="0"/>
                        </a:rPr>
                        <a:t>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184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32.7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32.7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840177372"/>
                  </a:ext>
                </a:extLst>
              </a:tr>
              <a:tr h="271029">
                <a:tc>
                  <a:txBody>
                    <a:bodyPr/>
                    <a:lstStyle/>
                    <a:p>
                      <a:pPr algn="ctr" fontAlgn="ctr"/>
                      <a:r>
                        <a:rPr lang="es-DO" sz="1800" b="1" i="0" u="none" strike="noStrike">
                          <a:solidFill>
                            <a:srgbClr val="000000"/>
                          </a:solidFill>
                          <a:effectLst/>
                          <a:latin typeface="Arial" panose="020B060402020202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563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dirty="0">
                          <a:solidFill>
                            <a:srgbClr val="000000"/>
                          </a:solidFill>
                          <a:effectLst/>
                          <a:latin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445648665"/>
                  </a:ext>
                </a:extLst>
              </a:tr>
            </a:tbl>
          </a:graphicData>
        </a:graphic>
      </p:graphicFrame>
      <p:graphicFrame>
        <p:nvGraphicFramePr>
          <p:cNvPr id="7" name="Gráfico 6">
            <a:extLst>
              <a:ext uri="{FF2B5EF4-FFF2-40B4-BE49-F238E27FC236}">
                <a16:creationId xmlns:a16="http://schemas.microsoft.com/office/drawing/2014/main" id="{A92C9034-C277-6440-BF5F-98F69718D266}"/>
              </a:ext>
            </a:extLst>
          </p:cNvPr>
          <p:cNvGraphicFramePr>
            <a:graphicFrameLocks/>
          </p:cNvGraphicFramePr>
          <p:nvPr>
            <p:extLst>
              <p:ext uri="{D42A27DB-BD31-4B8C-83A1-F6EECF244321}">
                <p14:modId xmlns:p14="http://schemas.microsoft.com/office/powerpoint/2010/main" val="2373531513"/>
              </p:ext>
            </p:extLst>
          </p:nvPr>
        </p:nvGraphicFramePr>
        <p:xfrm>
          <a:off x="7018756" y="2526630"/>
          <a:ext cx="5072647" cy="4181031"/>
        </p:xfrm>
        <a:graphic>
          <a:graphicData uri="http://schemas.openxmlformats.org/drawingml/2006/chart">
            <c:chart xmlns:c="http://schemas.openxmlformats.org/drawingml/2006/chart" xmlns:r="http://schemas.openxmlformats.org/officeDocument/2006/relationships" r:id="rId4"/>
          </a:graphicData>
        </a:graphic>
      </p:graphicFrame>
      <p:sp>
        <p:nvSpPr>
          <p:cNvPr id="8" name="Marcador de número de diapositiva 7">
            <a:extLst>
              <a:ext uri="{FF2B5EF4-FFF2-40B4-BE49-F238E27FC236}">
                <a16:creationId xmlns:a16="http://schemas.microsoft.com/office/drawing/2014/main" id="{553046D9-C82A-134D-B0A5-6D0438B03CB3}"/>
              </a:ext>
            </a:extLst>
          </p:cNvPr>
          <p:cNvSpPr>
            <a:spLocks noGrp="1"/>
          </p:cNvSpPr>
          <p:nvPr>
            <p:ph type="sldNum" sz="quarter" idx="12"/>
          </p:nvPr>
        </p:nvSpPr>
        <p:spPr/>
        <p:txBody>
          <a:bodyPr/>
          <a:lstStyle/>
          <a:p>
            <a:fld id="{F5D1F510-C917-4B4E-B0A9-1BF7ED89073D}" type="slidenum">
              <a:rPr lang="es-DO" smtClean="0"/>
              <a:t>59</a:t>
            </a:fld>
            <a:endParaRPr lang="es-DO"/>
          </a:p>
        </p:txBody>
      </p:sp>
    </p:spTree>
    <p:extLst>
      <p:ext uri="{BB962C8B-B14F-4D97-AF65-F5344CB8AC3E}">
        <p14:creationId xmlns:p14="http://schemas.microsoft.com/office/powerpoint/2010/main" val="4148476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0" y="-1"/>
            <a:ext cx="10515600" cy="371476"/>
          </a:xfrm>
          <a:solidFill>
            <a:schemeClr val="accent2">
              <a:lumMod val="40000"/>
              <a:lumOff val="60000"/>
            </a:schemeClr>
          </a:solidFill>
        </p:spPr>
        <p:txBody>
          <a:bodyPr>
            <a:noAutofit/>
          </a:bodyPr>
          <a:lstStyle/>
          <a:p>
            <a:r>
              <a:rPr lang="es-DO" sz="2150" b="1" dirty="0"/>
              <a:t>Evaluación docente del primer mes del proceso de docencia virtual UASD, Semestre 2020-20</a:t>
            </a:r>
          </a:p>
        </p:txBody>
      </p:sp>
      <p:sp>
        <p:nvSpPr>
          <p:cNvPr id="3" name="Marcador de contenido 2">
            <a:extLst>
              <a:ext uri="{FF2B5EF4-FFF2-40B4-BE49-F238E27FC236}">
                <a16:creationId xmlns:a16="http://schemas.microsoft.com/office/drawing/2014/main" id="{76225DBE-51CD-B141-AE7F-6A3FC8070379}"/>
              </a:ext>
            </a:extLst>
          </p:cNvPr>
          <p:cNvSpPr>
            <a:spLocks noGrp="1"/>
          </p:cNvSpPr>
          <p:nvPr>
            <p:ph idx="1"/>
          </p:nvPr>
        </p:nvSpPr>
        <p:spPr>
          <a:xfrm>
            <a:off x="438149" y="1393554"/>
            <a:ext cx="10077451" cy="3164032"/>
          </a:xfrm>
        </p:spPr>
        <p:txBody>
          <a:bodyPr>
            <a:normAutofit fontScale="47500" lnSpcReduction="20000"/>
          </a:bodyPr>
          <a:lstStyle/>
          <a:p>
            <a:pPr marL="0" indent="0">
              <a:buNone/>
            </a:pPr>
            <a:r>
              <a:rPr lang="es-DO" sz="2900" dirty="0"/>
              <a:t>1.- VideoConferencia Desafiós de la UASD Ante la Crisis Global: 2 de junio 2020: </a:t>
            </a:r>
          </a:p>
          <a:p>
            <a:pPr marL="0" indent="0">
              <a:buNone/>
            </a:pPr>
            <a:endParaRPr lang="es-DO" sz="2900" dirty="0"/>
          </a:p>
          <a:p>
            <a:pPr marL="0" indent="0">
              <a:buNone/>
            </a:pPr>
            <a:r>
              <a:rPr lang="es-DO" sz="2900" dirty="0"/>
              <a:t>2.- Declaración Pública: La Apertura del Semestre UASD Un imperativo Moral, 10 agosto 2020 </a:t>
            </a:r>
          </a:p>
          <a:p>
            <a:pPr marL="0" indent="0">
              <a:buNone/>
            </a:pPr>
            <a:endParaRPr lang="es-DO" sz="2900" dirty="0"/>
          </a:p>
          <a:p>
            <a:pPr marL="0" indent="0">
              <a:buNone/>
            </a:pPr>
            <a:r>
              <a:rPr lang="es-DO" sz="2900" dirty="0"/>
              <a:t>3.- Encuesta Opinión de Estudiantes UASD, sobre Inicio de la Docencia 21 al 28 de agosto.</a:t>
            </a:r>
          </a:p>
          <a:p>
            <a:pPr marL="0" indent="0">
              <a:buNone/>
            </a:pPr>
            <a:endParaRPr lang="es-DO" sz="2900" dirty="0"/>
          </a:p>
          <a:p>
            <a:pPr marL="0" indent="0">
              <a:buNone/>
            </a:pPr>
            <a:r>
              <a:rPr lang="es-DO" sz="2900" dirty="0"/>
              <a:t>4.- Encuesta Opinión Docentes sobre Inicio de la Docencia UASD 11 al 18 de septiembre</a:t>
            </a:r>
          </a:p>
          <a:p>
            <a:pPr marL="0" indent="0">
              <a:buNone/>
            </a:pPr>
            <a:endParaRPr lang="es-DO" sz="2900" dirty="0"/>
          </a:p>
          <a:p>
            <a:pPr marL="0" indent="0">
              <a:buNone/>
            </a:pPr>
            <a:r>
              <a:rPr lang="es-DO" sz="2900" dirty="0"/>
              <a:t>5.- Evaluación Nacional de Valoración Estudiantil de las Primeras 3 semanas de Docencia Virtual, del 8 al 13 de octubre 2020.</a:t>
            </a:r>
          </a:p>
          <a:p>
            <a:pPr marL="0" indent="0">
              <a:buNone/>
            </a:pPr>
            <a:endParaRPr lang="es-DO" sz="2900" dirty="0"/>
          </a:p>
          <a:p>
            <a:pPr marL="0" indent="0">
              <a:buNone/>
            </a:pPr>
            <a:r>
              <a:rPr lang="es-DO" sz="2900" dirty="0"/>
              <a:t>6.- Evaluación Nacional de Valoración Docente del Primer Mes de Docencia Virtual UASD, del 19 al 23 de octubre 2020.</a:t>
            </a:r>
          </a:p>
          <a:p>
            <a:pPr marL="0" indent="0">
              <a:buNone/>
            </a:pPr>
            <a:endParaRPr lang="es-DO" sz="2900" dirty="0"/>
          </a:p>
          <a:p>
            <a:pPr marL="0" indent="0">
              <a:buNone/>
            </a:pPr>
            <a:endParaRPr lang="es-DO" dirty="0"/>
          </a:p>
          <a:p>
            <a:pPr marL="0" indent="0">
              <a:buNone/>
            </a:pPr>
            <a:endParaRPr lang="es-DO" dirty="0"/>
          </a:p>
          <a:p>
            <a:pPr marL="0" indent="0">
              <a:buNone/>
            </a:pPr>
            <a:endParaRPr lang="es-DO" dirty="0"/>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515600" y="0"/>
            <a:ext cx="1709134" cy="1714500"/>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4910388"/>
            <a:ext cx="1600200" cy="1947612"/>
          </a:xfrm>
          <a:prstGeom prst="rect">
            <a:avLst/>
          </a:prstGeom>
        </p:spPr>
      </p:pic>
      <p:sp>
        <p:nvSpPr>
          <p:cNvPr id="5" name="CuadroTexto 4">
            <a:extLst>
              <a:ext uri="{FF2B5EF4-FFF2-40B4-BE49-F238E27FC236}">
                <a16:creationId xmlns:a16="http://schemas.microsoft.com/office/drawing/2014/main" id="{AA581A24-054C-8C4F-AC1B-273846702F0A}"/>
              </a:ext>
            </a:extLst>
          </p:cNvPr>
          <p:cNvSpPr txBox="1"/>
          <p:nvPr/>
        </p:nvSpPr>
        <p:spPr>
          <a:xfrm>
            <a:off x="2505694" y="456829"/>
            <a:ext cx="4678877" cy="584775"/>
          </a:xfrm>
          <a:prstGeom prst="rect">
            <a:avLst/>
          </a:prstGeom>
          <a:noFill/>
        </p:spPr>
        <p:txBody>
          <a:bodyPr wrap="square" rtlCol="0">
            <a:spAutoFit/>
          </a:bodyPr>
          <a:lstStyle/>
          <a:p>
            <a:pPr algn="ctr"/>
            <a:r>
              <a:rPr lang="es-DO" sz="3200" dirty="0"/>
              <a:t>Antecedentes</a:t>
            </a:r>
          </a:p>
        </p:txBody>
      </p:sp>
      <p:sp>
        <p:nvSpPr>
          <p:cNvPr id="8" name="Marcador de número de diapositiva 7">
            <a:extLst>
              <a:ext uri="{FF2B5EF4-FFF2-40B4-BE49-F238E27FC236}">
                <a16:creationId xmlns:a16="http://schemas.microsoft.com/office/drawing/2014/main" id="{BD57DD7C-BE57-FA4B-A991-E3CF282C79D8}"/>
              </a:ext>
            </a:extLst>
          </p:cNvPr>
          <p:cNvSpPr>
            <a:spLocks noGrp="1"/>
          </p:cNvSpPr>
          <p:nvPr>
            <p:ph type="sldNum" sz="quarter" idx="12"/>
          </p:nvPr>
        </p:nvSpPr>
        <p:spPr/>
        <p:txBody>
          <a:bodyPr/>
          <a:lstStyle/>
          <a:p>
            <a:fld id="{F5D1F510-C917-4B4E-B0A9-1BF7ED89073D}" type="slidenum">
              <a:rPr lang="es-DO" smtClean="0"/>
              <a:t>6</a:t>
            </a:fld>
            <a:endParaRPr lang="es-DO"/>
          </a:p>
        </p:txBody>
      </p:sp>
    </p:spTree>
    <p:extLst>
      <p:ext uri="{BB962C8B-B14F-4D97-AF65-F5344CB8AC3E}">
        <p14:creationId xmlns:p14="http://schemas.microsoft.com/office/powerpoint/2010/main" val="18712708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graphicFrame>
        <p:nvGraphicFramePr>
          <p:cNvPr id="3" name="Tabla 2">
            <a:extLst>
              <a:ext uri="{FF2B5EF4-FFF2-40B4-BE49-F238E27FC236}">
                <a16:creationId xmlns:a16="http://schemas.microsoft.com/office/drawing/2014/main" id="{8329A887-11CC-6F4A-B1B9-9766E5A58834}"/>
              </a:ext>
            </a:extLst>
          </p:cNvPr>
          <p:cNvGraphicFramePr>
            <a:graphicFrameLocks noGrp="1"/>
          </p:cNvGraphicFramePr>
          <p:nvPr>
            <p:extLst>
              <p:ext uri="{D42A27DB-BD31-4B8C-83A1-F6EECF244321}">
                <p14:modId xmlns:p14="http://schemas.microsoft.com/office/powerpoint/2010/main" val="4292751454"/>
              </p:ext>
            </p:extLst>
          </p:nvPr>
        </p:nvGraphicFramePr>
        <p:xfrm>
          <a:off x="124661" y="2598821"/>
          <a:ext cx="6709276" cy="4397307"/>
        </p:xfrm>
        <a:graphic>
          <a:graphicData uri="http://schemas.openxmlformats.org/drawingml/2006/table">
            <a:tbl>
              <a:tblPr/>
              <a:tblGrid>
                <a:gridCol w="2380806">
                  <a:extLst>
                    <a:ext uri="{9D8B030D-6E8A-4147-A177-3AD203B41FA5}">
                      <a16:colId xmlns:a16="http://schemas.microsoft.com/office/drawing/2014/main" val="1471904943"/>
                    </a:ext>
                  </a:extLst>
                </a:gridCol>
                <a:gridCol w="1237547">
                  <a:extLst>
                    <a:ext uri="{9D8B030D-6E8A-4147-A177-3AD203B41FA5}">
                      <a16:colId xmlns:a16="http://schemas.microsoft.com/office/drawing/2014/main" val="98964964"/>
                    </a:ext>
                  </a:extLst>
                </a:gridCol>
                <a:gridCol w="860390">
                  <a:extLst>
                    <a:ext uri="{9D8B030D-6E8A-4147-A177-3AD203B41FA5}">
                      <a16:colId xmlns:a16="http://schemas.microsoft.com/office/drawing/2014/main" val="1212068221"/>
                    </a:ext>
                  </a:extLst>
                </a:gridCol>
                <a:gridCol w="860390">
                  <a:extLst>
                    <a:ext uri="{9D8B030D-6E8A-4147-A177-3AD203B41FA5}">
                      <a16:colId xmlns:a16="http://schemas.microsoft.com/office/drawing/2014/main" val="1537209028"/>
                    </a:ext>
                  </a:extLst>
                </a:gridCol>
                <a:gridCol w="1370143">
                  <a:extLst>
                    <a:ext uri="{9D8B030D-6E8A-4147-A177-3AD203B41FA5}">
                      <a16:colId xmlns:a16="http://schemas.microsoft.com/office/drawing/2014/main" val="2460587690"/>
                    </a:ext>
                  </a:extLst>
                </a:gridCol>
              </a:tblGrid>
              <a:tr h="831623">
                <a:tc gridSpan="5">
                  <a:txBody>
                    <a:bodyPr/>
                    <a:lstStyle/>
                    <a:p>
                      <a:pPr algn="ctr" fontAlgn="ctr"/>
                      <a:r>
                        <a:rPr lang="es-DO" sz="16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458895647"/>
                  </a:ext>
                </a:extLst>
              </a:tr>
              <a:tr h="1128417">
                <a:tc gridSpan="5">
                  <a:txBody>
                    <a:bodyPr/>
                    <a:lstStyle/>
                    <a:p>
                      <a:pPr algn="ctr" fontAlgn="ctr"/>
                      <a:r>
                        <a:rPr lang="es-DO" sz="1800" b="1" i="0" u="none" strike="noStrike">
                          <a:solidFill>
                            <a:srgbClr val="000000"/>
                          </a:solidFill>
                          <a:effectLst/>
                          <a:latin typeface="Arial" panose="020B0604020202020204" pitchFamily="34" charset="0"/>
                        </a:rPr>
                        <a:t>Cantidad y % de encuestados según valoración de</a:t>
                      </a:r>
                      <a:r>
                        <a:rPr lang="es-DO" sz="1800" b="1" i="0" u="sng" strike="noStrike">
                          <a:solidFill>
                            <a:srgbClr val="000000"/>
                          </a:solidFill>
                          <a:effectLst/>
                          <a:latin typeface="Arial" panose="020B0604020202020204" pitchFamily="34" charset="0"/>
                        </a:rPr>
                        <a:t> la seguridad</a:t>
                      </a:r>
                      <a:r>
                        <a:rPr lang="es-DO" sz="1800" b="1" i="0" u="none" strike="noStrike">
                          <a:solidFill>
                            <a:srgbClr val="000000"/>
                          </a:solidFill>
                          <a:effectLst/>
                          <a:latin typeface="Arial" panose="020B0604020202020204" pitchFamily="34" charset="0"/>
                        </a:rPr>
                        <a:t> del ambiente que utilizas para sus clases virtuales, respecto al ambiente del aula física presencial de la UASD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992198198"/>
                  </a:ext>
                </a:extLst>
              </a:tr>
              <a:tr h="700939">
                <a:tc>
                  <a:txBody>
                    <a:bodyPr/>
                    <a:lstStyle/>
                    <a:p>
                      <a:pPr algn="ctr" fontAlgn="ctr"/>
                      <a:r>
                        <a:rPr lang="es-DO" sz="1800" b="1" i="0" u="none" strike="noStrike">
                          <a:solidFill>
                            <a:srgbClr val="000000"/>
                          </a:solidFill>
                          <a:effectLst/>
                          <a:latin typeface="Arial" panose="020B0604020202020204" pitchFamily="34" charset="0"/>
                        </a:rPr>
                        <a:t>Seguridad del ambiente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Frecuencia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2000" b="1" i="0" u="none" strike="noStrike">
                          <a:solidFill>
                            <a:srgbClr val="000000"/>
                          </a:solidFill>
                          <a:effectLst/>
                          <a:latin typeface="Arial" panose="020B0604020202020204" pitchFamily="34"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Válido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Acumulado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3801888639"/>
                  </a:ext>
                </a:extLst>
              </a:tr>
              <a:tr h="289388">
                <a:tc>
                  <a:txBody>
                    <a:bodyPr/>
                    <a:lstStyle/>
                    <a:p>
                      <a:pPr algn="ctr" fontAlgn="ctr"/>
                      <a:r>
                        <a:rPr lang="es-DO" sz="1800" b="0" i="0" u="none" strike="noStrike">
                          <a:solidFill>
                            <a:srgbClr val="000000"/>
                          </a:solidFill>
                          <a:effectLst/>
                          <a:latin typeface="Arial" panose="020B0604020202020204" pitchFamily="34" charset="0"/>
                        </a:rPr>
                        <a:t>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18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3.2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3.2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3.2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595857867"/>
                  </a:ext>
                </a:extLst>
              </a:tr>
              <a:tr h="289388">
                <a:tc>
                  <a:txBody>
                    <a:bodyPr/>
                    <a:lstStyle/>
                    <a:p>
                      <a:pPr algn="ctr" fontAlgn="ctr"/>
                      <a:r>
                        <a:rPr lang="es-DO" sz="1800" b="0" i="0" u="none" strike="noStrike">
                          <a:solidFill>
                            <a:srgbClr val="000000"/>
                          </a:solidFill>
                          <a:effectLst/>
                          <a:latin typeface="Arial" panose="020B0604020202020204" pitchFamily="34" charset="0"/>
                        </a:rPr>
                        <a:t>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33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5.9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5.9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9.1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593888937"/>
                  </a:ext>
                </a:extLst>
              </a:tr>
              <a:tr h="289388">
                <a:tc>
                  <a:txBody>
                    <a:bodyPr/>
                    <a:lstStyle/>
                    <a:p>
                      <a:pPr algn="ctr" fontAlgn="ctr"/>
                      <a:r>
                        <a:rPr lang="es-DO" sz="1800" b="0" i="0" u="none" strike="noStrike">
                          <a:solidFill>
                            <a:srgbClr val="000000"/>
                          </a:solidFill>
                          <a:effectLst/>
                          <a:latin typeface="Arial" panose="020B0604020202020204" pitchFamily="34" charset="0"/>
                        </a:rPr>
                        <a:t>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102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18.1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18.1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27.2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013073358"/>
                  </a:ext>
                </a:extLst>
              </a:tr>
              <a:tr h="289388">
                <a:tc>
                  <a:txBody>
                    <a:bodyPr/>
                    <a:lstStyle/>
                    <a:p>
                      <a:pPr algn="ctr" fontAlgn="ctr"/>
                      <a:r>
                        <a:rPr lang="es-DO" sz="1800" b="0" i="0" u="none" strike="noStrike">
                          <a:solidFill>
                            <a:srgbClr val="000000"/>
                          </a:solidFill>
                          <a:effectLst/>
                          <a:latin typeface="Arial" panose="020B0604020202020204" pitchFamily="34" charset="0"/>
                        </a:rPr>
                        <a:t>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112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19.9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19.9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47.1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965193376"/>
                  </a:ext>
                </a:extLst>
              </a:tr>
              <a:tr h="289388">
                <a:tc>
                  <a:txBody>
                    <a:bodyPr/>
                    <a:lstStyle/>
                    <a:p>
                      <a:pPr algn="ctr" fontAlgn="ctr"/>
                      <a:r>
                        <a:rPr lang="es-DO" sz="1800" b="0" i="0" u="none" strike="noStrike">
                          <a:solidFill>
                            <a:srgbClr val="000000"/>
                          </a:solidFill>
                          <a:effectLst/>
                          <a:latin typeface="Arial" panose="020B0604020202020204" pitchFamily="34" charset="0"/>
                        </a:rPr>
                        <a:t>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298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52.9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52.9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721602550"/>
                  </a:ext>
                </a:extLst>
              </a:tr>
              <a:tr h="289388">
                <a:tc>
                  <a:txBody>
                    <a:bodyPr/>
                    <a:lstStyle/>
                    <a:p>
                      <a:pPr algn="ctr" fontAlgn="ctr"/>
                      <a:r>
                        <a:rPr lang="es-DO" sz="1800" b="1" i="0" u="none" strike="noStrike">
                          <a:solidFill>
                            <a:srgbClr val="000000"/>
                          </a:solidFill>
                          <a:effectLst/>
                          <a:latin typeface="Arial" panose="020B060402020202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563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dirty="0">
                          <a:solidFill>
                            <a:srgbClr val="000000"/>
                          </a:solidFill>
                          <a:effectLst/>
                          <a:latin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3809353512"/>
                  </a:ext>
                </a:extLst>
              </a:tr>
            </a:tbl>
          </a:graphicData>
        </a:graphic>
      </p:graphicFrame>
      <p:graphicFrame>
        <p:nvGraphicFramePr>
          <p:cNvPr id="7" name="Gráfico 6">
            <a:extLst>
              <a:ext uri="{FF2B5EF4-FFF2-40B4-BE49-F238E27FC236}">
                <a16:creationId xmlns:a16="http://schemas.microsoft.com/office/drawing/2014/main" id="{168905DC-43EB-8A43-A47A-47BBA6CB5671}"/>
              </a:ext>
            </a:extLst>
          </p:cNvPr>
          <p:cNvGraphicFramePr>
            <a:graphicFrameLocks/>
          </p:cNvGraphicFramePr>
          <p:nvPr>
            <p:extLst>
              <p:ext uri="{D42A27DB-BD31-4B8C-83A1-F6EECF244321}">
                <p14:modId xmlns:p14="http://schemas.microsoft.com/office/powerpoint/2010/main" val="1498821045"/>
              </p:ext>
            </p:extLst>
          </p:nvPr>
        </p:nvGraphicFramePr>
        <p:xfrm>
          <a:off x="6833937" y="2466474"/>
          <a:ext cx="5358063" cy="4572549"/>
        </p:xfrm>
        <a:graphic>
          <a:graphicData uri="http://schemas.openxmlformats.org/drawingml/2006/chart">
            <c:chart xmlns:c="http://schemas.openxmlformats.org/drawingml/2006/chart" xmlns:r="http://schemas.openxmlformats.org/officeDocument/2006/relationships" r:id="rId4"/>
          </a:graphicData>
        </a:graphic>
      </p:graphicFrame>
      <p:sp>
        <p:nvSpPr>
          <p:cNvPr id="8" name="CuadroTexto 7">
            <a:extLst>
              <a:ext uri="{FF2B5EF4-FFF2-40B4-BE49-F238E27FC236}">
                <a16:creationId xmlns:a16="http://schemas.microsoft.com/office/drawing/2014/main" id="{50E2723A-BE78-8948-9000-450AB879051B}"/>
              </a:ext>
            </a:extLst>
          </p:cNvPr>
          <p:cNvSpPr txBox="1"/>
          <p:nvPr/>
        </p:nvSpPr>
        <p:spPr>
          <a:xfrm>
            <a:off x="2947737" y="897387"/>
            <a:ext cx="6770237" cy="523220"/>
          </a:xfrm>
          <a:prstGeom prst="rect">
            <a:avLst/>
          </a:prstGeom>
          <a:solidFill>
            <a:schemeClr val="accent6">
              <a:lumMod val="60000"/>
              <a:lumOff val="40000"/>
            </a:schemeClr>
          </a:solidFill>
        </p:spPr>
        <p:txBody>
          <a:bodyPr wrap="square" rtlCol="0">
            <a:spAutoFit/>
          </a:bodyPr>
          <a:lstStyle/>
          <a:p>
            <a:pPr algn="ctr"/>
            <a:r>
              <a:rPr lang="es-DO" sz="2800" b="1" dirty="0"/>
              <a:t>Seguridad en el ambiente virtual</a:t>
            </a:r>
          </a:p>
        </p:txBody>
      </p:sp>
      <p:sp>
        <p:nvSpPr>
          <p:cNvPr id="9" name="Marcador de número de diapositiva 8">
            <a:extLst>
              <a:ext uri="{FF2B5EF4-FFF2-40B4-BE49-F238E27FC236}">
                <a16:creationId xmlns:a16="http://schemas.microsoft.com/office/drawing/2014/main" id="{4D302726-9A55-9B40-9D36-E3CAA1233CAF}"/>
              </a:ext>
            </a:extLst>
          </p:cNvPr>
          <p:cNvSpPr>
            <a:spLocks noGrp="1"/>
          </p:cNvSpPr>
          <p:nvPr>
            <p:ph type="sldNum" sz="quarter" idx="12"/>
          </p:nvPr>
        </p:nvSpPr>
        <p:spPr/>
        <p:txBody>
          <a:bodyPr/>
          <a:lstStyle/>
          <a:p>
            <a:fld id="{F5D1F510-C917-4B4E-B0A9-1BF7ED89073D}" type="slidenum">
              <a:rPr lang="es-DO" smtClean="0"/>
              <a:t>60</a:t>
            </a:fld>
            <a:endParaRPr lang="es-DO"/>
          </a:p>
        </p:txBody>
      </p:sp>
    </p:spTree>
    <p:extLst>
      <p:ext uri="{BB962C8B-B14F-4D97-AF65-F5344CB8AC3E}">
        <p14:creationId xmlns:p14="http://schemas.microsoft.com/office/powerpoint/2010/main" val="23945726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graphicFrame>
        <p:nvGraphicFramePr>
          <p:cNvPr id="7" name="Gráfico 6">
            <a:extLst>
              <a:ext uri="{FF2B5EF4-FFF2-40B4-BE49-F238E27FC236}">
                <a16:creationId xmlns:a16="http://schemas.microsoft.com/office/drawing/2014/main" id="{AD67F2D5-C801-8040-8C22-B89951C8007B}"/>
              </a:ext>
            </a:extLst>
          </p:cNvPr>
          <p:cNvGraphicFramePr>
            <a:graphicFrameLocks/>
          </p:cNvGraphicFramePr>
          <p:nvPr>
            <p:extLst>
              <p:ext uri="{D42A27DB-BD31-4B8C-83A1-F6EECF244321}">
                <p14:modId xmlns:p14="http://schemas.microsoft.com/office/powerpoint/2010/main" val="2820046699"/>
              </p:ext>
            </p:extLst>
          </p:nvPr>
        </p:nvGraphicFramePr>
        <p:xfrm>
          <a:off x="6642100" y="2235200"/>
          <a:ext cx="5549900" cy="4622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Tabla 2">
            <a:extLst>
              <a:ext uri="{FF2B5EF4-FFF2-40B4-BE49-F238E27FC236}">
                <a16:creationId xmlns:a16="http://schemas.microsoft.com/office/drawing/2014/main" id="{BFDC4293-8624-8240-A104-C7B23BDF8A81}"/>
              </a:ext>
            </a:extLst>
          </p:cNvPr>
          <p:cNvGraphicFramePr>
            <a:graphicFrameLocks noGrp="1"/>
          </p:cNvGraphicFramePr>
          <p:nvPr>
            <p:extLst>
              <p:ext uri="{D42A27DB-BD31-4B8C-83A1-F6EECF244321}">
                <p14:modId xmlns:p14="http://schemas.microsoft.com/office/powerpoint/2010/main" val="3371001332"/>
              </p:ext>
            </p:extLst>
          </p:nvPr>
        </p:nvGraphicFramePr>
        <p:xfrm>
          <a:off x="41430" y="2256589"/>
          <a:ext cx="6600670" cy="4351340"/>
        </p:xfrm>
        <a:graphic>
          <a:graphicData uri="http://schemas.openxmlformats.org/drawingml/2006/table">
            <a:tbl>
              <a:tblPr/>
              <a:tblGrid>
                <a:gridCol w="2342266">
                  <a:extLst>
                    <a:ext uri="{9D8B030D-6E8A-4147-A177-3AD203B41FA5}">
                      <a16:colId xmlns:a16="http://schemas.microsoft.com/office/drawing/2014/main" val="1065946820"/>
                    </a:ext>
                  </a:extLst>
                </a:gridCol>
                <a:gridCol w="1217515">
                  <a:extLst>
                    <a:ext uri="{9D8B030D-6E8A-4147-A177-3AD203B41FA5}">
                      <a16:colId xmlns:a16="http://schemas.microsoft.com/office/drawing/2014/main" val="2000868666"/>
                    </a:ext>
                  </a:extLst>
                </a:gridCol>
                <a:gridCol w="846463">
                  <a:extLst>
                    <a:ext uri="{9D8B030D-6E8A-4147-A177-3AD203B41FA5}">
                      <a16:colId xmlns:a16="http://schemas.microsoft.com/office/drawing/2014/main" val="1251330571"/>
                    </a:ext>
                  </a:extLst>
                </a:gridCol>
                <a:gridCol w="846463">
                  <a:extLst>
                    <a:ext uri="{9D8B030D-6E8A-4147-A177-3AD203B41FA5}">
                      <a16:colId xmlns:a16="http://schemas.microsoft.com/office/drawing/2014/main" val="147917068"/>
                    </a:ext>
                  </a:extLst>
                </a:gridCol>
                <a:gridCol w="1347963">
                  <a:extLst>
                    <a:ext uri="{9D8B030D-6E8A-4147-A177-3AD203B41FA5}">
                      <a16:colId xmlns:a16="http://schemas.microsoft.com/office/drawing/2014/main" val="1781870377"/>
                    </a:ext>
                  </a:extLst>
                </a:gridCol>
              </a:tblGrid>
              <a:tr h="1055643">
                <a:tc gridSpan="5">
                  <a:txBody>
                    <a:bodyPr/>
                    <a:lstStyle/>
                    <a:p>
                      <a:pPr algn="ctr" fontAlgn="ctr"/>
                      <a:r>
                        <a:rPr lang="es-DO" sz="15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8700" marR="8700" marT="8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3894611013"/>
                  </a:ext>
                </a:extLst>
              </a:tr>
              <a:tr h="1055643">
                <a:tc gridSpan="5">
                  <a:txBody>
                    <a:bodyPr/>
                    <a:lstStyle/>
                    <a:p>
                      <a:pPr algn="ctr" fontAlgn="ctr"/>
                      <a:r>
                        <a:rPr lang="es-DO" sz="1600" b="1" i="0" u="none" strike="noStrike">
                          <a:solidFill>
                            <a:srgbClr val="000000"/>
                          </a:solidFill>
                          <a:effectLst/>
                          <a:latin typeface="Arial" panose="020B0604020202020204" pitchFamily="34" charset="0"/>
                        </a:rPr>
                        <a:t>Cantidad y % de encuestados según valoración de</a:t>
                      </a:r>
                      <a:r>
                        <a:rPr lang="es-DO" sz="1600" b="1" i="0" u="sng" strike="noStrike">
                          <a:solidFill>
                            <a:srgbClr val="000000"/>
                          </a:solidFill>
                          <a:effectLst/>
                          <a:latin typeface="Arial" panose="020B0604020202020204" pitchFamily="34" charset="0"/>
                        </a:rPr>
                        <a:t> la concentración</a:t>
                      </a:r>
                      <a:r>
                        <a:rPr lang="es-DO" sz="1600" b="1" i="0" u="none" strike="noStrike">
                          <a:solidFill>
                            <a:srgbClr val="000000"/>
                          </a:solidFill>
                          <a:effectLst/>
                          <a:latin typeface="Arial" panose="020B0604020202020204" pitchFamily="34" charset="0"/>
                        </a:rPr>
                        <a:t>  en sus clases virtuales, respecto al ambiente del aula física presencial de la UASD</a:t>
                      </a:r>
                    </a:p>
                  </a:txBody>
                  <a:tcPr marL="8700" marR="8700" marT="8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1346762747"/>
                  </a:ext>
                </a:extLst>
              </a:tr>
              <a:tr h="684428">
                <a:tc>
                  <a:txBody>
                    <a:bodyPr/>
                    <a:lstStyle/>
                    <a:p>
                      <a:pPr algn="ctr" fontAlgn="ctr"/>
                      <a:r>
                        <a:rPr lang="es-DO" sz="1600" b="1" i="0" u="none" strike="noStrike">
                          <a:solidFill>
                            <a:srgbClr val="000000"/>
                          </a:solidFill>
                          <a:effectLst/>
                          <a:latin typeface="Arial" panose="020B0604020202020204" pitchFamily="34" charset="0"/>
                        </a:rPr>
                        <a:t>Permite Concentración    </a:t>
                      </a:r>
                    </a:p>
                  </a:txBody>
                  <a:tcPr marL="8700" marR="8700" marT="8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600" b="1" i="0" u="none" strike="noStrike">
                          <a:solidFill>
                            <a:srgbClr val="000000"/>
                          </a:solidFill>
                          <a:effectLst/>
                          <a:latin typeface="Arial" panose="020B0604020202020204" pitchFamily="34" charset="0"/>
                        </a:rPr>
                        <a:t>Frecuencia</a:t>
                      </a:r>
                    </a:p>
                  </a:txBody>
                  <a:tcPr marL="8700" marR="8700" marT="8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a:t>
                      </a:r>
                    </a:p>
                  </a:txBody>
                  <a:tcPr marL="8700" marR="8700" marT="8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600" b="1" i="0" u="none" strike="noStrike">
                          <a:solidFill>
                            <a:srgbClr val="000000"/>
                          </a:solidFill>
                          <a:effectLst/>
                          <a:latin typeface="Arial" panose="020B0604020202020204" pitchFamily="34" charset="0"/>
                        </a:rPr>
                        <a:t>% Válido</a:t>
                      </a:r>
                    </a:p>
                  </a:txBody>
                  <a:tcPr marL="8700" marR="8700" marT="8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600" b="1" i="0" u="none" strike="noStrike">
                          <a:solidFill>
                            <a:srgbClr val="000000"/>
                          </a:solidFill>
                          <a:effectLst/>
                          <a:latin typeface="Arial" panose="020B0604020202020204" pitchFamily="34" charset="0"/>
                        </a:rPr>
                        <a:t>% Acumulado</a:t>
                      </a:r>
                    </a:p>
                  </a:txBody>
                  <a:tcPr marL="8700" marR="8700" marT="8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232940887"/>
                  </a:ext>
                </a:extLst>
              </a:tr>
              <a:tr h="259271">
                <a:tc>
                  <a:txBody>
                    <a:bodyPr/>
                    <a:lstStyle/>
                    <a:p>
                      <a:pPr algn="ctr" fontAlgn="ctr"/>
                      <a:r>
                        <a:rPr lang="es-DO" sz="1600" b="0" i="0" u="none" strike="noStrike">
                          <a:solidFill>
                            <a:srgbClr val="000000"/>
                          </a:solidFill>
                          <a:effectLst/>
                          <a:latin typeface="Arial" panose="020B0604020202020204" pitchFamily="34" charset="0"/>
                        </a:rPr>
                        <a:t>1</a:t>
                      </a:r>
                    </a:p>
                  </a:txBody>
                  <a:tcPr marL="8700" marR="8700" marT="8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600" b="0" i="0" u="none" strike="noStrike">
                          <a:solidFill>
                            <a:srgbClr val="000000"/>
                          </a:solidFill>
                          <a:effectLst/>
                          <a:latin typeface="Arial" panose="020B0604020202020204" pitchFamily="34" charset="0"/>
                        </a:rPr>
                        <a:t>49</a:t>
                      </a:r>
                    </a:p>
                  </a:txBody>
                  <a:tcPr marL="8700" marR="8700" marT="8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600" b="0" i="0" u="none" strike="noStrike">
                          <a:solidFill>
                            <a:srgbClr val="000000"/>
                          </a:solidFill>
                          <a:effectLst/>
                          <a:latin typeface="Arial" panose="020B0604020202020204" pitchFamily="34" charset="0"/>
                        </a:rPr>
                        <a:t>8.7</a:t>
                      </a:r>
                    </a:p>
                  </a:txBody>
                  <a:tcPr marL="8700" marR="8700" marT="8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600" b="0" i="0" u="none" strike="noStrike">
                          <a:solidFill>
                            <a:srgbClr val="000000"/>
                          </a:solidFill>
                          <a:effectLst/>
                          <a:latin typeface="Arial" panose="020B0604020202020204" pitchFamily="34" charset="0"/>
                        </a:rPr>
                        <a:t>8.7</a:t>
                      </a:r>
                    </a:p>
                  </a:txBody>
                  <a:tcPr marL="8700" marR="8700" marT="8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600" b="0" i="0" u="none" strike="noStrike">
                          <a:solidFill>
                            <a:srgbClr val="000000"/>
                          </a:solidFill>
                          <a:effectLst/>
                          <a:latin typeface="Arial" panose="020B0604020202020204" pitchFamily="34" charset="0"/>
                        </a:rPr>
                        <a:t>8.7</a:t>
                      </a:r>
                    </a:p>
                  </a:txBody>
                  <a:tcPr marL="8700" marR="8700" marT="8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308839442"/>
                  </a:ext>
                </a:extLst>
              </a:tr>
              <a:tr h="259271">
                <a:tc>
                  <a:txBody>
                    <a:bodyPr/>
                    <a:lstStyle/>
                    <a:p>
                      <a:pPr algn="ctr" fontAlgn="ctr"/>
                      <a:r>
                        <a:rPr lang="es-DO" sz="1600" b="0" i="0" u="none" strike="noStrike">
                          <a:solidFill>
                            <a:srgbClr val="000000"/>
                          </a:solidFill>
                          <a:effectLst/>
                          <a:latin typeface="Arial" panose="020B0604020202020204" pitchFamily="34" charset="0"/>
                        </a:rPr>
                        <a:t>2</a:t>
                      </a:r>
                    </a:p>
                  </a:txBody>
                  <a:tcPr marL="8700" marR="8700" marT="8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600" b="0" i="0" u="none" strike="noStrike">
                          <a:solidFill>
                            <a:srgbClr val="000000"/>
                          </a:solidFill>
                          <a:effectLst/>
                          <a:latin typeface="Arial" panose="020B0604020202020204" pitchFamily="34" charset="0"/>
                        </a:rPr>
                        <a:t>71</a:t>
                      </a:r>
                    </a:p>
                  </a:txBody>
                  <a:tcPr marL="8700" marR="8700" marT="8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600" b="0" i="0" u="none" strike="noStrike">
                          <a:solidFill>
                            <a:srgbClr val="000000"/>
                          </a:solidFill>
                          <a:effectLst/>
                          <a:latin typeface="Arial" panose="020B0604020202020204" pitchFamily="34" charset="0"/>
                        </a:rPr>
                        <a:t>12.6</a:t>
                      </a:r>
                    </a:p>
                  </a:txBody>
                  <a:tcPr marL="8700" marR="8700" marT="8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600" b="0" i="0" u="none" strike="noStrike">
                          <a:solidFill>
                            <a:srgbClr val="000000"/>
                          </a:solidFill>
                          <a:effectLst/>
                          <a:latin typeface="Arial" panose="020B0604020202020204" pitchFamily="34" charset="0"/>
                        </a:rPr>
                        <a:t>12.6</a:t>
                      </a:r>
                    </a:p>
                  </a:txBody>
                  <a:tcPr marL="8700" marR="8700" marT="8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600" b="0" i="0" u="none" strike="noStrike">
                          <a:solidFill>
                            <a:srgbClr val="000000"/>
                          </a:solidFill>
                          <a:effectLst/>
                          <a:latin typeface="Arial" panose="020B0604020202020204" pitchFamily="34" charset="0"/>
                        </a:rPr>
                        <a:t>21.3</a:t>
                      </a:r>
                    </a:p>
                  </a:txBody>
                  <a:tcPr marL="8700" marR="8700" marT="8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402617507"/>
                  </a:ext>
                </a:extLst>
              </a:tr>
              <a:tr h="259271">
                <a:tc>
                  <a:txBody>
                    <a:bodyPr/>
                    <a:lstStyle/>
                    <a:p>
                      <a:pPr algn="ctr" fontAlgn="ctr"/>
                      <a:r>
                        <a:rPr lang="es-DO" sz="1600" b="0" i="0" u="none" strike="noStrike">
                          <a:solidFill>
                            <a:srgbClr val="000000"/>
                          </a:solidFill>
                          <a:effectLst/>
                          <a:latin typeface="Arial" panose="020B0604020202020204" pitchFamily="34" charset="0"/>
                        </a:rPr>
                        <a:t>3</a:t>
                      </a:r>
                    </a:p>
                  </a:txBody>
                  <a:tcPr marL="8700" marR="8700" marT="8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600" b="0" i="0" u="none" strike="noStrike">
                          <a:solidFill>
                            <a:srgbClr val="000000"/>
                          </a:solidFill>
                          <a:effectLst/>
                          <a:latin typeface="Arial" panose="020B0604020202020204" pitchFamily="34" charset="0"/>
                        </a:rPr>
                        <a:t>125</a:t>
                      </a:r>
                    </a:p>
                  </a:txBody>
                  <a:tcPr marL="8700" marR="8700" marT="8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600" b="0" i="0" u="none" strike="noStrike">
                          <a:solidFill>
                            <a:srgbClr val="000000"/>
                          </a:solidFill>
                          <a:effectLst/>
                          <a:latin typeface="Arial" panose="020B0604020202020204" pitchFamily="34" charset="0"/>
                        </a:rPr>
                        <a:t>22.2</a:t>
                      </a:r>
                    </a:p>
                  </a:txBody>
                  <a:tcPr marL="8700" marR="8700" marT="8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600" b="0" i="0" u="none" strike="noStrike">
                          <a:solidFill>
                            <a:srgbClr val="000000"/>
                          </a:solidFill>
                          <a:effectLst/>
                          <a:latin typeface="Arial" panose="020B0604020202020204" pitchFamily="34" charset="0"/>
                        </a:rPr>
                        <a:t>22.2</a:t>
                      </a:r>
                    </a:p>
                  </a:txBody>
                  <a:tcPr marL="8700" marR="8700" marT="8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600" b="0" i="0" u="none" strike="noStrike">
                          <a:solidFill>
                            <a:srgbClr val="000000"/>
                          </a:solidFill>
                          <a:effectLst/>
                          <a:latin typeface="Arial" panose="020B0604020202020204" pitchFamily="34" charset="0"/>
                        </a:rPr>
                        <a:t>43.5</a:t>
                      </a:r>
                    </a:p>
                  </a:txBody>
                  <a:tcPr marL="8700" marR="8700" marT="8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815618857"/>
                  </a:ext>
                </a:extLst>
              </a:tr>
              <a:tr h="259271">
                <a:tc>
                  <a:txBody>
                    <a:bodyPr/>
                    <a:lstStyle/>
                    <a:p>
                      <a:pPr algn="ctr" fontAlgn="ctr"/>
                      <a:r>
                        <a:rPr lang="es-DO" sz="1600" b="0" i="0" u="none" strike="noStrike">
                          <a:solidFill>
                            <a:srgbClr val="000000"/>
                          </a:solidFill>
                          <a:effectLst/>
                          <a:latin typeface="Arial" panose="020B0604020202020204" pitchFamily="34" charset="0"/>
                        </a:rPr>
                        <a:t>4</a:t>
                      </a:r>
                    </a:p>
                  </a:txBody>
                  <a:tcPr marL="8700" marR="8700" marT="8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600" b="0" i="0" u="none" strike="noStrike">
                          <a:solidFill>
                            <a:srgbClr val="000000"/>
                          </a:solidFill>
                          <a:effectLst/>
                          <a:latin typeface="Arial" panose="020B0604020202020204" pitchFamily="34" charset="0"/>
                        </a:rPr>
                        <a:t>129</a:t>
                      </a:r>
                    </a:p>
                  </a:txBody>
                  <a:tcPr marL="8700" marR="8700" marT="8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600" b="0" i="0" u="none" strike="noStrike">
                          <a:solidFill>
                            <a:srgbClr val="000000"/>
                          </a:solidFill>
                          <a:effectLst/>
                          <a:latin typeface="Arial" panose="020B0604020202020204" pitchFamily="34" charset="0"/>
                        </a:rPr>
                        <a:t>22.9</a:t>
                      </a:r>
                    </a:p>
                  </a:txBody>
                  <a:tcPr marL="8700" marR="8700" marT="8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600" b="0" i="0" u="none" strike="noStrike">
                          <a:solidFill>
                            <a:srgbClr val="000000"/>
                          </a:solidFill>
                          <a:effectLst/>
                          <a:latin typeface="Arial" panose="020B0604020202020204" pitchFamily="34" charset="0"/>
                        </a:rPr>
                        <a:t>22.9</a:t>
                      </a:r>
                    </a:p>
                  </a:txBody>
                  <a:tcPr marL="8700" marR="8700" marT="8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600" b="0" i="0" u="none" strike="noStrike">
                          <a:solidFill>
                            <a:srgbClr val="000000"/>
                          </a:solidFill>
                          <a:effectLst/>
                          <a:latin typeface="Arial" panose="020B0604020202020204" pitchFamily="34" charset="0"/>
                        </a:rPr>
                        <a:t>66.4</a:t>
                      </a:r>
                    </a:p>
                  </a:txBody>
                  <a:tcPr marL="8700" marR="8700" marT="8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998723808"/>
                  </a:ext>
                </a:extLst>
              </a:tr>
              <a:tr h="259271">
                <a:tc>
                  <a:txBody>
                    <a:bodyPr/>
                    <a:lstStyle/>
                    <a:p>
                      <a:pPr algn="ctr" fontAlgn="ctr"/>
                      <a:r>
                        <a:rPr lang="es-DO" sz="1600" b="0" i="0" u="none" strike="noStrike">
                          <a:solidFill>
                            <a:srgbClr val="000000"/>
                          </a:solidFill>
                          <a:effectLst/>
                          <a:latin typeface="Arial" panose="020B0604020202020204" pitchFamily="34" charset="0"/>
                        </a:rPr>
                        <a:t>5</a:t>
                      </a:r>
                    </a:p>
                  </a:txBody>
                  <a:tcPr marL="8700" marR="8700" marT="8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600" b="0" i="0" u="none" strike="noStrike">
                          <a:solidFill>
                            <a:srgbClr val="000000"/>
                          </a:solidFill>
                          <a:effectLst/>
                          <a:latin typeface="Arial" panose="020B0604020202020204" pitchFamily="34" charset="0"/>
                        </a:rPr>
                        <a:t>189</a:t>
                      </a:r>
                    </a:p>
                  </a:txBody>
                  <a:tcPr marL="8700" marR="8700" marT="8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600" b="0" i="0" u="none" strike="noStrike">
                          <a:solidFill>
                            <a:srgbClr val="000000"/>
                          </a:solidFill>
                          <a:effectLst/>
                          <a:latin typeface="Arial" panose="020B0604020202020204" pitchFamily="34" charset="0"/>
                        </a:rPr>
                        <a:t>33.6</a:t>
                      </a:r>
                    </a:p>
                  </a:txBody>
                  <a:tcPr marL="8700" marR="8700" marT="8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600" b="0" i="0" u="none" strike="noStrike">
                          <a:solidFill>
                            <a:srgbClr val="000000"/>
                          </a:solidFill>
                          <a:effectLst/>
                          <a:latin typeface="Arial" panose="020B0604020202020204" pitchFamily="34" charset="0"/>
                        </a:rPr>
                        <a:t>33.6</a:t>
                      </a:r>
                    </a:p>
                  </a:txBody>
                  <a:tcPr marL="8700" marR="8700" marT="8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600" b="0" i="0" u="none" strike="noStrike">
                          <a:solidFill>
                            <a:srgbClr val="000000"/>
                          </a:solidFill>
                          <a:effectLst/>
                          <a:latin typeface="Arial" panose="020B0604020202020204" pitchFamily="34" charset="0"/>
                        </a:rPr>
                        <a:t>100.0</a:t>
                      </a:r>
                    </a:p>
                  </a:txBody>
                  <a:tcPr marL="8700" marR="8700" marT="8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731618927"/>
                  </a:ext>
                </a:extLst>
              </a:tr>
              <a:tr h="259271">
                <a:tc>
                  <a:txBody>
                    <a:bodyPr/>
                    <a:lstStyle/>
                    <a:p>
                      <a:pPr algn="ctr" fontAlgn="ctr"/>
                      <a:r>
                        <a:rPr lang="es-DO" sz="1600" b="1" i="0" u="none" strike="noStrike" dirty="0">
                          <a:solidFill>
                            <a:srgbClr val="000000"/>
                          </a:solidFill>
                          <a:effectLst/>
                          <a:latin typeface="Arial" panose="020B0604020202020204" pitchFamily="34" charset="0"/>
                        </a:rPr>
                        <a:t>Total</a:t>
                      </a:r>
                    </a:p>
                  </a:txBody>
                  <a:tcPr marL="8700" marR="8700" marT="8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600" b="1" i="0" u="none" strike="noStrike">
                          <a:solidFill>
                            <a:srgbClr val="000000"/>
                          </a:solidFill>
                          <a:effectLst/>
                          <a:latin typeface="Arial" panose="020B0604020202020204" pitchFamily="34" charset="0"/>
                        </a:rPr>
                        <a:t>563</a:t>
                      </a:r>
                    </a:p>
                  </a:txBody>
                  <a:tcPr marL="8700" marR="8700" marT="8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600" b="1" i="0" u="none" strike="noStrike">
                          <a:solidFill>
                            <a:srgbClr val="000000"/>
                          </a:solidFill>
                          <a:effectLst/>
                          <a:latin typeface="Arial" panose="020B0604020202020204" pitchFamily="34" charset="0"/>
                        </a:rPr>
                        <a:t>100.0</a:t>
                      </a:r>
                    </a:p>
                  </a:txBody>
                  <a:tcPr marL="8700" marR="8700" marT="8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600" b="1" i="0" u="none" strike="noStrike">
                          <a:solidFill>
                            <a:srgbClr val="000000"/>
                          </a:solidFill>
                          <a:effectLst/>
                          <a:latin typeface="Arial" panose="020B0604020202020204" pitchFamily="34" charset="0"/>
                        </a:rPr>
                        <a:t>100.0</a:t>
                      </a:r>
                    </a:p>
                  </a:txBody>
                  <a:tcPr marL="8700" marR="8700" marT="8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600" b="1" i="0" u="none" strike="noStrike" dirty="0">
                          <a:solidFill>
                            <a:srgbClr val="000000"/>
                          </a:solidFill>
                          <a:effectLst/>
                          <a:latin typeface="Arial" panose="020B0604020202020204" pitchFamily="34" charset="0"/>
                        </a:rPr>
                        <a:t> </a:t>
                      </a:r>
                    </a:p>
                  </a:txBody>
                  <a:tcPr marL="8700" marR="8700" marT="8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394907973"/>
                  </a:ext>
                </a:extLst>
              </a:tr>
            </a:tbl>
          </a:graphicData>
        </a:graphic>
      </p:graphicFrame>
      <p:sp>
        <p:nvSpPr>
          <p:cNvPr id="8" name="CuadroTexto 7">
            <a:extLst>
              <a:ext uri="{FF2B5EF4-FFF2-40B4-BE49-F238E27FC236}">
                <a16:creationId xmlns:a16="http://schemas.microsoft.com/office/drawing/2014/main" id="{00783902-4A08-3048-B505-065B540F9476}"/>
              </a:ext>
            </a:extLst>
          </p:cNvPr>
          <p:cNvSpPr txBox="1"/>
          <p:nvPr/>
        </p:nvSpPr>
        <p:spPr>
          <a:xfrm>
            <a:off x="2646813" y="919811"/>
            <a:ext cx="6770237" cy="523220"/>
          </a:xfrm>
          <a:prstGeom prst="rect">
            <a:avLst/>
          </a:prstGeom>
          <a:solidFill>
            <a:schemeClr val="accent6">
              <a:lumMod val="60000"/>
              <a:lumOff val="40000"/>
            </a:schemeClr>
          </a:solidFill>
        </p:spPr>
        <p:txBody>
          <a:bodyPr wrap="square" rtlCol="0">
            <a:spAutoFit/>
          </a:bodyPr>
          <a:lstStyle/>
          <a:p>
            <a:pPr algn="ctr"/>
            <a:r>
              <a:rPr lang="es-DO" sz="2800" b="1" dirty="0"/>
              <a:t>Concentración en el ambiente virtual</a:t>
            </a:r>
          </a:p>
        </p:txBody>
      </p:sp>
      <p:sp>
        <p:nvSpPr>
          <p:cNvPr id="9" name="Marcador de número de diapositiva 8">
            <a:extLst>
              <a:ext uri="{FF2B5EF4-FFF2-40B4-BE49-F238E27FC236}">
                <a16:creationId xmlns:a16="http://schemas.microsoft.com/office/drawing/2014/main" id="{A7B3616B-C12D-5648-85CD-63331A55D5BC}"/>
              </a:ext>
            </a:extLst>
          </p:cNvPr>
          <p:cNvSpPr>
            <a:spLocks noGrp="1"/>
          </p:cNvSpPr>
          <p:nvPr>
            <p:ph type="sldNum" sz="quarter" idx="12"/>
          </p:nvPr>
        </p:nvSpPr>
        <p:spPr/>
        <p:txBody>
          <a:bodyPr/>
          <a:lstStyle/>
          <a:p>
            <a:fld id="{F5D1F510-C917-4B4E-B0A9-1BF7ED89073D}" type="slidenum">
              <a:rPr lang="es-DO" smtClean="0"/>
              <a:t>61</a:t>
            </a:fld>
            <a:endParaRPr lang="es-DO"/>
          </a:p>
        </p:txBody>
      </p:sp>
    </p:spTree>
    <p:extLst>
      <p:ext uri="{BB962C8B-B14F-4D97-AF65-F5344CB8AC3E}">
        <p14:creationId xmlns:p14="http://schemas.microsoft.com/office/powerpoint/2010/main" val="17072021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graphicFrame>
        <p:nvGraphicFramePr>
          <p:cNvPr id="3" name="Tabla 2">
            <a:extLst>
              <a:ext uri="{FF2B5EF4-FFF2-40B4-BE49-F238E27FC236}">
                <a16:creationId xmlns:a16="http://schemas.microsoft.com/office/drawing/2014/main" id="{FEEB9E4D-DA0B-9744-8D57-D83C789DC6A7}"/>
              </a:ext>
            </a:extLst>
          </p:cNvPr>
          <p:cNvGraphicFramePr>
            <a:graphicFrameLocks noGrp="1"/>
          </p:cNvGraphicFramePr>
          <p:nvPr>
            <p:extLst>
              <p:ext uri="{D42A27DB-BD31-4B8C-83A1-F6EECF244321}">
                <p14:modId xmlns:p14="http://schemas.microsoft.com/office/powerpoint/2010/main" val="106206855"/>
              </p:ext>
            </p:extLst>
          </p:nvPr>
        </p:nvGraphicFramePr>
        <p:xfrm>
          <a:off x="112628" y="2358189"/>
          <a:ext cx="6745371" cy="4245447"/>
        </p:xfrm>
        <a:graphic>
          <a:graphicData uri="http://schemas.openxmlformats.org/drawingml/2006/table">
            <a:tbl>
              <a:tblPr/>
              <a:tblGrid>
                <a:gridCol w="2393614">
                  <a:extLst>
                    <a:ext uri="{9D8B030D-6E8A-4147-A177-3AD203B41FA5}">
                      <a16:colId xmlns:a16="http://schemas.microsoft.com/office/drawing/2014/main" val="3075325848"/>
                    </a:ext>
                  </a:extLst>
                </a:gridCol>
                <a:gridCol w="1244205">
                  <a:extLst>
                    <a:ext uri="{9D8B030D-6E8A-4147-A177-3AD203B41FA5}">
                      <a16:colId xmlns:a16="http://schemas.microsoft.com/office/drawing/2014/main" val="2385642429"/>
                    </a:ext>
                  </a:extLst>
                </a:gridCol>
                <a:gridCol w="865019">
                  <a:extLst>
                    <a:ext uri="{9D8B030D-6E8A-4147-A177-3AD203B41FA5}">
                      <a16:colId xmlns:a16="http://schemas.microsoft.com/office/drawing/2014/main" val="3885819874"/>
                    </a:ext>
                  </a:extLst>
                </a:gridCol>
                <a:gridCol w="865019">
                  <a:extLst>
                    <a:ext uri="{9D8B030D-6E8A-4147-A177-3AD203B41FA5}">
                      <a16:colId xmlns:a16="http://schemas.microsoft.com/office/drawing/2014/main" val="3148203830"/>
                    </a:ext>
                  </a:extLst>
                </a:gridCol>
                <a:gridCol w="1377514">
                  <a:extLst>
                    <a:ext uri="{9D8B030D-6E8A-4147-A177-3AD203B41FA5}">
                      <a16:colId xmlns:a16="http://schemas.microsoft.com/office/drawing/2014/main" val="149060616"/>
                    </a:ext>
                  </a:extLst>
                </a:gridCol>
              </a:tblGrid>
              <a:tr h="868129">
                <a:tc gridSpan="5">
                  <a:txBody>
                    <a:bodyPr/>
                    <a:lstStyle/>
                    <a:p>
                      <a:pPr algn="ctr" fontAlgn="ctr"/>
                      <a:r>
                        <a:rPr lang="es-DO" sz="16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3903044839"/>
                  </a:ext>
                </a:extLst>
              </a:tr>
              <a:tr h="868129">
                <a:tc gridSpan="5">
                  <a:txBody>
                    <a:bodyPr/>
                    <a:lstStyle/>
                    <a:p>
                      <a:pPr algn="ctr" fontAlgn="ctr"/>
                      <a:r>
                        <a:rPr lang="es-DO" sz="1800" b="1" i="0" u="none" strike="noStrike">
                          <a:solidFill>
                            <a:srgbClr val="000000"/>
                          </a:solidFill>
                          <a:effectLst/>
                          <a:latin typeface="Arial" panose="020B0604020202020204" pitchFamily="34" charset="0"/>
                        </a:rPr>
                        <a:t>Cantidad y % de encuestados según valoración de</a:t>
                      </a:r>
                      <a:r>
                        <a:rPr lang="es-DO" sz="1800" b="1" i="0" u="sng" strike="noStrike">
                          <a:solidFill>
                            <a:srgbClr val="000000"/>
                          </a:solidFill>
                          <a:effectLst/>
                          <a:latin typeface="Arial" panose="020B0604020202020204" pitchFamily="34" charset="0"/>
                        </a:rPr>
                        <a:t> la iluminación</a:t>
                      </a:r>
                      <a:r>
                        <a:rPr lang="es-DO" sz="1800" b="1" i="0" u="none" strike="noStrike">
                          <a:solidFill>
                            <a:srgbClr val="000000"/>
                          </a:solidFill>
                          <a:effectLst/>
                          <a:latin typeface="Arial" panose="020B0604020202020204" pitchFamily="34" charset="0"/>
                        </a:rPr>
                        <a:t>  en sus clases virtuales, respecto al ambiente del aula física presencial de la UASD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167564723"/>
                  </a:ext>
                </a:extLst>
              </a:tr>
              <a:tr h="806119">
                <a:tc>
                  <a:txBody>
                    <a:bodyPr/>
                    <a:lstStyle/>
                    <a:p>
                      <a:pPr algn="ctr" fontAlgn="ctr"/>
                      <a:r>
                        <a:rPr lang="es-DO" sz="1800" b="1" i="0" u="none" strike="noStrike">
                          <a:solidFill>
                            <a:srgbClr val="000000"/>
                          </a:solidFill>
                          <a:effectLst/>
                          <a:latin typeface="Arial" panose="020B0604020202020204" pitchFamily="34" charset="0"/>
                        </a:rPr>
                        <a:t>Iluminación</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Frecuencia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2000" b="1" i="0" u="none" strike="noStrike">
                          <a:solidFill>
                            <a:srgbClr val="000000"/>
                          </a:solidFill>
                          <a:effectLst/>
                          <a:latin typeface="Arial" panose="020B0604020202020204" pitchFamily="34"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Válido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Acumulado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2801146957"/>
                  </a:ext>
                </a:extLst>
              </a:tr>
              <a:tr h="283845">
                <a:tc>
                  <a:txBody>
                    <a:bodyPr/>
                    <a:lstStyle/>
                    <a:p>
                      <a:pPr algn="ctr" fontAlgn="ctr"/>
                      <a:r>
                        <a:rPr lang="es-DO" sz="1800" b="0" i="0" u="none" strike="noStrike">
                          <a:solidFill>
                            <a:srgbClr val="000000"/>
                          </a:solidFill>
                          <a:effectLst/>
                          <a:latin typeface="Arial" panose="020B0604020202020204" pitchFamily="34" charset="0"/>
                        </a:rPr>
                        <a:t>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39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6.9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6.9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6.9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273174602"/>
                  </a:ext>
                </a:extLst>
              </a:tr>
              <a:tr h="283845">
                <a:tc>
                  <a:txBody>
                    <a:bodyPr/>
                    <a:lstStyle/>
                    <a:p>
                      <a:pPr algn="ctr" fontAlgn="ctr"/>
                      <a:r>
                        <a:rPr lang="es-DO" sz="1800" b="0" i="0" u="none" strike="noStrike">
                          <a:solidFill>
                            <a:srgbClr val="000000"/>
                          </a:solidFill>
                          <a:effectLst/>
                          <a:latin typeface="Arial" panose="020B0604020202020204" pitchFamily="34" charset="0"/>
                        </a:rPr>
                        <a:t>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53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9.4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9.4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16.3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124451551"/>
                  </a:ext>
                </a:extLst>
              </a:tr>
              <a:tr h="283845">
                <a:tc>
                  <a:txBody>
                    <a:bodyPr/>
                    <a:lstStyle/>
                    <a:p>
                      <a:pPr algn="ctr" fontAlgn="ctr"/>
                      <a:r>
                        <a:rPr lang="es-DO" sz="1800" b="0" i="0" u="none" strike="noStrike">
                          <a:solidFill>
                            <a:srgbClr val="000000"/>
                          </a:solidFill>
                          <a:effectLst/>
                          <a:latin typeface="Arial" panose="020B0604020202020204" pitchFamily="34" charset="0"/>
                        </a:rPr>
                        <a:t>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115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20.4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20.4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36.8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33501540"/>
                  </a:ext>
                </a:extLst>
              </a:tr>
              <a:tr h="283845">
                <a:tc>
                  <a:txBody>
                    <a:bodyPr/>
                    <a:lstStyle/>
                    <a:p>
                      <a:pPr algn="ctr" fontAlgn="ctr"/>
                      <a:r>
                        <a:rPr lang="es-DO" sz="1800" b="0" i="0" u="none" strike="noStrike">
                          <a:solidFill>
                            <a:srgbClr val="000000"/>
                          </a:solidFill>
                          <a:effectLst/>
                          <a:latin typeface="Arial" panose="020B0604020202020204" pitchFamily="34" charset="0"/>
                        </a:rPr>
                        <a:t>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132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23.4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23.4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60.2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889564355"/>
                  </a:ext>
                </a:extLst>
              </a:tr>
              <a:tr h="283845">
                <a:tc>
                  <a:txBody>
                    <a:bodyPr/>
                    <a:lstStyle/>
                    <a:p>
                      <a:pPr algn="ctr" fontAlgn="ctr"/>
                      <a:r>
                        <a:rPr lang="es-DO" sz="1800" b="0" i="0" u="none" strike="noStrike">
                          <a:solidFill>
                            <a:srgbClr val="000000"/>
                          </a:solidFill>
                          <a:effectLst/>
                          <a:latin typeface="Arial" panose="020B0604020202020204" pitchFamily="34" charset="0"/>
                        </a:rPr>
                        <a:t>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224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39.8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39.8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963480599"/>
                  </a:ext>
                </a:extLst>
              </a:tr>
              <a:tr h="283845">
                <a:tc>
                  <a:txBody>
                    <a:bodyPr/>
                    <a:lstStyle/>
                    <a:p>
                      <a:pPr algn="ctr" fontAlgn="ctr"/>
                      <a:r>
                        <a:rPr lang="es-DO" sz="1800" b="1" i="0" u="none" strike="noStrike">
                          <a:solidFill>
                            <a:srgbClr val="000000"/>
                          </a:solidFill>
                          <a:effectLst/>
                          <a:latin typeface="Arial" panose="020B060402020202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563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dirty="0">
                          <a:solidFill>
                            <a:srgbClr val="000000"/>
                          </a:solidFill>
                          <a:effectLst/>
                          <a:latin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048561495"/>
                  </a:ext>
                </a:extLst>
              </a:tr>
            </a:tbl>
          </a:graphicData>
        </a:graphic>
      </p:graphicFrame>
      <p:graphicFrame>
        <p:nvGraphicFramePr>
          <p:cNvPr id="7" name="Gráfico 6">
            <a:extLst>
              <a:ext uri="{FF2B5EF4-FFF2-40B4-BE49-F238E27FC236}">
                <a16:creationId xmlns:a16="http://schemas.microsoft.com/office/drawing/2014/main" id="{FC3ABE8D-06EE-584A-A805-20B4DDBE30DB}"/>
              </a:ext>
            </a:extLst>
          </p:cNvPr>
          <p:cNvGraphicFramePr>
            <a:graphicFrameLocks/>
          </p:cNvGraphicFramePr>
          <p:nvPr>
            <p:extLst>
              <p:ext uri="{D42A27DB-BD31-4B8C-83A1-F6EECF244321}">
                <p14:modId xmlns:p14="http://schemas.microsoft.com/office/powerpoint/2010/main" val="3680102339"/>
              </p:ext>
            </p:extLst>
          </p:nvPr>
        </p:nvGraphicFramePr>
        <p:xfrm>
          <a:off x="6970627" y="2358189"/>
          <a:ext cx="5221373" cy="4191000"/>
        </p:xfrm>
        <a:graphic>
          <a:graphicData uri="http://schemas.openxmlformats.org/drawingml/2006/chart">
            <c:chart xmlns:c="http://schemas.openxmlformats.org/drawingml/2006/chart" xmlns:r="http://schemas.openxmlformats.org/officeDocument/2006/relationships" r:id="rId4"/>
          </a:graphicData>
        </a:graphic>
      </p:graphicFrame>
      <p:sp>
        <p:nvSpPr>
          <p:cNvPr id="8" name="CuadroTexto 7">
            <a:extLst>
              <a:ext uri="{FF2B5EF4-FFF2-40B4-BE49-F238E27FC236}">
                <a16:creationId xmlns:a16="http://schemas.microsoft.com/office/drawing/2014/main" id="{FDA60676-70BA-F14C-84C8-9FA36EE54221}"/>
              </a:ext>
            </a:extLst>
          </p:cNvPr>
          <p:cNvSpPr txBox="1"/>
          <p:nvPr/>
        </p:nvSpPr>
        <p:spPr>
          <a:xfrm>
            <a:off x="2947737" y="897387"/>
            <a:ext cx="6770237" cy="523220"/>
          </a:xfrm>
          <a:prstGeom prst="rect">
            <a:avLst/>
          </a:prstGeom>
          <a:solidFill>
            <a:schemeClr val="accent6">
              <a:lumMod val="60000"/>
              <a:lumOff val="40000"/>
            </a:schemeClr>
          </a:solidFill>
        </p:spPr>
        <p:txBody>
          <a:bodyPr wrap="square" rtlCol="0">
            <a:spAutoFit/>
          </a:bodyPr>
          <a:lstStyle/>
          <a:p>
            <a:pPr algn="ctr"/>
            <a:r>
              <a:rPr lang="es-DO" sz="2800" b="1" dirty="0"/>
              <a:t>Iluminación en el ambiente virtual</a:t>
            </a:r>
          </a:p>
        </p:txBody>
      </p:sp>
      <p:sp>
        <p:nvSpPr>
          <p:cNvPr id="9" name="Marcador de número de diapositiva 8">
            <a:extLst>
              <a:ext uri="{FF2B5EF4-FFF2-40B4-BE49-F238E27FC236}">
                <a16:creationId xmlns:a16="http://schemas.microsoft.com/office/drawing/2014/main" id="{5E984FE2-437F-FE42-83DE-BC36FFE673C1}"/>
              </a:ext>
            </a:extLst>
          </p:cNvPr>
          <p:cNvSpPr>
            <a:spLocks noGrp="1"/>
          </p:cNvSpPr>
          <p:nvPr>
            <p:ph type="sldNum" sz="quarter" idx="12"/>
          </p:nvPr>
        </p:nvSpPr>
        <p:spPr/>
        <p:txBody>
          <a:bodyPr/>
          <a:lstStyle/>
          <a:p>
            <a:fld id="{F5D1F510-C917-4B4E-B0A9-1BF7ED89073D}" type="slidenum">
              <a:rPr lang="es-DO" smtClean="0"/>
              <a:t>62</a:t>
            </a:fld>
            <a:endParaRPr lang="es-DO"/>
          </a:p>
        </p:txBody>
      </p:sp>
    </p:spTree>
    <p:extLst>
      <p:ext uri="{BB962C8B-B14F-4D97-AF65-F5344CB8AC3E}">
        <p14:creationId xmlns:p14="http://schemas.microsoft.com/office/powerpoint/2010/main" val="36706533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graphicFrame>
        <p:nvGraphicFramePr>
          <p:cNvPr id="3" name="Tabla 2">
            <a:extLst>
              <a:ext uri="{FF2B5EF4-FFF2-40B4-BE49-F238E27FC236}">
                <a16:creationId xmlns:a16="http://schemas.microsoft.com/office/drawing/2014/main" id="{8677E0BA-F30C-504C-809A-DAB06C5A0914}"/>
              </a:ext>
            </a:extLst>
          </p:cNvPr>
          <p:cNvGraphicFramePr>
            <a:graphicFrameLocks noGrp="1"/>
          </p:cNvGraphicFramePr>
          <p:nvPr>
            <p:extLst>
              <p:ext uri="{D42A27DB-BD31-4B8C-83A1-F6EECF244321}">
                <p14:modId xmlns:p14="http://schemas.microsoft.com/office/powerpoint/2010/main" val="3763739098"/>
              </p:ext>
            </p:extLst>
          </p:nvPr>
        </p:nvGraphicFramePr>
        <p:xfrm>
          <a:off x="118334" y="2442411"/>
          <a:ext cx="6198246" cy="4119059"/>
        </p:xfrm>
        <a:graphic>
          <a:graphicData uri="http://schemas.openxmlformats.org/drawingml/2006/table">
            <a:tbl>
              <a:tblPr/>
              <a:tblGrid>
                <a:gridCol w="2199465">
                  <a:extLst>
                    <a:ext uri="{9D8B030D-6E8A-4147-A177-3AD203B41FA5}">
                      <a16:colId xmlns:a16="http://schemas.microsoft.com/office/drawing/2014/main" val="1904139077"/>
                    </a:ext>
                  </a:extLst>
                </a:gridCol>
                <a:gridCol w="1143286">
                  <a:extLst>
                    <a:ext uri="{9D8B030D-6E8A-4147-A177-3AD203B41FA5}">
                      <a16:colId xmlns:a16="http://schemas.microsoft.com/office/drawing/2014/main" val="1618892106"/>
                    </a:ext>
                  </a:extLst>
                </a:gridCol>
                <a:gridCol w="794857">
                  <a:extLst>
                    <a:ext uri="{9D8B030D-6E8A-4147-A177-3AD203B41FA5}">
                      <a16:colId xmlns:a16="http://schemas.microsoft.com/office/drawing/2014/main" val="32269064"/>
                    </a:ext>
                  </a:extLst>
                </a:gridCol>
                <a:gridCol w="794857">
                  <a:extLst>
                    <a:ext uri="{9D8B030D-6E8A-4147-A177-3AD203B41FA5}">
                      <a16:colId xmlns:a16="http://schemas.microsoft.com/office/drawing/2014/main" val="1335458771"/>
                    </a:ext>
                  </a:extLst>
                </a:gridCol>
                <a:gridCol w="1265781">
                  <a:extLst>
                    <a:ext uri="{9D8B030D-6E8A-4147-A177-3AD203B41FA5}">
                      <a16:colId xmlns:a16="http://schemas.microsoft.com/office/drawing/2014/main" val="4106569745"/>
                    </a:ext>
                  </a:extLst>
                </a:gridCol>
              </a:tblGrid>
              <a:tr h="983219">
                <a:tc gridSpan="5">
                  <a:txBody>
                    <a:bodyPr/>
                    <a:lstStyle/>
                    <a:p>
                      <a:pPr algn="ctr" fontAlgn="ctr"/>
                      <a:r>
                        <a:rPr lang="es-DO" sz="15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8685" marR="8685" marT="86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08839114"/>
                  </a:ext>
                </a:extLst>
              </a:tr>
              <a:tr h="983219">
                <a:tc gridSpan="5">
                  <a:txBody>
                    <a:bodyPr/>
                    <a:lstStyle/>
                    <a:p>
                      <a:pPr algn="ctr" fontAlgn="ctr"/>
                      <a:r>
                        <a:rPr lang="es-DO" sz="1600" b="1" i="0" u="none" strike="noStrike">
                          <a:solidFill>
                            <a:srgbClr val="000000"/>
                          </a:solidFill>
                          <a:effectLst/>
                          <a:latin typeface="Arial" panose="020B0604020202020204" pitchFamily="34" charset="0"/>
                        </a:rPr>
                        <a:t>Cantidad y % de encuestados según valoración del contacto personalizado en sus clases virtuales, respecto al ambiente del aula física presencial de la UASD</a:t>
                      </a:r>
                    </a:p>
                  </a:txBody>
                  <a:tcPr marL="8685" marR="8685" marT="86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4292967204"/>
                  </a:ext>
                </a:extLst>
              </a:tr>
              <a:tr h="637471">
                <a:tc>
                  <a:txBody>
                    <a:bodyPr/>
                    <a:lstStyle/>
                    <a:p>
                      <a:pPr algn="ctr" fontAlgn="ctr"/>
                      <a:r>
                        <a:rPr lang="es-DO" sz="1600" b="1" i="0" u="none" strike="noStrike">
                          <a:solidFill>
                            <a:srgbClr val="000000"/>
                          </a:solidFill>
                          <a:effectLst/>
                          <a:latin typeface="Arial" panose="020B0604020202020204" pitchFamily="34" charset="0"/>
                        </a:rPr>
                        <a:t>Contacto Personalizado</a:t>
                      </a:r>
                    </a:p>
                  </a:txBody>
                  <a:tcPr marL="8685" marR="8685" marT="868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600" b="1" i="0" u="none" strike="noStrike">
                          <a:solidFill>
                            <a:srgbClr val="000000"/>
                          </a:solidFill>
                          <a:effectLst/>
                          <a:latin typeface="Arial" panose="020B0604020202020204" pitchFamily="34" charset="0"/>
                        </a:rPr>
                        <a:t>Frecuencia</a:t>
                      </a:r>
                    </a:p>
                  </a:txBody>
                  <a:tcPr marL="8685" marR="8685" marT="868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a:t>
                      </a:r>
                    </a:p>
                  </a:txBody>
                  <a:tcPr marL="8685" marR="8685" marT="86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600" b="1" i="0" u="none" strike="noStrike">
                          <a:solidFill>
                            <a:srgbClr val="000000"/>
                          </a:solidFill>
                          <a:effectLst/>
                          <a:latin typeface="Arial" panose="020B0604020202020204" pitchFamily="34" charset="0"/>
                        </a:rPr>
                        <a:t>% Válido</a:t>
                      </a:r>
                    </a:p>
                  </a:txBody>
                  <a:tcPr marL="8685" marR="8685" marT="868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600" b="1" i="0" u="none" strike="noStrike">
                          <a:solidFill>
                            <a:srgbClr val="000000"/>
                          </a:solidFill>
                          <a:effectLst/>
                          <a:latin typeface="Arial" panose="020B0604020202020204" pitchFamily="34" charset="0"/>
                        </a:rPr>
                        <a:t>% Acumulado</a:t>
                      </a:r>
                    </a:p>
                  </a:txBody>
                  <a:tcPr marL="8685" marR="8685" marT="868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1450418542"/>
                  </a:ext>
                </a:extLst>
              </a:tr>
              <a:tr h="248505">
                <a:tc>
                  <a:txBody>
                    <a:bodyPr/>
                    <a:lstStyle/>
                    <a:p>
                      <a:pPr algn="ctr" fontAlgn="ctr"/>
                      <a:r>
                        <a:rPr lang="es-DO" sz="1600" b="0" i="0" u="none" strike="noStrike">
                          <a:solidFill>
                            <a:srgbClr val="000000"/>
                          </a:solidFill>
                          <a:effectLst/>
                          <a:latin typeface="Arial" panose="020B0604020202020204" pitchFamily="34" charset="0"/>
                        </a:rPr>
                        <a:t>1</a:t>
                      </a:r>
                    </a:p>
                  </a:txBody>
                  <a:tcPr marL="8685" marR="8685" marT="868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600" b="0" i="0" u="none" strike="noStrike">
                          <a:solidFill>
                            <a:srgbClr val="000000"/>
                          </a:solidFill>
                          <a:effectLst/>
                          <a:latin typeface="Arial" panose="020B0604020202020204" pitchFamily="34" charset="0"/>
                        </a:rPr>
                        <a:t>125</a:t>
                      </a:r>
                    </a:p>
                  </a:txBody>
                  <a:tcPr marL="8685" marR="8685" marT="868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600" b="0" i="0" u="none" strike="noStrike">
                          <a:solidFill>
                            <a:srgbClr val="000000"/>
                          </a:solidFill>
                          <a:effectLst/>
                          <a:latin typeface="Arial" panose="020B0604020202020204" pitchFamily="34" charset="0"/>
                        </a:rPr>
                        <a:t>22.2</a:t>
                      </a:r>
                    </a:p>
                  </a:txBody>
                  <a:tcPr marL="8685" marR="8685" marT="86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600" b="0" i="0" u="none" strike="noStrike">
                          <a:solidFill>
                            <a:srgbClr val="000000"/>
                          </a:solidFill>
                          <a:effectLst/>
                          <a:latin typeface="Arial" panose="020B0604020202020204" pitchFamily="34" charset="0"/>
                        </a:rPr>
                        <a:t>22.2</a:t>
                      </a:r>
                    </a:p>
                  </a:txBody>
                  <a:tcPr marL="8685" marR="8685" marT="868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600" b="0" i="0" u="none" strike="noStrike">
                          <a:solidFill>
                            <a:srgbClr val="000000"/>
                          </a:solidFill>
                          <a:effectLst/>
                          <a:latin typeface="Arial" panose="020B0604020202020204" pitchFamily="34" charset="0"/>
                        </a:rPr>
                        <a:t>22.2</a:t>
                      </a:r>
                    </a:p>
                  </a:txBody>
                  <a:tcPr marL="8685" marR="8685" marT="868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370136023"/>
                  </a:ext>
                </a:extLst>
              </a:tr>
              <a:tr h="243878">
                <a:tc>
                  <a:txBody>
                    <a:bodyPr/>
                    <a:lstStyle/>
                    <a:p>
                      <a:pPr algn="ctr" fontAlgn="ctr"/>
                      <a:r>
                        <a:rPr lang="es-DO" sz="1600" b="0" i="0" u="none" strike="noStrike">
                          <a:solidFill>
                            <a:srgbClr val="000000"/>
                          </a:solidFill>
                          <a:effectLst/>
                          <a:latin typeface="Arial" panose="020B0604020202020204" pitchFamily="34" charset="0"/>
                        </a:rPr>
                        <a:t>2</a:t>
                      </a:r>
                    </a:p>
                  </a:txBody>
                  <a:tcPr marL="8685" marR="8685" marT="868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600" b="0" i="0" u="none" strike="noStrike">
                          <a:solidFill>
                            <a:srgbClr val="000000"/>
                          </a:solidFill>
                          <a:effectLst/>
                          <a:latin typeface="Arial" panose="020B0604020202020204" pitchFamily="34" charset="0"/>
                        </a:rPr>
                        <a:t>80</a:t>
                      </a:r>
                    </a:p>
                  </a:txBody>
                  <a:tcPr marL="8685" marR="8685" marT="868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600" b="0" i="0" u="none" strike="noStrike">
                          <a:solidFill>
                            <a:srgbClr val="000000"/>
                          </a:solidFill>
                          <a:effectLst/>
                          <a:latin typeface="Arial" panose="020B0604020202020204" pitchFamily="34" charset="0"/>
                        </a:rPr>
                        <a:t>14.2</a:t>
                      </a:r>
                    </a:p>
                  </a:txBody>
                  <a:tcPr marL="8685" marR="8685" marT="86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600" b="0" i="0" u="none" strike="noStrike">
                          <a:solidFill>
                            <a:srgbClr val="000000"/>
                          </a:solidFill>
                          <a:effectLst/>
                          <a:latin typeface="Arial" panose="020B0604020202020204" pitchFamily="34" charset="0"/>
                        </a:rPr>
                        <a:t>14.2</a:t>
                      </a:r>
                    </a:p>
                  </a:txBody>
                  <a:tcPr marL="8685" marR="8685" marT="868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600" b="0" i="0" u="none" strike="noStrike">
                          <a:solidFill>
                            <a:srgbClr val="000000"/>
                          </a:solidFill>
                          <a:effectLst/>
                          <a:latin typeface="Arial" panose="020B0604020202020204" pitchFamily="34" charset="0"/>
                        </a:rPr>
                        <a:t>36.4</a:t>
                      </a:r>
                    </a:p>
                  </a:txBody>
                  <a:tcPr marL="8685" marR="8685" marT="868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760617032"/>
                  </a:ext>
                </a:extLst>
              </a:tr>
              <a:tr h="243878">
                <a:tc>
                  <a:txBody>
                    <a:bodyPr/>
                    <a:lstStyle/>
                    <a:p>
                      <a:pPr algn="ctr" fontAlgn="ctr"/>
                      <a:r>
                        <a:rPr lang="es-DO" sz="1600" b="0" i="0" u="none" strike="noStrike">
                          <a:solidFill>
                            <a:srgbClr val="000000"/>
                          </a:solidFill>
                          <a:effectLst/>
                          <a:latin typeface="Arial" panose="020B0604020202020204" pitchFamily="34" charset="0"/>
                        </a:rPr>
                        <a:t>3</a:t>
                      </a:r>
                    </a:p>
                  </a:txBody>
                  <a:tcPr marL="8685" marR="8685" marT="868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600" b="0" i="0" u="none" strike="noStrike">
                          <a:solidFill>
                            <a:srgbClr val="000000"/>
                          </a:solidFill>
                          <a:effectLst/>
                          <a:latin typeface="Arial" panose="020B0604020202020204" pitchFamily="34" charset="0"/>
                        </a:rPr>
                        <a:t>123</a:t>
                      </a:r>
                    </a:p>
                  </a:txBody>
                  <a:tcPr marL="8685" marR="8685" marT="868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600" b="0" i="0" u="none" strike="noStrike">
                          <a:solidFill>
                            <a:srgbClr val="000000"/>
                          </a:solidFill>
                          <a:effectLst/>
                          <a:latin typeface="Arial" panose="020B0604020202020204" pitchFamily="34" charset="0"/>
                        </a:rPr>
                        <a:t>21.8</a:t>
                      </a:r>
                    </a:p>
                  </a:txBody>
                  <a:tcPr marL="8685" marR="8685" marT="86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600" b="0" i="0" u="none" strike="noStrike">
                          <a:solidFill>
                            <a:srgbClr val="000000"/>
                          </a:solidFill>
                          <a:effectLst/>
                          <a:latin typeface="Arial" panose="020B0604020202020204" pitchFamily="34" charset="0"/>
                        </a:rPr>
                        <a:t>21.8</a:t>
                      </a:r>
                    </a:p>
                  </a:txBody>
                  <a:tcPr marL="8685" marR="8685" marT="868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600" b="0" i="0" u="none" strike="noStrike">
                          <a:solidFill>
                            <a:srgbClr val="000000"/>
                          </a:solidFill>
                          <a:effectLst/>
                          <a:latin typeface="Arial" panose="020B0604020202020204" pitchFamily="34" charset="0"/>
                        </a:rPr>
                        <a:t>58.3</a:t>
                      </a:r>
                    </a:p>
                  </a:txBody>
                  <a:tcPr marL="8685" marR="8685" marT="868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368731742"/>
                  </a:ext>
                </a:extLst>
              </a:tr>
              <a:tr h="243878">
                <a:tc>
                  <a:txBody>
                    <a:bodyPr/>
                    <a:lstStyle/>
                    <a:p>
                      <a:pPr algn="ctr" fontAlgn="ctr"/>
                      <a:r>
                        <a:rPr lang="es-DO" sz="1600" b="0" i="0" u="none" strike="noStrike">
                          <a:solidFill>
                            <a:srgbClr val="000000"/>
                          </a:solidFill>
                          <a:effectLst/>
                          <a:latin typeface="Arial" panose="020B0604020202020204" pitchFamily="34" charset="0"/>
                        </a:rPr>
                        <a:t>4</a:t>
                      </a:r>
                    </a:p>
                  </a:txBody>
                  <a:tcPr marL="8685" marR="8685" marT="868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600" b="0" i="0" u="none" strike="noStrike">
                          <a:solidFill>
                            <a:srgbClr val="000000"/>
                          </a:solidFill>
                          <a:effectLst/>
                          <a:latin typeface="Arial" panose="020B0604020202020204" pitchFamily="34" charset="0"/>
                        </a:rPr>
                        <a:t>94</a:t>
                      </a:r>
                    </a:p>
                  </a:txBody>
                  <a:tcPr marL="8685" marR="8685" marT="868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600" b="0" i="0" u="none" strike="noStrike">
                          <a:solidFill>
                            <a:srgbClr val="000000"/>
                          </a:solidFill>
                          <a:effectLst/>
                          <a:latin typeface="Arial" panose="020B0604020202020204" pitchFamily="34" charset="0"/>
                        </a:rPr>
                        <a:t>16.7</a:t>
                      </a:r>
                    </a:p>
                  </a:txBody>
                  <a:tcPr marL="8685" marR="8685" marT="86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600" b="0" i="0" u="none" strike="noStrike">
                          <a:solidFill>
                            <a:srgbClr val="000000"/>
                          </a:solidFill>
                          <a:effectLst/>
                          <a:latin typeface="Arial" panose="020B0604020202020204" pitchFamily="34" charset="0"/>
                        </a:rPr>
                        <a:t>16.7</a:t>
                      </a:r>
                    </a:p>
                  </a:txBody>
                  <a:tcPr marL="8685" marR="8685" marT="868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600" b="0" i="0" u="none" strike="noStrike">
                          <a:solidFill>
                            <a:srgbClr val="000000"/>
                          </a:solidFill>
                          <a:effectLst/>
                          <a:latin typeface="Arial" panose="020B0604020202020204" pitchFamily="34" charset="0"/>
                        </a:rPr>
                        <a:t>75.0</a:t>
                      </a:r>
                    </a:p>
                  </a:txBody>
                  <a:tcPr marL="8685" marR="8685" marT="868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827717903"/>
                  </a:ext>
                </a:extLst>
              </a:tr>
              <a:tr h="243878">
                <a:tc>
                  <a:txBody>
                    <a:bodyPr/>
                    <a:lstStyle/>
                    <a:p>
                      <a:pPr algn="ctr" fontAlgn="ctr"/>
                      <a:r>
                        <a:rPr lang="es-DO" sz="1600" b="0" i="0" u="none" strike="noStrike">
                          <a:solidFill>
                            <a:srgbClr val="000000"/>
                          </a:solidFill>
                          <a:effectLst/>
                          <a:latin typeface="Arial" panose="020B0604020202020204" pitchFamily="34" charset="0"/>
                        </a:rPr>
                        <a:t>5</a:t>
                      </a:r>
                    </a:p>
                  </a:txBody>
                  <a:tcPr marL="8685" marR="8685" marT="868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600" b="0" i="0" u="none" strike="noStrike">
                          <a:solidFill>
                            <a:srgbClr val="000000"/>
                          </a:solidFill>
                          <a:effectLst/>
                          <a:latin typeface="Arial" panose="020B0604020202020204" pitchFamily="34" charset="0"/>
                        </a:rPr>
                        <a:t>141</a:t>
                      </a:r>
                    </a:p>
                  </a:txBody>
                  <a:tcPr marL="8685" marR="8685" marT="868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600" b="0" i="0" u="none" strike="noStrike">
                          <a:solidFill>
                            <a:srgbClr val="000000"/>
                          </a:solidFill>
                          <a:effectLst/>
                          <a:latin typeface="Arial" panose="020B0604020202020204" pitchFamily="34" charset="0"/>
                        </a:rPr>
                        <a:t>25.0</a:t>
                      </a:r>
                    </a:p>
                  </a:txBody>
                  <a:tcPr marL="8685" marR="8685" marT="86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600" b="0" i="0" u="none" strike="noStrike">
                          <a:solidFill>
                            <a:srgbClr val="000000"/>
                          </a:solidFill>
                          <a:effectLst/>
                          <a:latin typeface="Arial" panose="020B0604020202020204" pitchFamily="34" charset="0"/>
                        </a:rPr>
                        <a:t>25.0</a:t>
                      </a:r>
                    </a:p>
                  </a:txBody>
                  <a:tcPr marL="8685" marR="8685" marT="868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600" b="0" i="0" u="none" strike="noStrike">
                          <a:solidFill>
                            <a:srgbClr val="000000"/>
                          </a:solidFill>
                          <a:effectLst/>
                          <a:latin typeface="Arial" panose="020B0604020202020204" pitchFamily="34" charset="0"/>
                        </a:rPr>
                        <a:t>100.0</a:t>
                      </a:r>
                    </a:p>
                  </a:txBody>
                  <a:tcPr marL="8685" marR="8685" marT="868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735068087"/>
                  </a:ext>
                </a:extLst>
              </a:tr>
              <a:tr h="243878">
                <a:tc>
                  <a:txBody>
                    <a:bodyPr/>
                    <a:lstStyle/>
                    <a:p>
                      <a:pPr algn="ctr" fontAlgn="ctr"/>
                      <a:r>
                        <a:rPr lang="es-DO" sz="1600" b="1" i="0" u="none" strike="noStrike">
                          <a:solidFill>
                            <a:srgbClr val="000000"/>
                          </a:solidFill>
                          <a:effectLst/>
                          <a:latin typeface="Arial" panose="020B0604020202020204" pitchFamily="34" charset="0"/>
                        </a:rPr>
                        <a:t>Total</a:t>
                      </a:r>
                    </a:p>
                  </a:txBody>
                  <a:tcPr marL="8685" marR="8685" marT="868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600" b="1" i="0" u="none" strike="noStrike">
                          <a:solidFill>
                            <a:srgbClr val="000000"/>
                          </a:solidFill>
                          <a:effectLst/>
                          <a:latin typeface="Arial" panose="020B0604020202020204" pitchFamily="34" charset="0"/>
                        </a:rPr>
                        <a:t>563</a:t>
                      </a:r>
                    </a:p>
                  </a:txBody>
                  <a:tcPr marL="8685" marR="8685" marT="868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600" b="1" i="0" u="none" strike="noStrike">
                          <a:solidFill>
                            <a:srgbClr val="000000"/>
                          </a:solidFill>
                          <a:effectLst/>
                          <a:latin typeface="Arial" panose="020B0604020202020204" pitchFamily="34" charset="0"/>
                        </a:rPr>
                        <a:t>100.0</a:t>
                      </a:r>
                    </a:p>
                  </a:txBody>
                  <a:tcPr marL="8685" marR="8685" marT="86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600" b="1" i="0" u="none" strike="noStrike">
                          <a:solidFill>
                            <a:srgbClr val="000000"/>
                          </a:solidFill>
                          <a:effectLst/>
                          <a:latin typeface="Arial" panose="020B0604020202020204" pitchFamily="34" charset="0"/>
                        </a:rPr>
                        <a:t>100.0</a:t>
                      </a:r>
                    </a:p>
                  </a:txBody>
                  <a:tcPr marL="8685" marR="8685" marT="86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600" b="1" i="0" u="none" strike="noStrike" dirty="0">
                          <a:solidFill>
                            <a:srgbClr val="000000"/>
                          </a:solidFill>
                          <a:effectLst/>
                          <a:latin typeface="Arial" panose="020B0604020202020204" pitchFamily="34" charset="0"/>
                        </a:rPr>
                        <a:t> </a:t>
                      </a:r>
                    </a:p>
                  </a:txBody>
                  <a:tcPr marL="8685" marR="8685" marT="868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4057820964"/>
                  </a:ext>
                </a:extLst>
              </a:tr>
            </a:tbl>
          </a:graphicData>
        </a:graphic>
      </p:graphicFrame>
      <p:graphicFrame>
        <p:nvGraphicFramePr>
          <p:cNvPr id="7" name="Gráfico 6">
            <a:extLst>
              <a:ext uri="{FF2B5EF4-FFF2-40B4-BE49-F238E27FC236}">
                <a16:creationId xmlns:a16="http://schemas.microsoft.com/office/drawing/2014/main" id="{16A88E1A-51E2-B143-80AD-4FA6501F0A88}"/>
              </a:ext>
            </a:extLst>
          </p:cNvPr>
          <p:cNvGraphicFramePr>
            <a:graphicFrameLocks/>
          </p:cNvGraphicFramePr>
          <p:nvPr>
            <p:extLst>
              <p:ext uri="{D42A27DB-BD31-4B8C-83A1-F6EECF244321}">
                <p14:modId xmlns:p14="http://schemas.microsoft.com/office/powerpoint/2010/main" val="1199835062"/>
              </p:ext>
            </p:extLst>
          </p:nvPr>
        </p:nvGraphicFramePr>
        <p:xfrm>
          <a:off x="6384066" y="2184400"/>
          <a:ext cx="5689600" cy="4673600"/>
        </p:xfrm>
        <a:graphic>
          <a:graphicData uri="http://schemas.openxmlformats.org/drawingml/2006/chart">
            <c:chart xmlns:c="http://schemas.openxmlformats.org/drawingml/2006/chart" xmlns:r="http://schemas.openxmlformats.org/officeDocument/2006/relationships" r:id="rId4"/>
          </a:graphicData>
        </a:graphic>
      </p:graphicFrame>
      <p:sp>
        <p:nvSpPr>
          <p:cNvPr id="8" name="CuadroTexto 7">
            <a:extLst>
              <a:ext uri="{FF2B5EF4-FFF2-40B4-BE49-F238E27FC236}">
                <a16:creationId xmlns:a16="http://schemas.microsoft.com/office/drawing/2014/main" id="{664AD888-D05D-B946-A5F0-CDD2A4097F9D}"/>
              </a:ext>
            </a:extLst>
          </p:cNvPr>
          <p:cNvSpPr txBox="1"/>
          <p:nvPr/>
        </p:nvSpPr>
        <p:spPr>
          <a:xfrm>
            <a:off x="2586789" y="897387"/>
            <a:ext cx="7131185" cy="523220"/>
          </a:xfrm>
          <a:prstGeom prst="rect">
            <a:avLst/>
          </a:prstGeom>
          <a:solidFill>
            <a:schemeClr val="accent6">
              <a:lumMod val="60000"/>
              <a:lumOff val="40000"/>
            </a:schemeClr>
          </a:solidFill>
        </p:spPr>
        <p:txBody>
          <a:bodyPr wrap="square" rtlCol="0">
            <a:spAutoFit/>
          </a:bodyPr>
          <a:lstStyle/>
          <a:p>
            <a:pPr algn="ctr"/>
            <a:r>
              <a:rPr lang="es-DO" sz="2800" b="1" dirty="0"/>
              <a:t>Contacto Personalizado en el ambiente virtual</a:t>
            </a:r>
          </a:p>
        </p:txBody>
      </p:sp>
      <p:sp>
        <p:nvSpPr>
          <p:cNvPr id="9" name="Marcador de número de diapositiva 8">
            <a:extLst>
              <a:ext uri="{FF2B5EF4-FFF2-40B4-BE49-F238E27FC236}">
                <a16:creationId xmlns:a16="http://schemas.microsoft.com/office/drawing/2014/main" id="{88978DE3-6E7A-0245-9D3A-65C4E7B652D6}"/>
              </a:ext>
            </a:extLst>
          </p:cNvPr>
          <p:cNvSpPr>
            <a:spLocks noGrp="1"/>
          </p:cNvSpPr>
          <p:nvPr>
            <p:ph type="sldNum" sz="quarter" idx="12"/>
          </p:nvPr>
        </p:nvSpPr>
        <p:spPr/>
        <p:txBody>
          <a:bodyPr/>
          <a:lstStyle/>
          <a:p>
            <a:fld id="{F5D1F510-C917-4B4E-B0A9-1BF7ED89073D}" type="slidenum">
              <a:rPr lang="es-DO" smtClean="0"/>
              <a:t>63</a:t>
            </a:fld>
            <a:endParaRPr lang="es-DO"/>
          </a:p>
        </p:txBody>
      </p:sp>
    </p:spTree>
    <p:extLst>
      <p:ext uri="{BB962C8B-B14F-4D97-AF65-F5344CB8AC3E}">
        <p14:creationId xmlns:p14="http://schemas.microsoft.com/office/powerpoint/2010/main" val="21474760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2474027" y="897387"/>
            <a:ext cx="6970762" cy="523220"/>
          </a:xfrm>
          <a:prstGeom prst="rect">
            <a:avLst/>
          </a:prstGeom>
          <a:solidFill>
            <a:schemeClr val="accent6">
              <a:lumMod val="60000"/>
              <a:lumOff val="40000"/>
            </a:schemeClr>
          </a:solidFill>
        </p:spPr>
        <p:txBody>
          <a:bodyPr wrap="square" rtlCol="0">
            <a:spAutoFit/>
          </a:bodyPr>
          <a:lstStyle/>
          <a:p>
            <a:pPr algn="ctr"/>
            <a:r>
              <a:rPr lang="es-DO" sz="2800" b="1" dirty="0"/>
              <a:t>Condiciones comparadas en ambiente Hogar</a:t>
            </a:r>
          </a:p>
        </p:txBody>
      </p:sp>
      <p:pic>
        <p:nvPicPr>
          <p:cNvPr id="43010" name="Picture 2" descr="Gráfico de respuestas de formularios. Título de la pregunta: En la siguiente escala, cómo valorarías el ambiente que utilizas para tus clases virtuales, respecto al ambiente del aula física presencial de la UASD: (1=Menor valor, 5=Mayor valor). Número de respuestas: .">
            <a:extLst>
              <a:ext uri="{FF2B5EF4-FFF2-40B4-BE49-F238E27FC236}">
                <a16:creationId xmlns:a16="http://schemas.microsoft.com/office/drawing/2014/main" id="{A14D0A6D-8A60-3D46-B16E-B563476AC5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389" y="1509058"/>
            <a:ext cx="11552270" cy="5348942"/>
          </a:xfrm>
          <a:prstGeom prst="rect">
            <a:avLst/>
          </a:prstGeom>
          <a:noFill/>
          <a:extLst>
            <a:ext uri="{909E8E84-426E-40DD-AFC4-6F175D3DCCD1}">
              <a14:hiddenFill xmlns:a14="http://schemas.microsoft.com/office/drawing/2010/main">
                <a:solidFill>
                  <a:srgbClr val="FFFFFF"/>
                </a:solidFill>
              </a14:hiddenFill>
            </a:ext>
          </a:extLst>
        </p:spPr>
      </p:pic>
      <p:sp>
        <p:nvSpPr>
          <p:cNvPr id="5" name="Marcador de número de diapositiva 4">
            <a:extLst>
              <a:ext uri="{FF2B5EF4-FFF2-40B4-BE49-F238E27FC236}">
                <a16:creationId xmlns:a16="http://schemas.microsoft.com/office/drawing/2014/main" id="{AA091267-53D4-154B-A5DC-B768A3086DCF}"/>
              </a:ext>
            </a:extLst>
          </p:cNvPr>
          <p:cNvSpPr>
            <a:spLocks noGrp="1"/>
          </p:cNvSpPr>
          <p:nvPr>
            <p:ph type="sldNum" sz="quarter" idx="12"/>
          </p:nvPr>
        </p:nvSpPr>
        <p:spPr/>
        <p:txBody>
          <a:bodyPr/>
          <a:lstStyle/>
          <a:p>
            <a:fld id="{F5D1F510-C917-4B4E-B0A9-1BF7ED89073D}" type="slidenum">
              <a:rPr lang="es-DO" smtClean="0"/>
              <a:t>64</a:t>
            </a:fld>
            <a:endParaRPr lang="es-DO"/>
          </a:p>
        </p:txBody>
      </p:sp>
    </p:spTree>
    <p:extLst>
      <p:ext uri="{BB962C8B-B14F-4D97-AF65-F5344CB8AC3E}">
        <p14:creationId xmlns:p14="http://schemas.microsoft.com/office/powerpoint/2010/main" val="31669135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2663325" y="897387"/>
            <a:ext cx="6673180" cy="523220"/>
          </a:xfrm>
          <a:prstGeom prst="rect">
            <a:avLst/>
          </a:prstGeom>
          <a:solidFill>
            <a:schemeClr val="accent6">
              <a:lumMod val="60000"/>
              <a:lumOff val="40000"/>
            </a:schemeClr>
          </a:solidFill>
        </p:spPr>
        <p:txBody>
          <a:bodyPr wrap="square" rtlCol="0">
            <a:spAutoFit/>
          </a:bodyPr>
          <a:lstStyle/>
          <a:p>
            <a:pPr algn="ctr"/>
            <a:r>
              <a:rPr lang="es-DO" sz="2800" b="1" dirty="0"/>
              <a:t>Conocimiento Velocidad Internet</a:t>
            </a:r>
          </a:p>
        </p:txBody>
      </p:sp>
      <p:graphicFrame>
        <p:nvGraphicFramePr>
          <p:cNvPr id="3" name="Tabla 2">
            <a:extLst>
              <a:ext uri="{FF2B5EF4-FFF2-40B4-BE49-F238E27FC236}">
                <a16:creationId xmlns:a16="http://schemas.microsoft.com/office/drawing/2014/main" id="{BA23B0C1-ED59-E04B-89E6-B990DF4E1614}"/>
              </a:ext>
            </a:extLst>
          </p:cNvPr>
          <p:cNvGraphicFramePr>
            <a:graphicFrameLocks noGrp="1"/>
          </p:cNvGraphicFramePr>
          <p:nvPr>
            <p:extLst>
              <p:ext uri="{D42A27DB-BD31-4B8C-83A1-F6EECF244321}">
                <p14:modId xmlns:p14="http://schemas.microsoft.com/office/powerpoint/2010/main" val="4276659404"/>
              </p:ext>
            </p:extLst>
          </p:nvPr>
        </p:nvGraphicFramePr>
        <p:xfrm>
          <a:off x="88565" y="2887580"/>
          <a:ext cx="6673181" cy="3681659"/>
        </p:xfrm>
        <a:graphic>
          <a:graphicData uri="http://schemas.openxmlformats.org/drawingml/2006/table">
            <a:tbl>
              <a:tblPr/>
              <a:tblGrid>
                <a:gridCol w="2367997">
                  <a:extLst>
                    <a:ext uri="{9D8B030D-6E8A-4147-A177-3AD203B41FA5}">
                      <a16:colId xmlns:a16="http://schemas.microsoft.com/office/drawing/2014/main" val="3622065136"/>
                    </a:ext>
                  </a:extLst>
                </a:gridCol>
                <a:gridCol w="1230889">
                  <a:extLst>
                    <a:ext uri="{9D8B030D-6E8A-4147-A177-3AD203B41FA5}">
                      <a16:colId xmlns:a16="http://schemas.microsoft.com/office/drawing/2014/main" val="2012818149"/>
                    </a:ext>
                  </a:extLst>
                </a:gridCol>
                <a:gridCol w="855762">
                  <a:extLst>
                    <a:ext uri="{9D8B030D-6E8A-4147-A177-3AD203B41FA5}">
                      <a16:colId xmlns:a16="http://schemas.microsoft.com/office/drawing/2014/main" val="1325048542"/>
                    </a:ext>
                  </a:extLst>
                </a:gridCol>
                <a:gridCol w="855762">
                  <a:extLst>
                    <a:ext uri="{9D8B030D-6E8A-4147-A177-3AD203B41FA5}">
                      <a16:colId xmlns:a16="http://schemas.microsoft.com/office/drawing/2014/main" val="108049358"/>
                    </a:ext>
                  </a:extLst>
                </a:gridCol>
                <a:gridCol w="1362771">
                  <a:extLst>
                    <a:ext uri="{9D8B030D-6E8A-4147-A177-3AD203B41FA5}">
                      <a16:colId xmlns:a16="http://schemas.microsoft.com/office/drawing/2014/main" val="3242911862"/>
                    </a:ext>
                  </a:extLst>
                </a:gridCol>
              </a:tblGrid>
              <a:tr h="724229">
                <a:tc gridSpan="5">
                  <a:txBody>
                    <a:bodyPr/>
                    <a:lstStyle/>
                    <a:p>
                      <a:pPr algn="ctr" fontAlgn="ctr"/>
                      <a:r>
                        <a:rPr lang="es-DO" sz="16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606381707"/>
                  </a:ext>
                </a:extLst>
              </a:tr>
              <a:tr h="724229">
                <a:tc gridSpan="5">
                  <a:txBody>
                    <a:bodyPr/>
                    <a:lstStyle/>
                    <a:p>
                      <a:pPr algn="ctr" fontAlgn="ctr"/>
                      <a:r>
                        <a:rPr lang="es-DO" sz="1800" b="1" i="0" u="none" strike="noStrike">
                          <a:solidFill>
                            <a:srgbClr val="000000"/>
                          </a:solidFill>
                          <a:effectLst/>
                          <a:latin typeface="Arial" panose="020B0604020202020204" pitchFamily="34" charset="0"/>
                        </a:rPr>
                        <a:t>Cantidad y % de encuestados según si conoce la velocidad del Internet que está utilizando para su docencia virtual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130971459"/>
                  </a:ext>
                </a:extLst>
              </a:tr>
              <a:tr h="1144282">
                <a:tc>
                  <a:txBody>
                    <a:bodyPr/>
                    <a:lstStyle/>
                    <a:p>
                      <a:pPr algn="ctr" fontAlgn="ctr"/>
                      <a:r>
                        <a:rPr lang="es-DO" sz="1800" b="1" i="0" u="none" strike="noStrike">
                          <a:solidFill>
                            <a:srgbClr val="000000"/>
                          </a:solidFill>
                          <a:effectLst/>
                          <a:latin typeface="Arial" panose="020B0604020202020204" pitchFamily="34" charset="0"/>
                        </a:rPr>
                        <a:t>Conocimiento de la velocidad de su Internet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Frecuencia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2000" b="1" i="0" u="none" strike="noStrike">
                          <a:solidFill>
                            <a:srgbClr val="000000"/>
                          </a:solidFill>
                          <a:effectLst/>
                          <a:latin typeface="Arial" panose="020B0604020202020204" pitchFamily="34"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Válido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Acumulado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1944626826"/>
                  </a:ext>
                </a:extLst>
              </a:tr>
              <a:tr h="362973">
                <a:tc>
                  <a:txBody>
                    <a:bodyPr/>
                    <a:lstStyle/>
                    <a:p>
                      <a:pPr algn="l" fontAlgn="ctr"/>
                      <a:r>
                        <a:rPr lang="es-DO" sz="1800" b="0" i="0" u="none" strike="noStrike">
                          <a:solidFill>
                            <a:srgbClr val="000000"/>
                          </a:solidFill>
                          <a:effectLst/>
                          <a:latin typeface="Arial" panose="020B0604020202020204" pitchFamily="34" charset="0"/>
                        </a:rPr>
                        <a:t>Si</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417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74.1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74.1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25.9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025756041"/>
                  </a:ext>
                </a:extLst>
              </a:tr>
              <a:tr h="362973">
                <a:tc>
                  <a:txBody>
                    <a:bodyPr/>
                    <a:lstStyle/>
                    <a:p>
                      <a:pPr algn="l" fontAlgn="ctr"/>
                      <a:r>
                        <a:rPr lang="es-DO" sz="1800" b="0" i="0" u="none" strike="noStrike">
                          <a:solidFill>
                            <a:srgbClr val="000000"/>
                          </a:solidFill>
                          <a:effectLst/>
                          <a:latin typeface="Arial" panose="020B0604020202020204" pitchFamily="34" charset="0"/>
                        </a:rPr>
                        <a:t>No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146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25.9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25.9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662566374"/>
                  </a:ext>
                </a:extLst>
              </a:tr>
              <a:tr h="362973">
                <a:tc>
                  <a:txBody>
                    <a:bodyPr/>
                    <a:lstStyle/>
                    <a:p>
                      <a:pPr algn="ctr" fontAlgn="ctr"/>
                      <a:r>
                        <a:rPr lang="es-DO" sz="1800" b="1" i="0" u="none" strike="noStrike">
                          <a:solidFill>
                            <a:srgbClr val="000000"/>
                          </a:solidFill>
                          <a:effectLst/>
                          <a:latin typeface="Arial" panose="020B060402020202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563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dirty="0">
                          <a:solidFill>
                            <a:srgbClr val="000000"/>
                          </a:solidFill>
                          <a:effectLst/>
                          <a:latin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4266194552"/>
                  </a:ext>
                </a:extLst>
              </a:tr>
            </a:tbl>
          </a:graphicData>
        </a:graphic>
      </p:graphicFrame>
      <p:graphicFrame>
        <p:nvGraphicFramePr>
          <p:cNvPr id="7" name="Gráfico 6">
            <a:extLst>
              <a:ext uri="{FF2B5EF4-FFF2-40B4-BE49-F238E27FC236}">
                <a16:creationId xmlns:a16="http://schemas.microsoft.com/office/drawing/2014/main" id="{526C8DA0-AAB7-2A4F-8185-BEA30381D32D}"/>
              </a:ext>
            </a:extLst>
          </p:cNvPr>
          <p:cNvGraphicFramePr>
            <a:graphicFrameLocks/>
          </p:cNvGraphicFramePr>
          <p:nvPr>
            <p:extLst>
              <p:ext uri="{D42A27DB-BD31-4B8C-83A1-F6EECF244321}">
                <p14:modId xmlns:p14="http://schemas.microsoft.com/office/powerpoint/2010/main" val="2998005657"/>
              </p:ext>
            </p:extLst>
          </p:nvPr>
        </p:nvGraphicFramePr>
        <p:xfrm>
          <a:off x="6761746" y="2909060"/>
          <a:ext cx="5430254" cy="3681659"/>
        </p:xfrm>
        <a:graphic>
          <a:graphicData uri="http://schemas.openxmlformats.org/drawingml/2006/chart">
            <c:chart xmlns:c="http://schemas.openxmlformats.org/drawingml/2006/chart" xmlns:r="http://schemas.openxmlformats.org/officeDocument/2006/relationships" r:id="rId4"/>
          </a:graphicData>
        </a:graphic>
      </p:graphicFrame>
      <p:sp>
        <p:nvSpPr>
          <p:cNvPr id="8" name="Marcador de número de diapositiva 7">
            <a:extLst>
              <a:ext uri="{FF2B5EF4-FFF2-40B4-BE49-F238E27FC236}">
                <a16:creationId xmlns:a16="http://schemas.microsoft.com/office/drawing/2014/main" id="{8C89E3F1-317F-B54E-A351-C755C01CC8D2}"/>
              </a:ext>
            </a:extLst>
          </p:cNvPr>
          <p:cNvSpPr>
            <a:spLocks noGrp="1"/>
          </p:cNvSpPr>
          <p:nvPr>
            <p:ph type="sldNum" sz="quarter" idx="12"/>
          </p:nvPr>
        </p:nvSpPr>
        <p:spPr/>
        <p:txBody>
          <a:bodyPr/>
          <a:lstStyle/>
          <a:p>
            <a:fld id="{F5D1F510-C917-4B4E-B0A9-1BF7ED89073D}" type="slidenum">
              <a:rPr lang="es-DO" smtClean="0"/>
              <a:t>65</a:t>
            </a:fld>
            <a:endParaRPr lang="es-DO"/>
          </a:p>
        </p:txBody>
      </p:sp>
    </p:spTree>
    <p:extLst>
      <p:ext uri="{BB962C8B-B14F-4D97-AF65-F5344CB8AC3E}">
        <p14:creationId xmlns:p14="http://schemas.microsoft.com/office/powerpoint/2010/main" val="9249410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4122925" y="896984"/>
            <a:ext cx="4810965" cy="523220"/>
          </a:xfrm>
          <a:prstGeom prst="rect">
            <a:avLst/>
          </a:prstGeom>
          <a:solidFill>
            <a:schemeClr val="accent6">
              <a:lumMod val="60000"/>
              <a:lumOff val="40000"/>
            </a:schemeClr>
          </a:solidFill>
        </p:spPr>
        <p:txBody>
          <a:bodyPr wrap="square" rtlCol="0">
            <a:spAutoFit/>
          </a:bodyPr>
          <a:lstStyle/>
          <a:p>
            <a:pPr algn="ctr"/>
            <a:r>
              <a:rPr lang="es-DO" sz="2800" b="1" dirty="0"/>
              <a:t>Velocidad del Internet</a:t>
            </a:r>
          </a:p>
        </p:txBody>
      </p:sp>
      <p:graphicFrame>
        <p:nvGraphicFramePr>
          <p:cNvPr id="3" name="Tabla 2">
            <a:extLst>
              <a:ext uri="{FF2B5EF4-FFF2-40B4-BE49-F238E27FC236}">
                <a16:creationId xmlns:a16="http://schemas.microsoft.com/office/drawing/2014/main" id="{4CBA5681-1B84-C542-8879-BC05F35EBD32}"/>
              </a:ext>
            </a:extLst>
          </p:cNvPr>
          <p:cNvGraphicFramePr>
            <a:graphicFrameLocks noGrp="1"/>
          </p:cNvGraphicFramePr>
          <p:nvPr>
            <p:extLst>
              <p:ext uri="{D42A27DB-BD31-4B8C-83A1-F6EECF244321}">
                <p14:modId xmlns:p14="http://schemas.microsoft.com/office/powerpoint/2010/main" val="1935781681"/>
              </p:ext>
            </p:extLst>
          </p:nvPr>
        </p:nvGraphicFramePr>
        <p:xfrm>
          <a:off x="88383" y="2116578"/>
          <a:ext cx="5542245" cy="4587581"/>
        </p:xfrm>
        <a:graphic>
          <a:graphicData uri="http://schemas.openxmlformats.org/drawingml/2006/table">
            <a:tbl>
              <a:tblPr/>
              <a:tblGrid>
                <a:gridCol w="2251115">
                  <a:extLst>
                    <a:ext uri="{9D8B030D-6E8A-4147-A177-3AD203B41FA5}">
                      <a16:colId xmlns:a16="http://schemas.microsoft.com/office/drawing/2014/main" val="3322313329"/>
                    </a:ext>
                  </a:extLst>
                </a:gridCol>
                <a:gridCol w="1035513">
                  <a:extLst>
                    <a:ext uri="{9D8B030D-6E8A-4147-A177-3AD203B41FA5}">
                      <a16:colId xmlns:a16="http://schemas.microsoft.com/office/drawing/2014/main" val="318052584"/>
                    </a:ext>
                  </a:extLst>
                </a:gridCol>
                <a:gridCol w="506501">
                  <a:extLst>
                    <a:ext uri="{9D8B030D-6E8A-4147-A177-3AD203B41FA5}">
                      <a16:colId xmlns:a16="http://schemas.microsoft.com/office/drawing/2014/main" val="2157268743"/>
                    </a:ext>
                  </a:extLst>
                </a:gridCol>
                <a:gridCol w="729361">
                  <a:extLst>
                    <a:ext uri="{9D8B030D-6E8A-4147-A177-3AD203B41FA5}">
                      <a16:colId xmlns:a16="http://schemas.microsoft.com/office/drawing/2014/main" val="494026672"/>
                    </a:ext>
                  </a:extLst>
                </a:gridCol>
                <a:gridCol w="1019755">
                  <a:extLst>
                    <a:ext uri="{9D8B030D-6E8A-4147-A177-3AD203B41FA5}">
                      <a16:colId xmlns:a16="http://schemas.microsoft.com/office/drawing/2014/main" val="4145905438"/>
                    </a:ext>
                  </a:extLst>
                </a:gridCol>
              </a:tblGrid>
              <a:tr h="558730">
                <a:tc gridSpan="5">
                  <a:txBody>
                    <a:bodyPr/>
                    <a:lstStyle/>
                    <a:p>
                      <a:pPr algn="ctr" fontAlgn="ctr"/>
                      <a:r>
                        <a:rPr lang="es-DO" sz="11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6759" marR="6759" marT="675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715095901"/>
                  </a:ext>
                </a:extLst>
              </a:tr>
              <a:tr h="630825">
                <a:tc gridSpan="5">
                  <a:txBody>
                    <a:bodyPr/>
                    <a:lstStyle/>
                    <a:p>
                      <a:pPr algn="ctr" fontAlgn="ctr"/>
                      <a:r>
                        <a:rPr lang="es-DO" sz="1300" b="1" i="0" u="none" strike="noStrike">
                          <a:solidFill>
                            <a:srgbClr val="000000"/>
                          </a:solidFill>
                          <a:effectLst/>
                          <a:latin typeface="Arial" panose="020B0604020202020204" pitchFamily="34" charset="0"/>
                        </a:rPr>
                        <a:t>Cantidad y % de encuestados según si conoce de cuánto es la velocidad del Internet que está utilizando para su docencia virtual</a:t>
                      </a:r>
                    </a:p>
                  </a:txBody>
                  <a:tcPr marL="6759" marR="6759" marT="675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465827291"/>
                  </a:ext>
                </a:extLst>
              </a:tr>
              <a:tr h="946237">
                <a:tc>
                  <a:txBody>
                    <a:bodyPr/>
                    <a:lstStyle/>
                    <a:p>
                      <a:pPr algn="ctr" fontAlgn="ctr"/>
                      <a:r>
                        <a:rPr lang="es-DO" sz="1300" b="1" i="0" u="none" strike="noStrike">
                          <a:solidFill>
                            <a:srgbClr val="000000"/>
                          </a:solidFill>
                          <a:effectLst/>
                          <a:latin typeface="Arial" panose="020B0604020202020204" pitchFamily="34" charset="0"/>
                        </a:rPr>
                        <a:t>Conocimiento de cuánto es la velocidad de su Internet</a:t>
                      </a:r>
                    </a:p>
                  </a:txBody>
                  <a:tcPr marL="6759" marR="6759" marT="6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300" b="1" i="0" u="none" strike="noStrike">
                          <a:solidFill>
                            <a:srgbClr val="000000"/>
                          </a:solidFill>
                          <a:effectLst/>
                          <a:latin typeface="Arial" panose="020B0604020202020204" pitchFamily="34" charset="0"/>
                        </a:rPr>
                        <a:t>Frecuencia</a:t>
                      </a:r>
                    </a:p>
                  </a:txBody>
                  <a:tcPr marL="6759" marR="6759" marT="6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400" b="1" i="0" u="none" strike="noStrike">
                          <a:solidFill>
                            <a:srgbClr val="000000"/>
                          </a:solidFill>
                          <a:effectLst/>
                          <a:latin typeface="Arial" panose="020B0604020202020204" pitchFamily="34" charset="0"/>
                        </a:rPr>
                        <a:t>%</a:t>
                      </a:r>
                    </a:p>
                  </a:txBody>
                  <a:tcPr marL="6759" marR="6759" marT="675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300" b="1" i="0" u="none" strike="noStrike">
                          <a:solidFill>
                            <a:srgbClr val="000000"/>
                          </a:solidFill>
                          <a:effectLst/>
                          <a:latin typeface="Arial" panose="020B0604020202020204" pitchFamily="34" charset="0"/>
                        </a:rPr>
                        <a:t>% Válido</a:t>
                      </a:r>
                    </a:p>
                  </a:txBody>
                  <a:tcPr marL="6759" marR="6759" marT="6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300" b="1" i="0" u="none" strike="noStrike">
                          <a:solidFill>
                            <a:srgbClr val="000000"/>
                          </a:solidFill>
                          <a:effectLst/>
                          <a:latin typeface="Arial" panose="020B0604020202020204" pitchFamily="34" charset="0"/>
                        </a:rPr>
                        <a:t>% Acumulado</a:t>
                      </a:r>
                    </a:p>
                  </a:txBody>
                  <a:tcPr marL="6759" marR="6759" marT="6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632077007"/>
                  </a:ext>
                </a:extLst>
              </a:tr>
              <a:tr h="201413">
                <a:tc>
                  <a:txBody>
                    <a:bodyPr/>
                    <a:lstStyle/>
                    <a:p>
                      <a:pPr algn="l" fontAlgn="ctr"/>
                      <a:r>
                        <a:rPr lang="es-DO" sz="1300" b="0" i="0" u="none" strike="noStrike">
                          <a:solidFill>
                            <a:srgbClr val="000000"/>
                          </a:solidFill>
                          <a:effectLst/>
                          <a:latin typeface="Arial" panose="020B0604020202020204" pitchFamily="34" charset="0"/>
                        </a:rPr>
                        <a:t>Menos de 10 Mbps de Internet</a:t>
                      </a:r>
                    </a:p>
                  </a:txBody>
                  <a:tcPr marL="6759" marR="6759" marT="6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300" b="0" i="0" u="none" strike="noStrike">
                          <a:solidFill>
                            <a:srgbClr val="000000"/>
                          </a:solidFill>
                          <a:effectLst/>
                          <a:latin typeface="Arial" panose="020B0604020202020204" pitchFamily="34" charset="0"/>
                        </a:rPr>
                        <a:t>101</a:t>
                      </a:r>
                    </a:p>
                  </a:txBody>
                  <a:tcPr marL="6759" marR="6759" marT="67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17.9</a:t>
                      </a:r>
                    </a:p>
                  </a:txBody>
                  <a:tcPr marL="6759" marR="6759" marT="675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17.9</a:t>
                      </a:r>
                    </a:p>
                  </a:txBody>
                  <a:tcPr marL="6759" marR="6759" marT="6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17.9</a:t>
                      </a:r>
                    </a:p>
                  </a:txBody>
                  <a:tcPr marL="6759" marR="6759" marT="6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462472656"/>
                  </a:ext>
                </a:extLst>
              </a:tr>
              <a:tr h="201413">
                <a:tc>
                  <a:txBody>
                    <a:bodyPr/>
                    <a:lstStyle/>
                    <a:p>
                      <a:pPr algn="l" fontAlgn="ctr"/>
                      <a:r>
                        <a:rPr lang="es-DO" sz="1300" b="0" i="0" u="none" strike="noStrike">
                          <a:solidFill>
                            <a:srgbClr val="000000"/>
                          </a:solidFill>
                          <a:effectLst/>
                          <a:latin typeface="Arial" panose="020B0604020202020204" pitchFamily="34" charset="0"/>
                        </a:rPr>
                        <a:t>10 Mbps de Internet</a:t>
                      </a:r>
                    </a:p>
                  </a:txBody>
                  <a:tcPr marL="6759" marR="6759" marT="6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300" b="0" i="0" u="none" strike="noStrike">
                          <a:solidFill>
                            <a:srgbClr val="000000"/>
                          </a:solidFill>
                          <a:effectLst/>
                          <a:latin typeface="Arial" panose="020B0604020202020204" pitchFamily="34" charset="0"/>
                        </a:rPr>
                        <a:t>14</a:t>
                      </a:r>
                    </a:p>
                  </a:txBody>
                  <a:tcPr marL="6759" marR="6759" marT="67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2.5</a:t>
                      </a:r>
                    </a:p>
                  </a:txBody>
                  <a:tcPr marL="6759" marR="6759" marT="675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2.5</a:t>
                      </a:r>
                    </a:p>
                  </a:txBody>
                  <a:tcPr marL="6759" marR="6759" marT="6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20.4</a:t>
                      </a:r>
                    </a:p>
                  </a:txBody>
                  <a:tcPr marL="6759" marR="6759" marT="6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637759672"/>
                  </a:ext>
                </a:extLst>
              </a:tr>
              <a:tr h="201413">
                <a:tc>
                  <a:txBody>
                    <a:bodyPr/>
                    <a:lstStyle/>
                    <a:p>
                      <a:pPr algn="l" fontAlgn="ctr"/>
                      <a:r>
                        <a:rPr lang="es-DO" sz="1300" b="0" i="0" u="none" strike="noStrike">
                          <a:solidFill>
                            <a:srgbClr val="000000"/>
                          </a:solidFill>
                          <a:effectLst/>
                          <a:latin typeface="Arial" panose="020B0604020202020204" pitchFamily="34" charset="0"/>
                        </a:rPr>
                        <a:t>20 Mbps de Internet</a:t>
                      </a:r>
                    </a:p>
                  </a:txBody>
                  <a:tcPr marL="6759" marR="6759" marT="6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300" b="0" i="0" u="none" strike="noStrike">
                          <a:solidFill>
                            <a:srgbClr val="000000"/>
                          </a:solidFill>
                          <a:effectLst/>
                          <a:latin typeface="Arial" panose="020B0604020202020204" pitchFamily="34" charset="0"/>
                        </a:rPr>
                        <a:t>104</a:t>
                      </a:r>
                    </a:p>
                  </a:txBody>
                  <a:tcPr marL="6759" marR="6759" marT="67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18.5</a:t>
                      </a:r>
                    </a:p>
                  </a:txBody>
                  <a:tcPr marL="6759" marR="6759" marT="675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18.5</a:t>
                      </a:r>
                    </a:p>
                  </a:txBody>
                  <a:tcPr marL="6759" marR="6759" marT="6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38.9</a:t>
                      </a:r>
                    </a:p>
                  </a:txBody>
                  <a:tcPr marL="6759" marR="6759" marT="6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199197460"/>
                  </a:ext>
                </a:extLst>
              </a:tr>
              <a:tr h="201413">
                <a:tc>
                  <a:txBody>
                    <a:bodyPr/>
                    <a:lstStyle/>
                    <a:p>
                      <a:pPr algn="l" fontAlgn="ctr"/>
                      <a:r>
                        <a:rPr lang="es-DO" sz="1300" b="0" i="0" u="none" strike="noStrike">
                          <a:solidFill>
                            <a:srgbClr val="000000"/>
                          </a:solidFill>
                          <a:effectLst/>
                          <a:latin typeface="Arial" panose="020B0604020202020204" pitchFamily="34" charset="0"/>
                        </a:rPr>
                        <a:t>30 Mbps de Internet</a:t>
                      </a:r>
                    </a:p>
                  </a:txBody>
                  <a:tcPr marL="6759" marR="6759" marT="6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300" b="0" i="0" u="none" strike="noStrike">
                          <a:solidFill>
                            <a:srgbClr val="000000"/>
                          </a:solidFill>
                          <a:effectLst/>
                          <a:latin typeface="Arial" panose="020B0604020202020204" pitchFamily="34" charset="0"/>
                        </a:rPr>
                        <a:t>6</a:t>
                      </a:r>
                    </a:p>
                  </a:txBody>
                  <a:tcPr marL="6759" marR="6759" marT="67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1.1</a:t>
                      </a:r>
                    </a:p>
                  </a:txBody>
                  <a:tcPr marL="6759" marR="6759" marT="675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1.1</a:t>
                      </a:r>
                    </a:p>
                  </a:txBody>
                  <a:tcPr marL="6759" marR="6759" marT="6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40.0</a:t>
                      </a:r>
                    </a:p>
                  </a:txBody>
                  <a:tcPr marL="6759" marR="6759" marT="6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157991186"/>
                  </a:ext>
                </a:extLst>
              </a:tr>
              <a:tr h="201413">
                <a:tc>
                  <a:txBody>
                    <a:bodyPr/>
                    <a:lstStyle/>
                    <a:p>
                      <a:pPr algn="l" fontAlgn="ctr"/>
                      <a:r>
                        <a:rPr lang="es-DO" sz="1300" b="0" i="0" u="none" strike="noStrike">
                          <a:solidFill>
                            <a:srgbClr val="000000"/>
                          </a:solidFill>
                          <a:effectLst/>
                          <a:latin typeface="Arial" panose="020B0604020202020204" pitchFamily="34" charset="0"/>
                        </a:rPr>
                        <a:t>40 Mbps de Internet</a:t>
                      </a:r>
                    </a:p>
                  </a:txBody>
                  <a:tcPr marL="6759" marR="6759" marT="6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300" b="0" i="0" u="none" strike="noStrike">
                          <a:solidFill>
                            <a:srgbClr val="000000"/>
                          </a:solidFill>
                          <a:effectLst/>
                          <a:latin typeface="Arial" panose="020B0604020202020204" pitchFamily="34" charset="0"/>
                        </a:rPr>
                        <a:t>99</a:t>
                      </a:r>
                    </a:p>
                  </a:txBody>
                  <a:tcPr marL="6759" marR="6759" marT="67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17.6</a:t>
                      </a:r>
                    </a:p>
                  </a:txBody>
                  <a:tcPr marL="6759" marR="6759" marT="675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17.6</a:t>
                      </a:r>
                    </a:p>
                  </a:txBody>
                  <a:tcPr marL="6759" marR="6759" marT="6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57.5</a:t>
                      </a:r>
                    </a:p>
                  </a:txBody>
                  <a:tcPr marL="6759" marR="6759" marT="6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118046632"/>
                  </a:ext>
                </a:extLst>
              </a:tr>
              <a:tr h="201413">
                <a:tc>
                  <a:txBody>
                    <a:bodyPr/>
                    <a:lstStyle/>
                    <a:p>
                      <a:pPr algn="l" fontAlgn="ctr"/>
                      <a:r>
                        <a:rPr lang="es-DO" sz="1300" b="0" i="0" u="none" strike="noStrike">
                          <a:solidFill>
                            <a:srgbClr val="000000"/>
                          </a:solidFill>
                          <a:effectLst/>
                          <a:latin typeface="Arial" panose="020B0604020202020204" pitchFamily="34" charset="0"/>
                        </a:rPr>
                        <a:t>50 Mbps de internet</a:t>
                      </a:r>
                    </a:p>
                  </a:txBody>
                  <a:tcPr marL="6759" marR="6759" marT="6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300" b="0" i="0" u="none" strike="noStrike">
                          <a:solidFill>
                            <a:srgbClr val="000000"/>
                          </a:solidFill>
                          <a:effectLst/>
                          <a:latin typeface="Arial" panose="020B0604020202020204" pitchFamily="34" charset="0"/>
                        </a:rPr>
                        <a:t>19</a:t>
                      </a:r>
                    </a:p>
                  </a:txBody>
                  <a:tcPr marL="6759" marR="6759" marT="67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3.4</a:t>
                      </a:r>
                    </a:p>
                  </a:txBody>
                  <a:tcPr marL="6759" marR="6759" marT="675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3.4</a:t>
                      </a:r>
                    </a:p>
                  </a:txBody>
                  <a:tcPr marL="6759" marR="6759" marT="6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60.9</a:t>
                      </a:r>
                    </a:p>
                  </a:txBody>
                  <a:tcPr marL="6759" marR="6759" marT="6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610242984"/>
                  </a:ext>
                </a:extLst>
              </a:tr>
              <a:tr h="201413">
                <a:tc>
                  <a:txBody>
                    <a:bodyPr/>
                    <a:lstStyle/>
                    <a:p>
                      <a:pPr algn="l" fontAlgn="ctr"/>
                      <a:r>
                        <a:rPr lang="es-DO" sz="1300" b="0" i="0" u="none" strike="noStrike">
                          <a:solidFill>
                            <a:srgbClr val="000000"/>
                          </a:solidFill>
                          <a:effectLst/>
                          <a:latin typeface="Arial" panose="020B0604020202020204" pitchFamily="34" charset="0"/>
                        </a:rPr>
                        <a:t>100 Mbps de Internet</a:t>
                      </a:r>
                    </a:p>
                  </a:txBody>
                  <a:tcPr marL="6759" marR="6759" marT="6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300" b="0" i="0" u="none" strike="noStrike">
                          <a:solidFill>
                            <a:srgbClr val="000000"/>
                          </a:solidFill>
                          <a:effectLst/>
                          <a:latin typeface="Arial" panose="020B0604020202020204" pitchFamily="34" charset="0"/>
                        </a:rPr>
                        <a:t>68</a:t>
                      </a:r>
                    </a:p>
                  </a:txBody>
                  <a:tcPr marL="6759" marR="6759" marT="67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12.1</a:t>
                      </a:r>
                    </a:p>
                  </a:txBody>
                  <a:tcPr marL="6759" marR="6759" marT="675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12.1</a:t>
                      </a:r>
                    </a:p>
                  </a:txBody>
                  <a:tcPr marL="6759" marR="6759" marT="6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73.0</a:t>
                      </a:r>
                    </a:p>
                  </a:txBody>
                  <a:tcPr marL="6759" marR="6759" marT="6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302298574"/>
                  </a:ext>
                </a:extLst>
              </a:tr>
              <a:tr h="201413">
                <a:tc>
                  <a:txBody>
                    <a:bodyPr/>
                    <a:lstStyle/>
                    <a:p>
                      <a:pPr algn="l" fontAlgn="ctr"/>
                      <a:r>
                        <a:rPr lang="es-DO" sz="1300" b="0" i="0" u="none" strike="noStrike">
                          <a:solidFill>
                            <a:srgbClr val="000000"/>
                          </a:solidFill>
                          <a:effectLst/>
                          <a:latin typeface="Arial" panose="020B0604020202020204" pitchFamily="34" charset="0"/>
                        </a:rPr>
                        <a:t>200 Mbps  de internet</a:t>
                      </a:r>
                    </a:p>
                  </a:txBody>
                  <a:tcPr marL="6759" marR="6759" marT="6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300" b="0" i="0" u="none" strike="noStrike">
                          <a:solidFill>
                            <a:srgbClr val="000000"/>
                          </a:solidFill>
                          <a:effectLst/>
                          <a:latin typeface="Arial" panose="020B0604020202020204" pitchFamily="34" charset="0"/>
                        </a:rPr>
                        <a:t>5</a:t>
                      </a:r>
                    </a:p>
                  </a:txBody>
                  <a:tcPr marL="6759" marR="6759" marT="67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0.9</a:t>
                      </a:r>
                    </a:p>
                  </a:txBody>
                  <a:tcPr marL="6759" marR="6759" marT="675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0.9</a:t>
                      </a:r>
                    </a:p>
                  </a:txBody>
                  <a:tcPr marL="6759" marR="6759" marT="6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73.9</a:t>
                      </a:r>
                    </a:p>
                  </a:txBody>
                  <a:tcPr marL="6759" marR="6759" marT="6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024671268"/>
                  </a:ext>
                </a:extLst>
              </a:tr>
              <a:tr h="201413">
                <a:tc>
                  <a:txBody>
                    <a:bodyPr/>
                    <a:lstStyle/>
                    <a:p>
                      <a:pPr algn="l" fontAlgn="ctr"/>
                      <a:r>
                        <a:rPr lang="es-DO" sz="1300" b="0" i="0" u="none" strike="noStrike">
                          <a:solidFill>
                            <a:srgbClr val="000000"/>
                          </a:solidFill>
                          <a:effectLst/>
                          <a:latin typeface="Arial" panose="020B0604020202020204" pitchFamily="34" charset="0"/>
                        </a:rPr>
                        <a:t>Otras Respuestas</a:t>
                      </a:r>
                    </a:p>
                  </a:txBody>
                  <a:tcPr marL="6759" marR="6759" marT="6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300" b="0" i="0" u="none" strike="noStrike">
                          <a:solidFill>
                            <a:srgbClr val="000000"/>
                          </a:solidFill>
                          <a:effectLst/>
                          <a:latin typeface="Arial" panose="020B0604020202020204" pitchFamily="34" charset="0"/>
                        </a:rPr>
                        <a:t>14</a:t>
                      </a:r>
                    </a:p>
                  </a:txBody>
                  <a:tcPr marL="6759" marR="6759" marT="67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2.5</a:t>
                      </a:r>
                    </a:p>
                  </a:txBody>
                  <a:tcPr marL="6759" marR="6759" marT="675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2.5</a:t>
                      </a:r>
                    </a:p>
                  </a:txBody>
                  <a:tcPr marL="6759" marR="6759" marT="6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76.4</a:t>
                      </a:r>
                    </a:p>
                  </a:txBody>
                  <a:tcPr marL="6759" marR="6759" marT="6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851352881"/>
                  </a:ext>
                </a:extLst>
              </a:tr>
              <a:tr h="201413">
                <a:tc>
                  <a:txBody>
                    <a:bodyPr/>
                    <a:lstStyle/>
                    <a:p>
                      <a:pPr algn="l" fontAlgn="ctr"/>
                      <a:r>
                        <a:rPr lang="es-DO" sz="1300" b="0" i="0" u="none" strike="noStrike">
                          <a:solidFill>
                            <a:srgbClr val="000000"/>
                          </a:solidFill>
                          <a:effectLst/>
                          <a:latin typeface="Arial" panose="020B0604020202020204" pitchFamily="34" charset="0"/>
                        </a:rPr>
                        <a:t>No sé</a:t>
                      </a:r>
                    </a:p>
                  </a:txBody>
                  <a:tcPr marL="6759" marR="6759" marT="6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300" b="0" i="0" u="none" strike="noStrike">
                          <a:solidFill>
                            <a:srgbClr val="000000"/>
                          </a:solidFill>
                          <a:effectLst/>
                          <a:latin typeface="Arial" panose="020B0604020202020204" pitchFamily="34" charset="0"/>
                        </a:rPr>
                        <a:t>133</a:t>
                      </a:r>
                    </a:p>
                  </a:txBody>
                  <a:tcPr marL="6759" marR="6759" marT="67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23.6</a:t>
                      </a:r>
                    </a:p>
                  </a:txBody>
                  <a:tcPr marL="6759" marR="6759" marT="675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23.6</a:t>
                      </a:r>
                    </a:p>
                  </a:txBody>
                  <a:tcPr marL="6759" marR="6759" marT="6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300" b="0" i="0" u="none" strike="noStrike">
                          <a:solidFill>
                            <a:srgbClr val="000000"/>
                          </a:solidFill>
                          <a:effectLst/>
                          <a:latin typeface="Arial" panose="020B0604020202020204" pitchFamily="34" charset="0"/>
                        </a:rPr>
                        <a:t>100.0</a:t>
                      </a:r>
                    </a:p>
                  </a:txBody>
                  <a:tcPr marL="6759" marR="6759" marT="6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60432907"/>
                  </a:ext>
                </a:extLst>
              </a:tr>
              <a:tr h="201413">
                <a:tc>
                  <a:txBody>
                    <a:bodyPr/>
                    <a:lstStyle/>
                    <a:p>
                      <a:pPr algn="ctr" fontAlgn="ctr"/>
                      <a:r>
                        <a:rPr lang="es-DO" sz="1300" b="1" i="0" u="none" strike="noStrike">
                          <a:solidFill>
                            <a:srgbClr val="000000"/>
                          </a:solidFill>
                          <a:effectLst/>
                          <a:latin typeface="Arial" panose="020B0604020202020204" pitchFamily="34" charset="0"/>
                        </a:rPr>
                        <a:t>Total</a:t>
                      </a:r>
                    </a:p>
                  </a:txBody>
                  <a:tcPr marL="6759" marR="6759" marT="67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300" b="1" i="0" u="none" strike="noStrike">
                          <a:solidFill>
                            <a:srgbClr val="000000"/>
                          </a:solidFill>
                          <a:effectLst/>
                          <a:latin typeface="Arial" panose="020B0604020202020204" pitchFamily="34" charset="0"/>
                        </a:rPr>
                        <a:t>563</a:t>
                      </a:r>
                    </a:p>
                  </a:txBody>
                  <a:tcPr marL="6759" marR="6759" marT="67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300" b="1" i="0" u="none" strike="noStrike">
                          <a:solidFill>
                            <a:srgbClr val="000000"/>
                          </a:solidFill>
                          <a:effectLst/>
                          <a:latin typeface="Arial" panose="020B0604020202020204" pitchFamily="34" charset="0"/>
                        </a:rPr>
                        <a:t>100.0</a:t>
                      </a:r>
                    </a:p>
                  </a:txBody>
                  <a:tcPr marL="6759" marR="6759" marT="675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300" b="1" i="0" u="none" strike="noStrike">
                          <a:solidFill>
                            <a:srgbClr val="000000"/>
                          </a:solidFill>
                          <a:effectLst/>
                          <a:latin typeface="Arial" panose="020B0604020202020204" pitchFamily="34" charset="0"/>
                        </a:rPr>
                        <a:t>100.0</a:t>
                      </a:r>
                    </a:p>
                  </a:txBody>
                  <a:tcPr marL="6759" marR="6759" marT="675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300" b="1" i="0" u="none" strike="noStrike" dirty="0">
                          <a:solidFill>
                            <a:srgbClr val="000000"/>
                          </a:solidFill>
                          <a:effectLst/>
                          <a:latin typeface="Arial" panose="020B0604020202020204" pitchFamily="34" charset="0"/>
                        </a:rPr>
                        <a:t> </a:t>
                      </a:r>
                    </a:p>
                  </a:txBody>
                  <a:tcPr marL="6759" marR="6759" marT="675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653708168"/>
                  </a:ext>
                </a:extLst>
              </a:tr>
            </a:tbl>
          </a:graphicData>
        </a:graphic>
      </p:graphicFrame>
      <p:graphicFrame>
        <p:nvGraphicFramePr>
          <p:cNvPr id="8" name="Gráfico 7">
            <a:extLst>
              <a:ext uri="{FF2B5EF4-FFF2-40B4-BE49-F238E27FC236}">
                <a16:creationId xmlns:a16="http://schemas.microsoft.com/office/drawing/2014/main" id="{A1BB952C-91D8-6049-A220-387CEBB8A5E3}"/>
              </a:ext>
            </a:extLst>
          </p:cNvPr>
          <p:cNvGraphicFramePr>
            <a:graphicFrameLocks/>
          </p:cNvGraphicFramePr>
          <p:nvPr>
            <p:extLst>
              <p:ext uri="{D42A27DB-BD31-4B8C-83A1-F6EECF244321}">
                <p14:modId xmlns:p14="http://schemas.microsoft.com/office/powerpoint/2010/main" val="3092151850"/>
              </p:ext>
            </p:extLst>
          </p:nvPr>
        </p:nvGraphicFramePr>
        <p:xfrm>
          <a:off x="5763125" y="2116578"/>
          <a:ext cx="6340491" cy="4777383"/>
        </p:xfrm>
        <a:graphic>
          <a:graphicData uri="http://schemas.openxmlformats.org/drawingml/2006/chart">
            <c:chart xmlns:c="http://schemas.openxmlformats.org/drawingml/2006/chart" xmlns:r="http://schemas.openxmlformats.org/officeDocument/2006/relationships" r:id="rId4"/>
          </a:graphicData>
        </a:graphic>
      </p:graphicFrame>
      <p:sp>
        <p:nvSpPr>
          <p:cNvPr id="7" name="Marcador de número de diapositiva 6">
            <a:extLst>
              <a:ext uri="{FF2B5EF4-FFF2-40B4-BE49-F238E27FC236}">
                <a16:creationId xmlns:a16="http://schemas.microsoft.com/office/drawing/2014/main" id="{D8804D09-472C-794B-8190-7A89D5E0FBC4}"/>
              </a:ext>
            </a:extLst>
          </p:cNvPr>
          <p:cNvSpPr>
            <a:spLocks noGrp="1"/>
          </p:cNvSpPr>
          <p:nvPr>
            <p:ph type="sldNum" sz="quarter" idx="12"/>
          </p:nvPr>
        </p:nvSpPr>
        <p:spPr/>
        <p:txBody>
          <a:bodyPr/>
          <a:lstStyle/>
          <a:p>
            <a:fld id="{F5D1F510-C917-4B4E-B0A9-1BF7ED89073D}" type="slidenum">
              <a:rPr lang="es-DO" smtClean="0"/>
              <a:t>66</a:t>
            </a:fld>
            <a:endParaRPr lang="es-DO"/>
          </a:p>
        </p:txBody>
      </p:sp>
    </p:spTree>
    <p:extLst>
      <p:ext uri="{BB962C8B-B14F-4D97-AF65-F5344CB8AC3E}">
        <p14:creationId xmlns:p14="http://schemas.microsoft.com/office/powerpoint/2010/main" val="42446345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4090737" y="897387"/>
            <a:ext cx="4295273" cy="523220"/>
          </a:xfrm>
          <a:prstGeom prst="rect">
            <a:avLst/>
          </a:prstGeom>
          <a:solidFill>
            <a:schemeClr val="accent6">
              <a:lumMod val="60000"/>
              <a:lumOff val="40000"/>
            </a:schemeClr>
          </a:solidFill>
        </p:spPr>
        <p:txBody>
          <a:bodyPr wrap="square" rtlCol="0">
            <a:spAutoFit/>
          </a:bodyPr>
          <a:lstStyle/>
          <a:p>
            <a:pPr algn="ctr"/>
            <a:r>
              <a:rPr lang="es-DO" sz="2800" b="1" dirty="0"/>
              <a:t>Conectividad que utiliza</a:t>
            </a:r>
          </a:p>
        </p:txBody>
      </p:sp>
      <p:graphicFrame>
        <p:nvGraphicFramePr>
          <p:cNvPr id="3" name="Tabla 2">
            <a:extLst>
              <a:ext uri="{FF2B5EF4-FFF2-40B4-BE49-F238E27FC236}">
                <a16:creationId xmlns:a16="http://schemas.microsoft.com/office/drawing/2014/main" id="{792FCBA1-70B5-5A4A-A734-DAEE26C81498}"/>
              </a:ext>
            </a:extLst>
          </p:cNvPr>
          <p:cNvGraphicFramePr>
            <a:graphicFrameLocks noGrp="1"/>
          </p:cNvGraphicFramePr>
          <p:nvPr>
            <p:extLst>
              <p:ext uri="{D42A27DB-BD31-4B8C-83A1-F6EECF244321}">
                <p14:modId xmlns:p14="http://schemas.microsoft.com/office/powerpoint/2010/main" val="66000998"/>
              </p:ext>
            </p:extLst>
          </p:nvPr>
        </p:nvGraphicFramePr>
        <p:xfrm>
          <a:off x="194988" y="2147230"/>
          <a:ext cx="5449350" cy="4357835"/>
        </p:xfrm>
        <a:graphic>
          <a:graphicData uri="http://schemas.openxmlformats.org/drawingml/2006/table">
            <a:tbl>
              <a:tblPr/>
              <a:tblGrid>
                <a:gridCol w="1933717">
                  <a:extLst>
                    <a:ext uri="{9D8B030D-6E8A-4147-A177-3AD203B41FA5}">
                      <a16:colId xmlns:a16="http://schemas.microsoft.com/office/drawing/2014/main" val="1366849764"/>
                    </a:ext>
                  </a:extLst>
                </a:gridCol>
                <a:gridCol w="1005150">
                  <a:extLst>
                    <a:ext uri="{9D8B030D-6E8A-4147-A177-3AD203B41FA5}">
                      <a16:colId xmlns:a16="http://schemas.microsoft.com/office/drawing/2014/main" val="4116062382"/>
                    </a:ext>
                  </a:extLst>
                </a:gridCol>
                <a:gridCol w="698819">
                  <a:extLst>
                    <a:ext uri="{9D8B030D-6E8A-4147-A177-3AD203B41FA5}">
                      <a16:colId xmlns:a16="http://schemas.microsoft.com/office/drawing/2014/main" val="2589032596"/>
                    </a:ext>
                  </a:extLst>
                </a:gridCol>
                <a:gridCol w="698819">
                  <a:extLst>
                    <a:ext uri="{9D8B030D-6E8A-4147-A177-3AD203B41FA5}">
                      <a16:colId xmlns:a16="http://schemas.microsoft.com/office/drawing/2014/main" val="4005688798"/>
                    </a:ext>
                  </a:extLst>
                </a:gridCol>
                <a:gridCol w="1112845">
                  <a:extLst>
                    <a:ext uri="{9D8B030D-6E8A-4147-A177-3AD203B41FA5}">
                      <a16:colId xmlns:a16="http://schemas.microsoft.com/office/drawing/2014/main" val="3937618666"/>
                    </a:ext>
                  </a:extLst>
                </a:gridCol>
              </a:tblGrid>
              <a:tr h="565047">
                <a:tc gridSpan="5">
                  <a:txBody>
                    <a:bodyPr/>
                    <a:lstStyle/>
                    <a:p>
                      <a:pPr algn="ctr" fontAlgn="ctr"/>
                      <a:r>
                        <a:rPr lang="es-DO" sz="12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7183" marR="7183" marT="71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627982056"/>
                  </a:ext>
                </a:extLst>
              </a:tr>
              <a:tr h="593778">
                <a:tc gridSpan="5">
                  <a:txBody>
                    <a:bodyPr/>
                    <a:lstStyle/>
                    <a:p>
                      <a:pPr algn="ctr" fontAlgn="ctr"/>
                      <a:r>
                        <a:rPr lang="es-DO" sz="1400" b="1" i="0" u="none" strike="noStrike">
                          <a:solidFill>
                            <a:srgbClr val="000000"/>
                          </a:solidFill>
                          <a:effectLst/>
                          <a:latin typeface="Arial" panose="020B0604020202020204" pitchFamily="34" charset="0"/>
                        </a:rPr>
                        <a:t>Cantidad y % de encuestados según el tipo de conectividad que utiliza para su docencia virtual</a:t>
                      </a:r>
                    </a:p>
                  </a:txBody>
                  <a:tcPr marL="7183" marR="7183" marT="71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729706184"/>
                  </a:ext>
                </a:extLst>
              </a:tr>
              <a:tr h="526738">
                <a:tc>
                  <a:txBody>
                    <a:bodyPr/>
                    <a:lstStyle/>
                    <a:p>
                      <a:pPr algn="ctr" fontAlgn="ctr"/>
                      <a:r>
                        <a:rPr lang="es-DO" sz="1400" b="1" i="0" u="none" strike="noStrike">
                          <a:solidFill>
                            <a:srgbClr val="000000"/>
                          </a:solidFill>
                          <a:effectLst/>
                          <a:latin typeface="Arial" panose="020B0604020202020204" pitchFamily="34" charset="0"/>
                        </a:rPr>
                        <a:t>Tipo de conectividad que utiliza</a:t>
                      </a:r>
                    </a:p>
                  </a:txBody>
                  <a:tcPr marL="7183" marR="7183" marT="718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400" b="1" i="0" u="none" strike="noStrike">
                          <a:solidFill>
                            <a:srgbClr val="000000"/>
                          </a:solidFill>
                          <a:effectLst/>
                          <a:latin typeface="Arial" panose="020B0604020202020204" pitchFamily="34" charset="0"/>
                        </a:rPr>
                        <a:t>Frecuencia</a:t>
                      </a:r>
                    </a:p>
                  </a:txBody>
                  <a:tcPr marL="7183" marR="7183" marT="718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500" b="1" i="0" u="none" strike="noStrike">
                          <a:solidFill>
                            <a:srgbClr val="000000"/>
                          </a:solidFill>
                          <a:effectLst/>
                          <a:latin typeface="Arial" panose="020B0604020202020204" pitchFamily="34" charset="0"/>
                        </a:rPr>
                        <a:t>%</a:t>
                      </a:r>
                    </a:p>
                  </a:txBody>
                  <a:tcPr marL="7183" marR="7183" marT="71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400" b="1" i="0" u="none" strike="noStrike">
                          <a:solidFill>
                            <a:srgbClr val="000000"/>
                          </a:solidFill>
                          <a:effectLst/>
                          <a:latin typeface="Arial" panose="020B0604020202020204" pitchFamily="34" charset="0"/>
                        </a:rPr>
                        <a:t>% Válido</a:t>
                      </a:r>
                    </a:p>
                  </a:txBody>
                  <a:tcPr marL="7183" marR="7183" marT="718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400" b="1" i="0" u="none" strike="noStrike">
                          <a:solidFill>
                            <a:srgbClr val="000000"/>
                          </a:solidFill>
                          <a:effectLst/>
                          <a:latin typeface="Arial" panose="020B0604020202020204" pitchFamily="34" charset="0"/>
                        </a:rPr>
                        <a:t>% Acumulado</a:t>
                      </a:r>
                    </a:p>
                  </a:txBody>
                  <a:tcPr marL="7183" marR="7183" marT="718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132584174"/>
                  </a:ext>
                </a:extLst>
              </a:tr>
              <a:tr h="565047">
                <a:tc>
                  <a:txBody>
                    <a:bodyPr/>
                    <a:lstStyle/>
                    <a:p>
                      <a:pPr algn="l" fontAlgn="ctr"/>
                      <a:r>
                        <a:rPr lang="es-DO" sz="1400" b="0" i="0" u="none" strike="noStrike">
                          <a:solidFill>
                            <a:srgbClr val="000000"/>
                          </a:solidFill>
                          <a:effectLst/>
                          <a:latin typeface="Arial" panose="020B0604020202020204" pitchFamily="34" charset="0"/>
                        </a:rPr>
                        <a:t>Internet fijo en casa o en oficina (módem).</a:t>
                      </a:r>
                    </a:p>
                  </a:txBody>
                  <a:tcPr marL="7183" marR="7183" marT="718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528</a:t>
                      </a:r>
                    </a:p>
                  </a:txBody>
                  <a:tcPr marL="7183" marR="7183" marT="718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93.8</a:t>
                      </a:r>
                    </a:p>
                  </a:txBody>
                  <a:tcPr marL="7183" marR="7183" marT="71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93.8</a:t>
                      </a:r>
                    </a:p>
                  </a:txBody>
                  <a:tcPr marL="7183" marR="7183" marT="718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93.8</a:t>
                      </a:r>
                    </a:p>
                  </a:txBody>
                  <a:tcPr marL="7183" marR="7183" marT="718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236919028"/>
                  </a:ext>
                </a:extLst>
              </a:tr>
              <a:tr h="603355">
                <a:tc>
                  <a:txBody>
                    <a:bodyPr/>
                    <a:lstStyle/>
                    <a:p>
                      <a:pPr algn="l" fontAlgn="ctr"/>
                      <a:r>
                        <a:rPr lang="es-DO" sz="1400" b="0" i="0" u="none" strike="noStrike">
                          <a:solidFill>
                            <a:srgbClr val="000000"/>
                          </a:solidFill>
                          <a:effectLst/>
                          <a:latin typeface="Arial" panose="020B0604020202020204" pitchFamily="34" charset="0"/>
                        </a:rPr>
                        <a:t>Paquetitos de Internet temporales</a:t>
                      </a:r>
                    </a:p>
                  </a:txBody>
                  <a:tcPr marL="7183" marR="7183" marT="718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3</a:t>
                      </a:r>
                    </a:p>
                  </a:txBody>
                  <a:tcPr marL="7183" marR="7183" marT="718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0.5</a:t>
                      </a:r>
                    </a:p>
                  </a:txBody>
                  <a:tcPr marL="7183" marR="7183" marT="71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0.5</a:t>
                      </a:r>
                    </a:p>
                  </a:txBody>
                  <a:tcPr marL="7183" marR="7183" marT="718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94.3</a:t>
                      </a:r>
                    </a:p>
                  </a:txBody>
                  <a:tcPr marL="7183" marR="7183" marT="718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848742591"/>
                  </a:ext>
                </a:extLst>
              </a:tr>
              <a:tr h="574624">
                <a:tc>
                  <a:txBody>
                    <a:bodyPr/>
                    <a:lstStyle/>
                    <a:p>
                      <a:pPr algn="l" fontAlgn="ctr"/>
                      <a:r>
                        <a:rPr lang="es-DO" sz="1400" b="0" i="0" u="none" strike="noStrike">
                          <a:solidFill>
                            <a:srgbClr val="000000"/>
                          </a:solidFill>
                          <a:effectLst/>
                          <a:latin typeface="Arial" panose="020B0604020202020204" pitchFamily="34" charset="0"/>
                        </a:rPr>
                        <a:t>Plan de datos mensual en tu celular</a:t>
                      </a:r>
                    </a:p>
                  </a:txBody>
                  <a:tcPr marL="7183" marR="7183" marT="718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17</a:t>
                      </a:r>
                    </a:p>
                  </a:txBody>
                  <a:tcPr marL="7183" marR="7183" marT="718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3.0</a:t>
                      </a:r>
                    </a:p>
                  </a:txBody>
                  <a:tcPr marL="7183" marR="7183" marT="71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3.0</a:t>
                      </a:r>
                    </a:p>
                  </a:txBody>
                  <a:tcPr marL="7183" marR="7183" marT="718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97.3</a:t>
                      </a:r>
                    </a:p>
                  </a:txBody>
                  <a:tcPr marL="7183" marR="7183" marT="718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439425317"/>
                  </a:ext>
                </a:extLst>
              </a:tr>
              <a:tr h="708703">
                <a:tc>
                  <a:txBody>
                    <a:bodyPr/>
                    <a:lstStyle/>
                    <a:p>
                      <a:pPr algn="l" fontAlgn="ctr"/>
                      <a:r>
                        <a:rPr lang="es-DO" sz="1400" b="0" i="0" u="none" strike="noStrike">
                          <a:solidFill>
                            <a:srgbClr val="000000"/>
                          </a:solidFill>
                          <a:effectLst/>
                          <a:latin typeface="Arial" panose="020B0604020202020204" pitchFamily="34" charset="0"/>
                        </a:rPr>
                        <a:t>Red WIFI compartida (vecino, trabajo u otra fuente)</a:t>
                      </a:r>
                    </a:p>
                  </a:txBody>
                  <a:tcPr marL="7183" marR="7183" marT="718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15</a:t>
                      </a:r>
                    </a:p>
                  </a:txBody>
                  <a:tcPr marL="7183" marR="7183" marT="718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2.7</a:t>
                      </a:r>
                    </a:p>
                  </a:txBody>
                  <a:tcPr marL="7183" marR="7183" marT="71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2.7</a:t>
                      </a:r>
                    </a:p>
                  </a:txBody>
                  <a:tcPr marL="7183" marR="7183" marT="718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100.0</a:t>
                      </a:r>
                    </a:p>
                  </a:txBody>
                  <a:tcPr marL="7183" marR="7183" marT="718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629903572"/>
                  </a:ext>
                </a:extLst>
              </a:tr>
              <a:tr h="214047">
                <a:tc>
                  <a:txBody>
                    <a:bodyPr/>
                    <a:lstStyle/>
                    <a:p>
                      <a:pPr algn="ctr" fontAlgn="ctr"/>
                      <a:r>
                        <a:rPr lang="es-DO" sz="1400" b="1" i="0" u="none" strike="noStrike">
                          <a:solidFill>
                            <a:srgbClr val="000000"/>
                          </a:solidFill>
                          <a:effectLst/>
                          <a:latin typeface="Arial" panose="020B0604020202020204" pitchFamily="34" charset="0"/>
                        </a:rPr>
                        <a:t>Total</a:t>
                      </a:r>
                    </a:p>
                  </a:txBody>
                  <a:tcPr marL="7183" marR="7183" marT="718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400" b="1" i="0" u="none" strike="noStrike">
                          <a:solidFill>
                            <a:srgbClr val="000000"/>
                          </a:solidFill>
                          <a:effectLst/>
                          <a:latin typeface="Arial" panose="020B0604020202020204" pitchFamily="34" charset="0"/>
                        </a:rPr>
                        <a:t>563</a:t>
                      </a:r>
                    </a:p>
                  </a:txBody>
                  <a:tcPr marL="7183" marR="7183" marT="718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400" b="1" i="0" u="none" strike="noStrike">
                          <a:solidFill>
                            <a:srgbClr val="000000"/>
                          </a:solidFill>
                          <a:effectLst/>
                          <a:latin typeface="Arial" panose="020B0604020202020204" pitchFamily="34" charset="0"/>
                        </a:rPr>
                        <a:t>100.0</a:t>
                      </a:r>
                    </a:p>
                  </a:txBody>
                  <a:tcPr marL="7183" marR="7183" marT="71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400" b="1" i="0" u="none" strike="noStrike">
                          <a:solidFill>
                            <a:srgbClr val="000000"/>
                          </a:solidFill>
                          <a:effectLst/>
                          <a:latin typeface="Arial" panose="020B0604020202020204" pitchFamily="34" charset="0"/>
                        </a:rPr>
                        <a:t>100.0</a:t>
                      </a:r>
                    </a:p>
                  </a:txBody>
                  <a:tcPr marL="7183" marR="7183" marT="718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400" b="1" i="0" u="none" strike="noStrike" dirty="0">
                          <a:solidFill>
                            <a:srgbClr val="000000"/>
                          </a:solidFill>
                          <a:effectLst/>
                          <a:latin typeface="Arial" panose="020B0604020202020204" pitchFamily="34" charset="0"/>
                        </a:rPr>
                        <a:t> </a:t>
                      </a:r>
                    </a:p>
                  </a:txBody>
                  <a:tcPr marL="7183" marR="7183" marT="718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87284375"/>
                  </a:ext>
                </a:extLst>
              </a:tr>
            </a:tbl>
          </a:graphicData>
        </a:graphic>
      </p:graphicFrame>
      <p:graphicFrame>
        <p:nvGraphicFramePr>
          <p:cNvPr id="7" name="Gráfico 6">
            <a:extLst>
              <a:ext uri="{FF2B5EF4-FFF2-40B4-BE49-F238E27FC236}">
                <a16:creationId xmlns:a16="http://schemas.microsoft.com/office/drawing/2014/main" id="{D68DD5AA-8BC0-AA4C-A3B1-16047BC86616}"/>
              </a:ext>
            </a:extLst>
          </p:cNvPr>
          <p:cNvGraphicFramePr>
            <a:graphicFrameLocks/>
          </p:cNvGraphicFramePr>
          <p:nvPr>
            <p:extLst>
              <p:ext uri="{D42A27DB-BD31-4B8C-83A1-F6EECF244321}">
                <p14:modId xmlns:p14="http://schemas.microsoft.com/office/powerpoint/2010/main" val="1259093315"/>
              </p:ext>
            </p:extLst>
          </p:nvPr>
        </p:nvGraphicFramePr>
        <p:xfrm>
          <a:off x="5967663" y="1691103"/>
          <a:ext cx="5847348" cy="5126980"/>
        </p:xfrm>
        <a:graphic>
          <a:graphicData uri="http://schemas.openxmlformats.org/drawingml/2006/chart">
            <c:chart xmlns:c="http://schemas.openxmlformats.org/drawingml/2006/chart" xmlns:r="http://schemas.openxmlformats.org/officeDocument/2006/relationships" r:id="rId4"/>
          </a:graphicData>
        </a:graphic>
      </p:graphicFrame>
      <p:sp>
        <p:nvSpPr>
          <p:cNvPr id="8" name="Marcador de número de diapositiva 7">
            <a:extLst>
              <a:ext uri="{FF2B5EF4-FFF2-40B4-BE49-F238E27FC236}">
                <a16:creationId xmlns:a16="http://schemas.microsoft.com/office/drawing/2014/main" id="{60DCEF3B-EEFD-2D43-BBCE-F81AA4A13D5B}"/>
              </a:ext>
            </a:extLst>
          </p:cNvPr>
          <p:cNvSpPr>
            <a:spLocks noGrp="1"/>
          </p:cNvSpPr>
          <p:nvPr>
            <p:ph type="sldNum" sz="quarter" idx="12"/>
          </p:nvPr>
        </p:nvSpPr>
        <p:spPr/>
        <p:txBody>
          <a:bodyPr/>
          <a:lstStyle/>
          <a:p>
            <a:fld id="{F5D1F510-C917-4B4E-B0A9-1BF7ED89073D}" type="slidenum">
              <a:rPr lang="es-DO" smtClean="0"/>
              <a:t>67</a:t>
            </a:fld>
            <a:endParaRPr lang="es-DO"/>
          </a:p>
        </p:txBody>
      </p:sp>
    </p:spTree>
    <p:extLst>
      <p:ext uri="{BB962C8B-B14F-4D97-AF65-F5344CB8AC3E}">
        <p14:creationId xmlns:p14="http://schemas.microsoft.com/office/powerpoint/2010/main" val="29957951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2827422" y="985440"/>
            <a:ext cx="6890552" cy="523220"/>
          </a:xfrm>
          <a:prstGeom prst="rect">
            <a:avLst/>
          </a:prstGeom>
          <a:solidFill>
            <a:schemeClr val="accent6">
              <a:lumMod val="60000"/>
              <a:lumOff val="40000"/>
            </a:schemeClr>
          </a:solidFill>
        </p:spPr>
        <p:txBody>
          <a:bodyPr wrap="square" rtlCol="0">
            <a:spAutoFit/>
          </a:bodyPr>
          <a:lstStyle/>
          <a:p>
            <a:pPr algn="ctr"/>
            <a:r>
              <a:rPr lang="es-DO" sz="2800" b="1" dirty="0"/>
              <a:t>Empresas Proveedoras del Internet</a:t>
            </a:r>
          </a:p>
        </p:txBody>
      </p:sp>
      <p:graphicFrame>
        <p:nvGraphicFramePr>
          <p:cNvPr id="3" name="Tabla 2">
            <a:extLst>
              <a:ext uri="{FF2B5EF4-FFF2-40B4-BE49-F238E27FC236}">
                <a16:creationId xmlns:a16="http://schemas.microsoft.com/office/drawing/2014/main" id="{A5A3009E-BB0B-5E4A-972E-223090B42913}"/>
              </a:ext>
            </a:extLst>
          </p:cNvPr>
          <p:cNvGraphicFramePr>
            <a:graphicFrameLocks noGrp="1"/>
          </p:cNvGraphicFramePr>
          <p:nvPr>
            <p:extLst>
              <p:ext uri="{D42A27DB-BD31-4B8C-83A1-F6EECF244321}">
                <p14:modId xmlns:p14="http://schemas.microsoft.com/office/powerpoint/2010/main" val="1923910054"/>
              </p:ext>
            </p:extLst>
          </p:nvPr>
        </p:nvGraphicFramePr>
        <p:xfrm>
          <a:off x="92532" y="2406316"/>
          <a:ext cx="6717343" cy="4568257"/>
        </p:xfrm>
        <a:graphic>
          <a:graphicData uri="http://schemas.openxmlformats.org/drawingml/2006/table">
            <a:tbl>
              <a:tblPr/>
              <a:tblGrid>
                <a:gridCol w="2383668">
                  <a:extLst>
                    <a:ext uri="{9D8B030D-6E8A-4147-A177-3AD203B41FA5}">
                      <a16:colId xmlns:a16="http://schemas.microsoft.com/office/drawing/2014/main" val="3178015646"/>
                    </a:ext>
                  </a:extLst>
                </a:gridCol>
                <a:gridCol w="1239035">
                  <a:extLst>
                    <a:ext uri="{9D8B030D-6E8A-4147-A177-3AD203B41FA5}">
                      <a16:colId xmlns:a16="http://schemas.microsoft.com/office/drawing/2014/main" val="3827381005"/>
                    </a:ext>
                  </a:extLst>
                </a:gridCol>
                <a:gridCol w="861425">
                  <a:extLst>
                    <a:ext uri="{9D8B030D-6E8A-4147-A177-3AD203B41FA5}">
                      <a16:colId xmlns:a16="http://schemas.microsoft.com/office/drawing/2014/main" val="1569758068"/>
                    </a:ext>
                  </a:extLst>
                </a:gridCol>
                <a:gridCol w="861425">
                  <a:extLst>
                    <a:ext uri="{9D8B030D-6E8A-4147-A177-3AD203B41FA5}">
                      <a16:colId xmlns:a16="http://schemas.microsoft.com/office/drawing/2014/main" val="3918562972"/>
                    </a:ext>
                  </a:extLst>
                </a:gridCol>
                <a:gridCol w="1371790">
                  <a:extLst>
                    <a:ext uri="{9D8B030D-6E8A-4147-A177-3AD203B41FA5}">
                      <a16:colId xmlns:a16="http://schemas.microsoft.com/office/drawing/2014/main" val="4196377058"/>
                    </a:ext>
                  </a:extLst>
                </a:gridCol>
              </a:tblGrid>
              <a:tr h="587289">
                <a:tc gridSpan="5">
                  <a:txBody>
                    <a:bodyPr/>
                    <a:lstStyle/>
                    <a:p>
                      <a:pPr algn="ctr" fontAlgn="ctr"/>
                      <a:r>
                        <a:rPr lang="es-DO" sz="16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9261" marR="9261" marT="92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408295300"/>
                  </a:ext>
                </a:extLst>
              </a:tr>
              <a:tr h="850133">
                <a:tc gridSpan="5">
                  <a:txBody>
                    <a:bodyPr/>
                    <a:lstStyle/>
                    <a:p>
                      <a:pPr algn="ctr" fontAlgn="ctr"/>
                      <a:r>
                        <a:rPr lang="es-DO" sz="1800" b="1" i="0" u="none" strike="noStrike">
                          <a:solidFill>
                            <a:srgbClr val="000000"/>
                          </a:solidFill>
                          <a:effectLst/>
                          <a:latin typeface="Arial" panose="020B0604020202020204" pitchFamily="34" charset="0"/>
                        </a:rPr>
                        <a:t>Cantidad y % de encuestados según la empresa proveedora del servicio de Internet que utiliza para su docencia virtual</a:t>
                      </a:r>
                    </a:p>
                  </a:txBody>
                  <a:tcPr marL="9261" marR="9261" marT="92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1758263556"/>
                  </a:ext>
                </a:extLst>
              </a:tr>
              <a:tr h="850133">
                <a:tc>
                  <a:txBody>
                    <a:bodyPr/>
                    <a:lstStyle/>
                    <a:p>
                      <a:pPr algn="ctr" fontAlgn="ctr"/>
                      <a:r>
                        <a:rPr lang="es-DO" sz="1800" b="1" i="0" u="none" strike="noStrike">
                          <a:solidFill>
                            <a:srgbClr val="000000"/>
                          </a:solidFill>
                          <a:effectLst/>
                          <a:latin typeface="Arial" panose="020B0604020202020204" pitchFamily="34" charset="0"/>
                        </a:rPr>
                        <a:t>Empresa Proveedora del servicio de Internet</a:t>
                      </a:r>
                    </a:p>
                  </a:txBody>
                  <a:tcPr marL="9261" marR="9261" marT="926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Frecuencia</a:t>
                      </a:r>
                    </a:p>
                  </a:txBody>
                  <a:tcPr marL="9261" marR="9261" marT="926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900" b="1" i="0" u="none" strike="noStrike">
                          <a:solidFill>
                            <a:srgbClr val="000000"/>
                          </a:solidFill>
                          <a:effectLst/>
                          <a:latin typeface="Arial" panose="020B0604020202020204" pitchFamily="34" charset="0"/>
                        </a:rPr>
                        <a:t>%</a:t>
                      </a:r>
                    </a:p>
                  </a:txBody>
                  <a:tcPr marL="9261" marR="9261" marT="92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Válido</a:t>
                      </a:r>
                    </a:p>
                  </a:txBody>
                  <a:tcPr marL="9261" marR="9261" marT="926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Acumulado</a:t>
                      </a:r>
                    </a:p>
                  </a:txBody>
                  <a:tcPr marL="9261" marR="9261" marT="926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98289466"/>
                  </a:ext>
                </a:extLst>
              </a:tr>
              <a:tr h="289685">
                <a:tc>
                  <a:txBody>
                    <a:bodyPr/>
                    <a:lstStyle/>
                    <a:p>
                      <a:pPr algn="l" fontAlgn="ctr"/>
                      <a:r>
                        <a:rPr lang="es-DO" sz="1800" b="0" i="0" u="none" strike="noStrike">
                          <a:solidFill>
                            <a:srgbClr val="000000"/>
                          </a:solidFill>
                          <a:effectLst/>
                          <a:latin typeface="Arial" panose="020B0604020202020204" pitchFamily="34" charset="0"/>
                        </a:rPr>
                        <a:t>Claro</a:t>
                      </a:r>
                    </a:p>
                  </a:txBody>
                  <a:tcPr marL="9261" marR="9261" marT="926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401</a:t>
                      </a:r>
                    </a:p>
                  </a:txBody>
                  <a:tcPr marL="9261" marR="9261" marT="926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71.2</a:t>
                      </a:r>
                    </a:p>
                  </a:txBody>
                  <a:tcPr marL="9261" marR="9261" marT="92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71.2</a:t>
                      </a:r>
                    </a:p>
                  </a:txBody>
                  <a:tcPr marL="9261" marR="9261" marT="926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71.2</a:t>
                      </a:r>
                    </a:p>
                  </a:txBody>
                  <a:tcPr marL="9261" marR="9261" marT="926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122366687"/>
                  </a:ext>
                </a:extLst>
              </a:tr>
              <a:tr h="289685">
                <a:tc>
                  <a:txBody>
                    <a:bodyPr/>
                    <a:lstStyle/>
                    <a:p>
                      <a:pPr algn="l" fontAlgn="ctr"/>
                      <a:r>
                        <a:rPr lang="es-DO" sz="1800" b="0" i="0" u="none" strike="noStrike">
                          <a:solidFill>
                            <a:srgbClr val="000000"/>
                          </a:solidFill>
                          <a:effectLst/>
                          <a:latin typeface="Arial" panose="020B0604020202020204" pitchFamily="34" charset="0"/>
                        </a:rPr>
                        <a:t>Altice Dominicana</a:t>
                      </a:r>
                    </a:p>
                  </a:txBody>
                  <a:tcPr marL="9261" marR="9261" marT="926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128</a:t>
                      </a:r>
                    </a:p>
                  </a:txBody>
                  <a:tcPr marL="9261" marR="9261" marT="926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22.7</a:t>
                      </a:r>
                    </a:p>
                  </a:txBody>
                  <a:tcPr marL="9261" marR="9261" marT="92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22.7</a:t>
                      </a:r>
                    </a:p>
                  </a:txBody>
                  <a:tcPr marL="9261" marR="9261" marT="926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94.0</a:t>
                      </a:r>
                    </a:p>
                  </a:txBody>
                  <a:tcPr marL="9261" marR="9261" marT="926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606627021"/>
                  </a:ext>
                </a:extLst>
              </a:tr>
              <a:tr h="289685">
                <a:tc>
                  <a:txBody>
                    <a:bodyPr/>
                    <a:lstStyle/>
                    <a:p>
                      <a:pPr algn="l" fontAlgn="ctr"/>
                      <a:r>
                        <a:rPr lang="es-DO" sz="1800" b="0" i="0" u="none" strike="noStrike">
                          <a:solidFill>
                            <a:srgbClr val="000000"/>
                          </a:solidFill>
                          <a:effectLst/>
                          <a:latin typeface="Arial" panose="020B0604020202020204" pitchFamily="34" charset="0"/>
                        </a:rPr>
                        <a:t>Viva</a:t>
                      </a:r>
                    </a:p>
                  </a:txBody>
                  <a:tcPr marL="9261" marR="9261" marT="926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4</a:t>
                      </a:r>
                    </a:p>
                  </a:txBody>
                  <a:tcPr marL="9261" marR="9261" marT="926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0.7</a:t>
                      </a:r>
                    </a:p>
                  </a:txBody>
                  <a:tcPr marL="9261" marR="9261" marT="92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0.7</a:t>
                      </a:r>
                    </a:p>
                  </a:txBody>
                  <a:tcPr marL="9261" marR="9261" marT="926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94.7</a:t>
                      </a:r>
                    </a:p>
                  </a:txBody>
                  <a:tcPr marL="9261" marR="9261" marT="926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633010076"/>
                  </a:ext>
                </a:extLst>
              </a:tr>
              <a:tr h="569909">
                <a:tc>
                  <a:txBody>
                    <a:bodyPr/>
                    <a:lstStyle/>
                    <a:p>
                      <a:pPr algn="l" fontAlgn="ctr"/>
                      <a:r>
                        <a:rPr lang="es-DO" sz="1800" b="0" i="0" u="none" strike="noStrike">
                          <a:solidFill>
                            <a:srgbClr val="000000"/>
                          </a:solidFill>
                          <a:effectLst/>
                          <a:latin typeface="Arial" panose="020B0604020202020204" pitchFamily="34" charset="0"/>
                        </a:rPr>
                        <a:t>Empresas de Telecables</a:t>
                      </a:r>
                    </a:p>
                  </a:txBody>
                  <a:tcPr marL="9261" marR="9261" marT="926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12</a:t>
                      </a:r>
                    </a:p>
                  </a:txBody>
                  <a:tcPr marL="9261" marR="9261" marT="926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2.1</a:t>
                      </a:r>
                    </a:p>
                  </a:txBody>
                  <a:tcPr marL="9261" marR="9261" marT="92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2.1</a:t>
                      </a:r>
                    </a:p>
                  </a:txBody>
                  <a:tcPr marL="9261" marR="9261" marT="926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96.8</a:t>
                      </a:r>
                    </a:p>
                  </a:txBody>
                  <a:tcPr marL="9261" marR="9261" marT="926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854074806"/>
                  </a:ext>
                </a:extLst>
              </a:tr>
              <a:tr h="289685">
                <a:tc>
                  <a:txBody>
                    <a:bodyPr/>
                    <a:lstStyle/>
                    <a:p>
                      <a:pPr algn="l" fontAlgn="ctr"/>
                      <a:r>
                        <a:rPr lang="es-DO" sz="1800" b="0" i="0" u="none" strike="noStrike">
                          <a:solidFill>
                            <a:srgbClr val="000000"/>
                          </a:solidFill>
                          <a:effectLst/>
                          <a:latin typeface="Arial" panose="020B0604020202020204" pitchFamily="34" charset="0"/>
                        </a:rPr>
                        <a:t>Otras Proveedoras</a:t>
                      </a:r>
                    </a:p>
                  </a:txBody>
                  <a:tcPr marL="9261" marR="9261" marT="926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18</a:t>
                      </a:r>
                    </a:p>
                  </a:txBody>
                  <a:tcPr marL="9261" marR="9261" marT="926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3.2</a:t>
                      </a:r>
                    </a:p>
                  </a:txBody>
                  <a:tcPr marL="9261" marR="9261" marT="92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3.2</a:t>
                      </a:r>
                    </a:p>
                  </a:txBody>
                  <a:tcPr marL="9261" marR="9261" marT="926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100.0</a:t>
                      </a:r>
                    </a:p>
                  </a:txBody>
                  <a:tcPr marL="9261" marR="9261" marT="926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564756818"/>
                  </a:ext>
                </a:extLst>
              </a:tr>
              <a:tr h="552053">
                <a:tc>
                  <a:txBody>
                    <a:bodyPr/>
                    <a:lstStyle/>
                    <a:p>
                      <a:pPr algn="ctr" fontAlgn="ctr"/>
                      <a:r>
                        <a:rPr lang="es-DO" sz="1800" b="1" i="0" u="none" strike="noStrike">
                          <a:solidFill>
                            <a:srgbClr val="000000"/>
                          </a:solidFill>
                          <a:effectLst/>
                          <a:latin typeface="Arial" panose="020B0604020202020204" pitchFamily="34" charset="0"/>
                        </a:rPr>
                        <a:t>Total</a:t>
                      </a:r>
                    </a:p>
                  </a:txBody>
                  <a:tcPr marL="9261" marR="9261" marT="926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563</a:t>
                      </a:r>
                    </a:p>
                  </a:txBody>
                  <a:tcPr marL="9261" marR="9261" marT="926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261" marR="9261" marT="92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261" marR="9261" marT="92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dirty="0">
                          <a:solidFill>
                            <a:srgbClr val="000000"/>
                          </a:solidFill>
                          <a:effectLst/>
                          <a:latin typeface="Arial" panose="020B0604020202020204" pitchFamily="34" charset="0"/>
                        </a:rPr>
                        <a:t> </a:t>
                      </a:r>
                    </a:p>
                  </a:txBody>
                  <a:tcPr marL="9261" marR="9261" marT="926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510768788"/>
                  </a:ext>
                </a:extLst>
              </a:tr>
            </a:tbl>
          </a:graphicData>
        </a:graphic>
      </p:graphicFrame>
      <p:graphicFrame>
        <p:nvGraphicFramePr>
          <p:cNvPr id="7" name="Gráfico 6">
            <a:extLst>
              <a:ext uri="{FF2B5EF4-FFF2-40B4-BE49-F238E27FC236}">
                <a16:creationId xmlns:a16="http://schemas.microsoft.com/office/drawing/2014/main" id="{0311CCB2-ACDB-F84F-A902-D8162F920C9D}"/>
              </a:ext>
            </a:extLst>
          </p:cNvPr>
          <p:cNvGraphicFramePr>
            <a:graphicFrameLocks/>
          </p:cNvGraphicFramePr>
          <p:nvPr>
            <p:extLst>
              <p:ext uri="{D42A27DB-BD31-4B8C-83A1-F6EECF244321}">
                <p14:modId xmlns:p14="http://schemas.microsoft.com/office/powerpoint/2010/main" val="570026150"/>
              </p:ext>
            </p:extLst>
          </p:nvPr>
        </p:nvGraphicFramePr>
        <p:xfrm>
          <a:off x="6809875" y="2406316"/>
          <a:ext cx="5289593" cy="4451684"/>
        </p:xfrm>
        <a:graphic>
          <a:graphicData uri="http://schemas.openxmlformats.org/drawingml/2006/chart">
            <c:chart xmlns:c="http://schemas.openxmlformats.org/drawingml/2006/chart" xmlns:r="http://schemas.openxmlformats.org/officeDocument/2006/relationships" r:id="rId4"/>
          </a:graphicData>
        </a:graphic>
      </p:graphicFrame>
      <p:sp>
        <p:nvSpPr>
          <p:cNvPr id="8" name="Marcador de número de diapositiva 7">
            <a:extLst>
              <a:ext uri="{FF2B5EF4-FFF2-40B4-BE49-F238E27FC236}">
                <a16:creationId xmlns:a16="http://schemas.microsoft.com/office/drawing/2014/main" id="{B2A655B5-3445-2B49-8480-8CDF040CFF87}"/>
              </a:ext>
            </a:extLst>
          </p:cNvPr>
          <p:cNvSpPr>
            <a:spLocks noGrp="1"/>
          </p:cNvSpPr>
          <p:nvPr>
            <p:ph type="sldNum" sz="quarter" idx="12"/>
          </p:nvPr>
        </p:nvSpPr>
        <p:spPr/>
        <p:txBody>
          <a:bodyPr/>
          <a:lstStyle/>
          <a:p>
            <a:fld id="{F5D1F510-C917-4B4E-B0A9-1BF7ED89073D}" type="slidenum">
              <a:rPr lang="es-DO" smtClean="0"/>
              <a:t>68</a:t>
            </a:fld>
            <a:endParaRPr lang="es-DO"/>
          </a:p>
        </p:txBody>
      </p:sp>
    </p:spTree>
    <p:extLst>
      <p:ext uri="{BB962C8B-B14F-4D97-AF65-F5344CB8AC3E}">
        <p14:creationId xmlns:p14="http://schemas.microsoft.com/office/powerpoint/2010/main" val="15569420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2474026" y="1089980"/>
            <a:ext cx="7495091" cy="523220"/>
          </a:xfrm>
          <a:prstGeom prst="rect">
            <a:avLst/>
          </a:prstGeom>
          <a:solidFill>
            <a:schemeClr val="accent6">
              <a:lumMod val="60000"/>
              <a:lumOff val="40000"/>
            </a:schemeClr>
          </a:solidFill>
        </p:spPr>
        <p:txBody>
          <a:bodyPr wrap="square" rtlCol="0">
            <a:spAutoFit/>
          </a:bodyPr>
          <a:lstStyle/>
          <a:p>
            <a:pPr algn="ctr"/>
            <a:r>
              <a:rPr lang="es-DO" sz="2800" b="1" dirty="0"/>
              <a:t>Otras Personas estuddiando virtualmente en casa</a:t>
            </a:r>
          </a:p>
        </p:txBody>
      </p:sp>
      <p:graphicFrame>
        <p:nvGraphicFramePr>
          <p:cNvPr id="3" name="Tabla 2">
            <a:extLst>
              <a:ext uri="{FF2B5EF4-FFF2-40B4-BE49-F238E27FC236}">
                <a16:creationId xmlns:a16="http://schemas.microsoft.com/office/drawing/2014/main" id="{9E51EFE6-4B23-D041-9D3E-D32248B030E1}"/>
              </a:ext>
            </a:extLst>
          </p:cNvPr>
          <p:cNvGraphicFramePr>
            <a:graphicFrameLocks noGrp="1"/>
          </p:cNvGraphicFramePr>
          <p:nvPr>
            <p:extLst>
              <p:ext uri="{D42A27DB-BD31-4B8C-83A1-F6EECF244321}">
                <p14:modId xmlns:p14="http://schemas.microsoft.com/office/powerpoint/2010/main" val="3969604229"/>
              </p:ext>
            </p:extLst>
          </p:nvPr>
        </p:nvGraphicFramePr>
        <p:xfrm>
          <a:off x="112629" y="2502569"/>
          <a:ext cx="6973972" cy="4162925"/>
        </p:xfrm>
        <a:graphic>
          <a:graphicData uri="http://schemas.openxmlformats.org/drawingml/2006/table">
            <a:tbl>
              <a:tblPr/>
              <a:tblGrid>
                <a:gridCol w="2474733">
                  <a:extLst>
                    <a:ext uri="{9D8B030D-6E8A-4147-A177-3AD203B41FA5}">
                      <a16:colId xmlns:a16="http://schemas.microsoft.com/office/drawing/2014/main" val="2202822238"/>
                    </a:ext>
                  </a:extLst>
                </a:gridCol>
                <a:gridCol w="1286371">
                  <a:extLst>
                    <a:ext uri="{9D8B030D-6E8A-4147-A177-3AD203B41FA5}">
                      <a16:colId xmlns:a16="http://schemas.microsoft.com/office/drawing/2014/main" val="1472122053"/>
                    </a:ext>
                  </a:extLst>
                </a:gridCol>
                <a:gridCol w="894335">
                  <a:extLst>
                    <a:ext uri="{9D8B030D-6E8A-4147-A177-3AD203B41FA5}">
                      <a16:colId xmlns:a16="http://schemas.microsoft.com/office/drawing/2014/main" val="2843406131"/>
                    </a:ext>
                  </a:extLst>
                </a:gridCol>
                <a:gridCol w="894335">
                  <a:extLst>
                    <a:ext uri="{9D8B030D-6E8A-4147-A177-3AD203B41FA5}">
                      <a16:colId xmlns:a16="http://schemas.microsoft.com/office/drawing/2014/main" val="811925720"/>
                    </a:ext>
                  </a:extLst>
                </a:gridCol>
                <a:gridCol w="1424198">
                  <a:extLst>
                    <a:ext uri="{9D8B030D-6E8A-4147-A177-3AD203B41FA5}">
                      <a16:colId xmlns:a16="http://schemas.microsoft.com/office/drawing/2014/main" val="3303810335"/>
                    </a:ext>
                  </a:extLst>
                </a:gridCol>
              </a:tblGrid>
              <a:tr h="784011">
                <a:tc gridSpan="5">
                  <a:txBody>
                    <a:bodyPr/>
                    <a:lstStyle/>
                    <a:p>
                      <a:pPr algn="ctr" fontAlgn="ctr"/>
                      <a:r>
                        <a:rPr lang="es-DO" sz="16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3164262572"/>
                  </a:ext>
                </a:extLst>
              </a:tr>
              <a:tr h="784011">
                <a:tc gridSpan="5">
                  <a:txBody>
                    <a:bodyPr/>
                    <a:lstStyle/>
                    <a:p>
                      <a:pPr algn="ctr" fontAlgn="ctr"/>
                      <a:r>
                        <a:rPr lang="es-DO" sz="1800" b="1" i="0" u="none" strike="noStrike">
                          <a:solidFill>
                            <a:srgbClr val="000000"/>
                          </a:solidFill>
                          <a:effectLst/>
                          <a:latin typeface="Arial" panose="020B0604020202020204" pitchFamily="34" charset="0"/>
                        </a:rPr>
                        <a:t>Cantidad y % de encuestados según si hay otras personas en su casa recibiendo o impartiendo clases por Internet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3469046942"/>
                  </a:ext>
                </a:extLst>
              </a:tr>
              <a:tr h="1473941">
                <a:tc>
                  <a:txBody>
                    <a:bodyPr/>
                    <a:lstStyle/>
                    <a:p>
                      <a:pPr algn="ctr" fontAlgn="ctr"/>
                      <a:r>
                        <a:rPr lang="es-DO" sz="1800" b="1" i="0" u="none" strike="noStrike">
                          <a:solidFill>
                            <a:srgbClr val="000000"/>
                          </a:solidFill>
                          <a:effectLst/>
                          <a:latin typeface="Arial" panose="020B0604020202020204" pitchFamily="34" charset="0"/>
                        </a:rPr>
                        <a:t>Hay otras personas en su casa recibiendo o impartiendo clases por Internet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Frecuencia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2000" b="1" i="0" u="none" strike="noStrike">
                          <a:solidFill>
                            <a:srgbClr val="000000"/>
                          </a:solidFill>
                          <a:effectLst/>
                          <a:latin typeface="Arial" panose="020B0604020202020204" pitchFamily="34"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Válido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Acumulado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841658870"/>
                  </a:ext>
                </a:extLst>
              </a:tr>
              <a:tr h="373654">
                <a:tc>
                  <a:txBody>
                    <a:bodyPr/>
                    <a:lstStyle/>
                    <a:p>
                      <a:pPr algn="l" fontAlgn="ctr"/>
                      <a:r>
                        <a:rPr lang="es-DO" sz="1800" b="0" i="0" u="none" strike="noStrike">
                          <a:solidFill>
                            <a:srgbClr val="000000"/>
                          </a:solidFill>
                          <a:effectLst/>
                          <a:latin typeface="Arial" panose="020B0604020202020204" pitchFamily="34" charset="0"/>
                        </a:rPr>
                        <a:t>Sí</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380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67.5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67.5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32.5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982351526"/>
                  </a:ext>
                </a:extLst>
              </a:tr>
              <a:tr h="373654">
                <a:tc>
                  <a:txBody>
                    <a:bodyPr/>
                    <a:lstStyle/>
                    <a:p>
                      <a:pPr algn="l" fontAlgn="ctr"/>
                      <a:r>
                        <a:rPr lang="es-DO" sz="1800" b="0" i="0" u="none" strike="noStrike">
                          <a:solidFill>
                            <a:srgbClr val="000000"/>
                          </a:solidFill>
                          <a:effectLst/>
                          <a:latin typeface="Arial" panose="020B0604020202020204" pitchFamily="34" charset="0"/>
                        </a:rPr>
                        <a:t>No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183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32.5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32.5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376820754"/>
                  </a:ext>
                </a:extLst>
              </a:tr>
              <a:tr h="373654">
                <a:tc>
                  <a:txBody>
                    <a:bodyPr/>
                    <a:lstStyle/>
                    <a:p>
                      <a:pPr algn="ctr" fontAlgn="ctr"/>
                      <a:r>
                        <a:rPr lang="es-DO" sz="1800" b="1" i="0" u="none" strike="noStrike">
                          <a:solidFill>
                            <a:srgbClr val="000000"/>
                          </a:solidFill>
                          <a:effectLst/>
                          <a:latin typeface="Arial" panose="020B060402020202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563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dirty="0">
                          <a:solidFill>
                            <a:srgbClr val="000000"/>
                          </a:solidFill>
                          <a:effectLst/>
                          <a:latin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142286385"/>
                  </a:ext>
                </a:extLst>
              </a:tr>
            </a:tbl>
          </a:graphicData>
        </a:graphic>
      </p:graphicFrame>
      <p:graphicFrame>
        <p:nvGraphicFramePr>
          <p:cNvPr id="7" name="Gráfico 6">
            <a:extLst>
              <a:ext uri="{FF2B5EF4-FFF2-40B4-BE49-F238E27FC236}">
                <a16:creationId xmlns:a16="http://schemas.microsoft.com/office/drawing/2014/main" id="{497664F6-7EE2-A643-A429-6C3376972457}"/>
              </a:ext>
            </a:extLst>
          </p:cNvPr>
          <p:cNvGraphicFramePr>
            <a:graphicFrameLocks/>
          </p:cNvGraphicFramePr>
          <p:nvPr>
            <p:extLst>
              <p:ext uri="{D42A27DB-BD31-4B8C-83A1-F6EECF244321}">
                <p14:modId xmlns:p14="http://schemas.microsoft.com/office/powerpoint/2010/main" val="3433989027"/>
              </p:ext>
            </p:extLst>
          </p:nvPr>
        </p:nvGraphicFramePr>
        <p:xfrm>
          <a:off x="7107163" y="2502569"/>
          <a:ext cx="4972208" cy="4140200"/>
        </p:xfrm>
        <a:graphic>
          <a:graphicData uri="http://schemas.openxmlformats.org/drawingml/2006/chart">
            <c:chart xmlns:c="http://schemas.openxmlformats.org/drawingml/2006/chart" xmlns:r="http://schemas.openxmlformats.org/officeDocument/2006/relationships" r:id="rId4"/>
          </a:graphicData>
        </a:graphic>
      </p:graphicFrame>
      <p:sp>
        <p:nvSpPr>
          <p:cNvPr id="8" name="Marcador de número de diapositiva 7">
            <a:extLst>
              <a:ext uri="{FF2B5EF4-FFF2-40B4-BE49-F238E27FC236}">
                <a16:creationId xmlns:a16="http://schemas.microsoft.com/office/drawing/2014/main" id="{803858FB-7AC3-8443-B49D-9DEB8A242E01}"/>
              </a:ext>
            </a:extLst>
          </p:cNvPr>
          <p:cNvSpPr>
            <a:spLocks noGrp="1"/>
          </p:cNvSpPr>
          <p:nvPr>
            <p:ph type="sldNum" sz="quarter" idx="12"/>
          </p:nvPr>
        </p:nvSpPr>
        <p:spPr/>
        <p:txBody>
          <a:bodyPr/>
          <a:lstStyle/>
          <a:p>
            <a:fld id="{F5D1F510-C917-4B4E-B0A9-1BF7ED89073D}" type="slidenum">
              <a:rPr lang="es-DO" smtClean="0"/>
              <a:t>69</a:t>
            </a:fld>
            <a:endParaRPr lang="es-DO"/>
          </a:p>
        </p:txBody>
      </p:sp>
    </p:spTree>
    <p:extLst>
      <p:ext uri="{BB962C8B-B14F-4D97-AF65-F5344CB8AC3E}">
        <p14:creationId xmlns:p14="http://schemas.microsoft.com/office/powerpoint/2010/main" val="3513036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0" y="-1"/>
            <a:ext cx="10515600" cy="371476"/>
          </a:xfrm>
          <a:solidFill>
            <a:schemeClr val="accent2">
              <a:lumMod val="40000"/>
              <a:lumOff val="60000"/>
            </a:schemeClr>
          </a:solidFill>
        </p:spPr>
        <p:txBody>
          <a:bodyPr>
            <a:noAutofit/>
          </a:bodyPr>
          <a:lstStyle/>
          <a:p>
            <a:r>
              <a:rPr lang="es-DO" sz="2400" b="1" dirty="0"/>
              <a:t>Evaluación del primer mes del proceso de docencia virtual UASD, Semestre 2020-20</a:t>
            </a:r>
          </a:p>
        </p:txBody>
      </p:sp>
      <p:sp>
        <p:nvSpPr>
          <p:cNvPr id="3" name="Marcador de contenido 2">
            <a:extLst>
              <a:ext uri="{FF2B5EF4-FFF2-40B4-BE49-F238E27FC236}">
                <a16:creationId xmlns:a16="http://schemas.microsoft.com/office/drawing/2014/main" id="{76225DBE-51CD-B141-AE7F-6A3FC8070379}"/>
              </a:ext>
            </a:extLst>
          </p:cNvPr>
          <p:cNvSpPr>
            <a:spLocks noGrp="1"/>
          </p:cNvSpPr>
          <p:nvPr>
            <p:ph idx="1"/>
          </p:nvPr>
        </p:nvSpPr>
        <p:spPr>
          <a:xfrm>
            <a:off x="838199" y="1825624"/>
            <a:ext cx="10077451" cy="3084763"/>
          </a:xfrm>
        </p:spPr>
        <p:txBody>
          <a:bodyPr>
            <a:normAutofit fontScale="85000" lnSpcReduction="20000"/>
          </a:bodyPr>
          <a:lstStyle/>
          <a:p>
            <a:pPr marL="0" indent="0" algn="just">
              <a:buNone/>
            </a:pPr>
            <a:r>
              <a:rPr lang="es-DO" sz="2600" dirty="0"/>
              <a:t>1.- Muestreo: </a:t>
            </a:r>
          </a:p>
          <a:p>
            <a:pPr marL="0" indent="0" algn="ctr">
              <a:buNone/>
            </a:pPr>
            <a:r>
              <a:rPr lang="es-DO" sz="2600" dirty="0"/>
              <a:t>Muestra Efectiva*</a:t>
            </a:r>
          </a:p>
          <a:p>
            <a:pPr marL="0" indent="0" algn="just">
              <a:buNone/>
            </a:pPr>
            <a:endParaRPr lang="es-DO" sz="1800" dirty="0"/>
          </a:p>
          <a:p>
            <a:pPr marL="0" indent="0" algn="just">
              <a:lnSpc>
                <a:spcPct val="170000"/>
              </a:lnSpc>
              <a:buNone/>
            </a:pPr>
            <a:r>
              <a:rPr lang="es-DO" sz="1800" dirty="0"/>
              <a:t>* </a:t>
            </a:r>
            <a:r>
              <a:rPr lang="es-DO" sz="2400" dirty="0"/>
              <a:t>La combinación de los métodos de muestreo probabilistico, cuotas proporcionales y aleatoriedad, nos permitieron monitorear el proceso de llenado de las encuestas por Facultades, unidad estructural académica de referencia para determinar la cuantificación aspirada para que el muestreo efectivo fuese consistente. </a:t>
            </a:r>
            <a:endParaRPr lang="es-DO" sz="1800" dirty="0"/>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515600" y="0"/>
            <a:ext cx="1709134" cy="1714500"/>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4910388"/>
            <a:ext cx="1600200" cy="1947612"/>
          </a:xfrm>
          <a:prstGeom prst="rect">
            <a:avLst/>
          </a:prstGeom>
        </p:spPr>
      </p:pic>
      <p:sp>
        <p:nvSpPr>
          <p:cNvPr id="7" name="Marcador de contenido 2">
            <a:extLst>
              <a:ext uri="{FF2B5EF4-FFF2-40B4-BE49-F238E27FC236}">
                <a16:creationId xmlns:a16="http://schemas.microsoft.com/office/drawing/2014/main" id="{A0052871-A09A-A34B-9EFD-7B759556F198}"/>
              </a:ext>
            </a:extLst>
          </p:cNvPr>
          <p:cNvSpPr txBox="1">
            <a:spLocks/>
          </p:cNvSpPr>
          <p:nvPr/>
        </p:nvSpPr>
        <p:spPr>
          <a:xfrm>
            <a:off x="87581" y="621256"/>
            <a:ext cx="2247900" cy="6175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DO" dirty="0"/>
              <a:t>Metodología:</a:t>
            </a:r>
          </a:p>
          <a:p>
            <a:pPr marL="0" indent="0">
              <a:buFont typeface="Arial" panose="020B0604020202020204" pitchFamily="34" charset="0"/>
              <a:buNone/>
            </a:pPr>
            <a:endParaRPr lang="es-DO" dirty="0"/>
          </a:p>
        </p:txBody>
      </p:sp>
      <p:sp>
        <p:nvSpPr>
          <p:cNvPr id="8" name="Marcador de número de diapositiva 7">
            <a:extLst>
              <a:ext uri="{FF2B5EF4-FFF2-40B4-BE49-F238E27FC236}">
                <a16:creationId xmlns:a16="http://schemas.microsoft.com/office/drawing/2014/main" id="{67D4603B-406A-AE42-ADB1-664E039CF5DD}"/>
              </a:ext>
            </a:extLst>
          </p:cNvPr>
          <p:cNvSpPr>
            <a:spLocks noGrp="1"/>
          </p:cNvSpPr>
          <p:nvPr>
            <p:ph type="sldNum" sz="quarter" idx="12"/>
          </p:nvPr>
        </p:nvSpPr>
        <p:spPr/>
        <p:txBody>
          <a:bodyPr/>
          <a:lstStyle/>
          <a:p>
            <a:fld id="{F5D1F510-C917-4B4E-B0A9-1BF7ED89073D}" type="slidenum">
              <a:rPr lang="es-DO" smtClean="0"/>
              <a:t>7</a:t>
            </a:fld>
            <a:endParaRPr lang="es-DO"/>
          </a:p>
        </p:txBody>
      </p:sp>
    </p:spTree>
    <p:extLst>
      <p:ext uri="{BB962C8B-B14F-4D97-AF65-F5344CB8AC3E}">
        <p14:creationId xmlns:p14="http://schemas.microsoft.com/office/powerpoint/2010/main" val="31287225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2474025" y="897387"/>
            <a:ext cx="7243947" cy="523220"/>
          </a:xfrm>
          <a:prstGeom prst="rect">
            <a:avLst/>
          </a:prstGeom>
          <a:solidFill>
            <a:schemeClr val="accent6">
              <a:lumMod val="60000"/>
              <a:lumOff val="40000"/>
            </a:schemeClr>
          </a:solidFill>
        </p:spPr>
        <p:txBody>
          <a:bodyPr wrap="square" rtlCol="0">
            <a:spAutoFit/>
          </a:bodyPr>
          <a:lstStyle/>
          <a:p>
            <a:pPr algn="ctr"/>
            <a:r>
              <a:rPr lang="es-DO" sz="2800" b="1" dirty="0"/>
              <a:t>Cantidad de “Colegas de aulas”</a:t>
            </a:r>
          </a:p>
        </p:txBody>
      </p:sp>
      <p:graphicFrame>
        <p:nvGraphicFramePr>
          <p:cNvPr id="5" name="Tabla 4">
            <a:extLst>
              <a:ext uri="{FF2B5EF4-FFF2-40B4-BE49-F238E27FC236}">
                <a16:creationId xmlns:a16="http://schemas.microsoft.com/office/drawing/2014/main" id="{176C833D-5C63-EB45-8B82-B8DF5921B4E7}"/>
              </a:ext>
            </a:extLst>
          </p:cNvPr>
          <p:cNvGraphicFramePr>
            <a:graphicFrameLocks noGrp="1"/>
          </p:cNvGraphicFramePr>
          <p:nvPr>
            <p:extLst>
              <p:ext uri="{D42A27DB-BD31-4B8C-83A1-F6EECF244321}">
                <p14:modId xmlns:p14="http://schemas.microsoft.com/office/powerpoint/2010/main" val="3477043883"/>
              </p:ext>
            </p:extLst>
          </p:nvPr>
        </p:nvGraphicFramePr>
        <p:xfrm>
          <a:off x="89399" y="2281448"/>
          <a:ext cx="5612401" cy="4354092"/>
        </p:xfrm>
        <a:graphic>
          <a:graphicData uri="http://schemas.openxmlformats.org/drawingml/2006/table">
            <a:tbl>
              <a:tblPr/>
              <a:tblGrid>
                <a:gridCol w="1991577">
                  <a:extLst>
                    <a:ext uri="{9D8B030D-6E8A-4147-A177-3AD203B41FA5}">
                      <a16:colId xmlns:a16="http://schemas.microsoft.com/office/drawing/2014/main" val="3180022447"/>
                    </a:ext>
                  </a:extLst>
                </a:gridCol>
                <a:gridCol w="1035225">
                  <a:extLst>
                    <a:ext uri="{9D8B030D-6E8A-4147-A177-3AD203B41FA5}">
                      <a16:colId xmlns:a16="http://schemas.microsoft.com/office/drawing/2014/main" val="1012972085"/>
                    </a:ext>
                  </a:extLst>
                </a:gridCol>
                <a:gridCol w="719728">
                  <a:extLst>
                    <a:ext uri="{9D8B030D-6E8A-4147-A177-3AD203B41FA5}">
                      <a16:colId xmlns:a16="http://schemas.microsoft.com/office/drawing/2014/main" val="2552263735"/>
                    </a:ext>
                  </a:extLst>
                </a:gridCol>
                <a:gridCol w="719728">
                  <a:extLst>
                    <a:ext uri="{9D8B030D-6E8A-4147-A177-3AD203B41FA5}">
                      <a16:colId xmlns:a16="http://schemas.microsoft.com/office/drawing/2014/main" val="477510016"/>
                    </a:ext>
                  </a:extLst>
                </a:gridCol>
                <a:gridCol w="1146143">
                  <a:extLst>
                    <a:ext uri="{9D8B030D-6E8A-4147-A177-3AD203B41FA5}">
                      <a16:colId xmlns:a16="http://schemas.microsoft.com/office/drawing/2014/main" val="2557195658"/>
                    </a:ext>
                  </a:extLst>
                </a:gridCol>
              </a:tblGrid>
              <a:tr h="493181">
                <a:tc gridSpan="5">
                  <a:txBody>
                    <a:bodyPr/>
                    <a:lstStyle/>
                    <a:p>
                      <a:pPr algn="ctr" fontAlgn="ctr"/>
                      <a:r>
                        <a:rPr lang="es-DO" sz="12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7398" marR="7398" marT="73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3322000719"/>
                  </a:ext>
                </a:extLst>
              </a:tr>
              <a:tr h="690454">
                <a:tc gridSpan="5">
                  <a:txBody>
                    <a:bodyPr/>
                    <a:lstStyle/>
                    <a:p>
                      <a:pPr algn="ctr" fontAlgn="ctr"/>
                      <a:r>
                        <a:rPr lang="es-DO" sz="1400" b="1" i="0" u="none" strike="noStrike">
                          <a:solidFill>
                            <a:srgbClr val="000000"/>
                          </a:solidFill>
                          <a:effectLst/>
                          <a:latin typeface="Arial" panose="020B0604020202020204" pitchFamily="34" charset="0"/>
                        </a:rPr>
                        <a:t>Cantidad y % de encuestados según cantidad de personas además del encuestado qu  están recibiendo o impartiendo clases por Internet</a:t>
                      </a:r>
                    </a:p>
                  </a:txBody>
                  <a:tcPr marL="7398" marR="7398" marT="73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1730992133"/>
                  </a:ext>
                </a:extLst>
              </a:tr>
              <a:tr h="1183635">
                <a:tc>
                  <a:txBody>
                    <a:bodyPr/>
                    <a:lstStyle/>
                    <a:p>
                      <a:pPr algn="ctr" fontAlgn="ctr"/>
                      <a:r>
                        <a:rPr lang="es-DO" sz="1400" b="1" i="0" u="none" strike="noStrike">
                          <a:solidFill>
                            <a:srgbClr val="000000"/>
                          </a:solidFill>
                          <a:effectLst/>
                          <a:latin typeface="Arial" panose="020B0604020202020204" pitchFamily="34" charset="0"/>
                        </a:rPr>
                        <a:t>Cantidad adicional personas recibiendo clases por Internet en su casa</a:t>
                      </a:r>
                    </a:p>
                  </a:txBody>
                  <a:tcPr marL="7398" marR="7398" marT="739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400" b="1" i="0" u="none" strike="noStrike">
                          <a:solidFill>
                            <a:srgbClr val="000000"/>
                          </a:solidFill>
                          <a:effectLst/>
                          <a:latin typeface="Arial" panose="020B0604020202020204" pitchFamily="34" charset="0"/>
                        </a:rPr>
                        <a:t>Frecuencia</a:t>
                      </a:r>
                    </a:p>
                  </a:txBody>
                  <a:tcPr marL="7398" marR="7398" marT="739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600" b="1" i="0" u="none" strike="noStrike">
                          <a:solidFill>
                            <a:srgbClr val="000000"/>
                          </a:solidFill>
                          <a:effectLst/>
                          <a:latin typeface="Arial" panose="020B0604020202020204" pitchFamily="34" charset="0"/>
                        </a:rPr>
                        <a:t>%</a:t>
                      </a:r>
                    </a:p>
                  </a:txBody>
                  <a:tcPr marL="7398" marR="7398" marT="73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400" b="1" i="0" u="none" strike="noStrike">
                          <a:solidFill>
                            <a:srgbClr val="000000"/>
                          </a:solidFill>
                          <a:effectLst/>
                          <a:latin typeface="Arial" panose="020B0604020202020204" pitchFamily="34" charset="0"/>
                        </a:rPr>
                        <a:t>% Válido</a:t>
                      </a:r>
                    </a:p>
                  </a:txBody>
                  <a:tcPr marL="7398" marR="7398" marT="739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400" b="1" i="0" u="none" strike="noStrike">
                          <a:solidFill>
                            <a:srgbClr val="000000"/>
                          </a:solidFill>
                          <a:effectLst/>
                          <a:latin typeface="Arial" panose="020B0604020202020204" pitchFamily="34" charset="0"/>
                        </a:rPr>
                        <a:t>% Acumulado</a:t>
                      </a:r>
                    </a:p>
                  </a:txBody>
                  <a:tcPr marL="7398" marR="7398" marT="739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681304046"/>
                  </a:ext>
                </a:extLst>
              </a:tr>
              <a:tr h="220452">
                <a:tc>
                  <a:txBody>
                    <a:bodyPr/>
                    <a:lstStyle/>
                    <a:p>
                      <a:pPr algn="ctr" fontAlgn="ctr"/>
                      <a:r>
                        <a:rPr lang="es-DO" sz="1400" b="0" i="0" u="none" strike="noStrike">
                          <a:solidFill>
                            <a:srgbClr val="000000"/>
                          </a:solidFill>
                          <a:effectLst/>
                          <a:latin typeface="Arial" panose="020B0604020202020204" pitchFamily="34" charset="0"/>
                        </a:rPr>
                        <a:t>0</a:t>
                      </a:r>
                    </a:p>
                  </a:txBody>
                  <a:tcPr marL="7398" marR="7398" marT="739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400" b="0" i="0" u="none" strike="noStrike">
                          <a:solidFill>
                            <a:srgbClr val="000000"/>
                          </a:solidFill>
                          <a:effectLst/>
                          <a:latin typeface="Arial" panose="020B0604020202020204" pitchFamily="34" charset="0"/>
                        </a:rPr>
                        <a:t>159</a:t>
                      </a:r>
                    </a:p>
                  </a:txBody>
                  <a:tcPr marL="7398" marR="7398" marT="73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28.2</a:t>
                      </a:r>
                    </a:p>
                  </a:txBody>
                  <a:tcPr marL="7398" marR="7398" marT="73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28.2</a:t>
                      </a:r>
                    </a:p>
                  </a:txBody>
                  <a:tcPr marL="7398" marR="7398" marT="739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28.2</a:t>
                      </a:r>
                    </a:p>
                  </a:txBody>
                  <a:tcPr marL="7398" marR="7398" marT="739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138632593"/>
                  </a:ext>
                </a:extLst>
              </a:tr>
              <a:tr h="220452">
                <a:tc>
                  <a:txBody>
                    <a:bodyPr/>
                    <a:lstStyle/>
                    <a:p>
                      <a:pPr algn="ctr" fontAlgn="ctr"/>
                      <a:r>
                        <a:rPr lang="es-DO" sz="1400" b="0" i="0" u="none" strike="noStrike">
                          <a:solidFill>
                            <a:srgbClr val="000000"/>
                          </a:solidFill>
                          <a:effectLst/>
                          <a:latin typeface="Arial" panose="020B0604020202020204" pitchFamily="34" charset="0"/>
                        </a:rPr>
                        <a:t>1</a:t>
                      </a:r>
                    </a:p>
                  </a:txBody>
                  <a:tcPr marL="7398" marR="7398" marT="739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400" b="0" i="0" u="none" strike="noStrike">
                          <a:solidFill>
                            <a:srgbClr val="000000"/>
                          </a:solidFill>
                          <a:effectLst/>
                          <a:latin typeface="Arial" panose="020B0604020202020204" pitchFamily="34" charset="0"/>
                        </a:rPr>
                        <a:t>119</a:t>
                      </a:r>
                    </a:p>
                  </a:txBody>
                  <a:tcPr marL="7398" marR="7398" marT="73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21.1</a:t>
                      </a:r>
                    </a:p>
                  </a:txBody>
                  <a:tcPr marL="7398" marR="7398" marT="73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21.1</a:t>
                      </a:r>
                    </a:p>
                  </a:txBody>
                  <a:tcPr marL="7398" marR="7398" marT="739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49.4</a:t>
                      </a:r>
                    </a:p>
                  </a:txBody>
                  <a:tcPr marL="7398" marR="7398" marT="739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031860274"/>
                  </a:ext>
                </a:extLst>
              </a:tr>
              <a:tr h="220452">
                <a:tc>
                  <a:txBody>
                    <a:bodyPr/>
                    <a:lstStyle/>
                    <a:p>
                      <a:pPr algn="ctr" fontAlgn="ctr"/>
                      <a:r>
                        <a:rPr lang="es-DO" sz="1400" b="0" i="0" u="none" strike="noStrike">
                          <a:solidFill>
                            <a:srgbClr val="000000"/>
                          </a:solidFill>
                          <a:effectLst/>
                          <a:latin typeface="Arial" panose="020B0604020202020204" pitchFamily="34" charset="0"/>
                        </a:rPr>
                        <a:t>2</a:t>
                      </a:r>
                    </a:p>
                  </a:txBody>
                  <a:tcPr marL="7398" marR="7398" marT="739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400" b="0" i="0" u="none" strike="noStrike">
                          <a:solidFill>
                            <a:srgbClr val="000000"/>
                          </a:solidFill>
                          <a:effectLst/>
                          <a:latin typeface="Arial" panose="020B0604020202020204" pitchFamily="34" charset="0"/>
                        </a:rPr>
                        <a:t>130</a:t>
                      </a:r>
                    </a:p>
                  </a:txBody>
                  <a:tcPr marL="7398" marR="7398" marT="73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23.1</a:t>
                      </a:r>
                    </a:p>
                  </a:txBody>
                  <a:tcPr marL="7398" marR="7398" marT="73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23.1</a:t>
                      </a:r>
                    </a:p>
                  </a:txBody>
                  <a:tcPr marL="7398" marR="7398" marT="739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72.5</a:t>
                      </a:r>
                    </a:p>
                  </a:txBody>
                  <a:tcPr marL="7398" marR="7398" marT="739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538828816"/>
                  </a:ext>
                </a:extLst>
              </a:tr>
              <a:tr h="220452">
                <a:tc>
                  <a:txBody>
                    <a:bodyPr/>
                    <a:lstStyle/>
                    <a:p>
                      <a:pPr algn="ctr" fontAlgn="ctr"/>
                      <a:r>
                        <a:rPr lang="es-DO" sz="1400" b="0" i="0" u="none" strike="noStrike">
                          <a:solidFill>
                            <a:srgbClr val="000000"/>
                          </a:solidFill>
                          <a:effectLst/>
                          <a:latin typeface="Arial" panose="020B0604020202020204" pitchFamily="34" charset="0"/>
                        </a:rPr>
                        <a:t>3</a:t>
                      </a:r>
                    </a:p>
                  </a:txBody>
                  <a:tcPr marL="7398" marR="7398" marT="739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400" b="0" i="0" u="none" strike="noStrike">
                          <a:solidFill>
                            <a:srgbClr val="000000"/>
                          </a:solidFill>
                          <a:effectLst/>
                          <a:latin typeface="Arial" panose="020B0604020202020204" pitchFamily="34" charset="0"/>
                        </a:rPr>
                        <a:t>93</a:t>
                      </a:r>
                    </a:p>
                  </a:txBody>
                  <a:tcPr marL="7398" marR="7398" marT="73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16.5</a:t>
                      </a:r>
                    </a:p>
                  </a:txBody>
                  <a:tcPr marL="7398" marR="7398" marT="73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16.5</a:t>
                      </a:r>
                    </a:p>
                  </a:txBody>
                  <a:tcPr marL="7398" marR="7398" marT="739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89.0</a:t>
                      </a:r>
                    </a:p>
                  </a:txBody>
                  <a:tcPr marL="7398" marR="7398" marT="739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298540895"/>
                  </a:ext>
                </a:extLst>
              </a:tr>
              <a:tr h="220452">
                <a:tc>
                  <a:txBody>
                    <a:bodyPr/>
                    <a:lstStyle/>
                    <a:p>
                      <a:pPr algn="ctr" fontAlgn="ctr"/>
                      <a:r>
                        <a:rPr lang="es-DO" sz="1400" b="0" i="0" u="none" strike="noStrike">
                          <a:solidFill>
                            <a:srgbClr val="000000"/>
                          </a:solidFill>
                          <a:effectLst/>
                          <a:latin typeface="Arial" panose="020B0604020202020204" pitchFamily="34" charset="0"/>
                        </a:rPr>
                        <a:t>4</a:t>
                      </a:r>
                    </a:p>
                  </a:txBody>
                  <a:tcPr marL="7398" marR="7398" marT="739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400" b="0" i="0" u="none" strike="noStrike">
                          <a:solidFill>
                            <a:srgbClr val="000000"/>
                          </a:solidFill>
                          <a:effectLst/>
                          <a:latin typeface="Arial" panose="020B0604020202020204" pitchFamily="34" charset="0"/>
                        </a:rPr>
                        <a:t>42</a:t>
                      </a:r>
                    </a:p>
                  </a:txBody>
                  <a:tcPr marL="7398" marR="7398" marT="73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7.5</a:t>
                      </a:r>
                    </a:p>
                  </a:txBody>
                  <a:tcPr marL="7398" marR="7398" marT="73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7.5</a:t>
                      </a:r>
                    </a:p>
                  </a:txBody>
                  <a:tcPr marL="7398" marR="7398" marT="739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96.4</a:t>
                      </a:r>
                    </a:p>
                  </a:txBody>
                  <a:tcPr marL="7398" marR="7398" marT="739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035619383"/>
                  </a:ext>
                </a:extLst>
              </a:tr>
              <a:tr h="220452">
                <a:tc>
                  <a:txBody>
                    <a:bodyPr/>
                    <a:lstStyle/>
                    <a:p>
                      <a:pPr algn="ctr" fontAlgn="ctr"/>
                      <a:r>
                        <a:rPr lang="es-DO" sz="1400" b="0" i="0" u="none" strike="noStrike">
                          <a:solidFill>
                            <a:srgbClr val="000000"/>
                          </a:solidFill>
                          <a:effectLst/>
                          <a:latin typeface="Arial" panose="020B0604020202020204" pitchFamily="34" charset="0"/>
                        </a:rPr>
                        <a:t>5</a:t>
                      </a:r>
                    </a:p>
                  </a:txBody>
                  <a:tcPr marL="7398" marR="7398" marT="739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400" b="0" i="0" u="none" strike="noStrike">
                          <a:solidFill>
                            <a:srgbClr val="000000"/>
                          </a:solidFill>
                          <a:effectLst/>
                          <a:latin typeface="Arial" panose="020B0604020202020204" pitchFamily="34" charset="0"/>
                        </a:rPr>
                        <a:t>13</a:t>
                      </a:r>
                    </a:p>
                  </a:txBody>
                  <a:tcPr marL="7398" marR="7398" marT="73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2.3</a:t>
                      </a:r>
                    </a:p>
                  </a:txBody>
                  <a:tcPr marL="7398" marR="7398" marT="73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2.3</a:t>
                      </a:r>
                    </a:p>
                  </a:txBody>
                  <a:tcPr marL="7398" marR="7398" marT="739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98.8</a:t>
                      </a:r>
                    </a:p>
                  </a:txBody>
                  <a:tcPr marL="7398" marR="7398" marT="739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672821588"/>
                  </a:ext>
                </a:extLst>
              </a:tr>
              <a:tr h="220452">
                <a:tc>
                  <a:txBody>
                    <a:bodyPr/>
                    <a:lstStyle/>
                    <a:p>
                      <a:pPr algn="ctr" fontAlgn="ctr"/>
                      <a:r>
                        <a:rPr lang="es-DO" sz="1400" b="0" i="0" u="none" strike="noStrike">
                          <a:solidFill>
                            <a:srgbClr val="000000"/>
                          </a:solidFill>
                          <a:effectLst/>
                          <a:latin typeface="Arial" panose="020B0604020202020204" pitchFamily="34" charset="0"/>
                        </a:rPr>
                        <a:t>6</a:t>
                      </a:r>
                    </a:p>
                  </a:txBody>
                  <a:tcPr marL="7398" marR="7398" marT="739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400" b="0" i="0" u="none" strike="noStrike">
                          <a:solidFill>
                            <a:srgbClr val="000000"/>
                          </a:solidFill>
                          <a:effectLst/>
                          <a:latin typeface="Arial" panose="020B0604020202020204" pitchFamily="34" charset="0"/>
                        </a:rPr>
                        <a:t>4</a:t>
                      </a:r>
                    </a:p>
                  </a:txBody>
                  <a:tcPr marL="7398" marR="7398" marT="73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0.7</a:t>
                      </a:r>
                    </a:p>
                  </a:txBody>
                  <a:tcPr marL="7398" marR="7398" marT="73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0.7</a:t>
                      </a:r>
                    </a:p>
                  </a:txBody>
                  <a:tcPr marL="7398" marR="7398" marT="739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99.5</a:t>
                      </a:r>
                    </a:p>
                  </a:txBody>
                  <a:tcPr marL="7398" marR="7398" marT="739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291459930"/>
                  </a:ext>
                </a:extLst>
              </a:tr>
              <a:tr h="220452">
                <a:tc>
                  <a:txBody>
                    <a:bodyPr/>
                    <a:lstStyle/>
                    <a:p>
                      <a:pPr algn="ctr" fontAlgn="ctr"/>
                      <a:r>
                        <a:rPr lang="es-DO" sz="1400" b="0" i="0" u="none" strike="noStrike">
                          <a:solidFill>
                            <a:srgbClr val="000000"/>
                          </a:solidFill>
                          <a:effectLst/>
                          <a:latin typeface="Arial" panose="020B0604020202020204" pitchFamily="34" charset="0"/>
                        </a:rPr>
                        <a:t>10</a:t>
                      </a:r>
                    </a:p>
                  </a:txBody>
                  <a:tcPr marL="7398" marR="7398" marT="739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400" b="0" i="0" u="none" strike="noStrike">
                          <a:solidFill>
                            <a:srgbClr val="000000"/>
                          </a:solidFill>
                          <a:effectLst/>
                          <a:latin typeface="Arial" panose="020B0604020202020204" pitchFamily="34" charset="0"/>
                        </a:rPr>
                        <a:t>3</a:t>
                      </a:r>
                    </a:p>
                  </a:txBody>
                  <a:tcPr marL="7398" marR="7398" marT="73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0.5</a:t>
                      </a:r>
                    </a:p>
                  </a:txBody>
                  <a:tcPr marL="7398" marR="7398" marT="73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0.5</a:t>
                      </a:r>
                    </a:p>
                  </a:txBody>
                  <a:tcPr marL="7398" marR="7398" marT="739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100.0</a:t>
                      </a:r>
                    </a:p>
                  </a:txBody>
                  <a:tcPr marL="7398" marR="7398" marT="739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602481417"/>
                  </a:ext>
                </a:extLst>
              </a:tr>
              <a:tr h="220452">
                <a:tc>
                  <a:txBody>
                    <a:bodyPr/>
                    <a:lstStyle/>
                    <a:p>
                      <a:pPr algn="ctr" fontAlgn="ctr"/>
                      <a:r>
                        <a:rPr lang="es-DO" sz="1400" b="1" i="0" u="none" strike="noStrike">
                          <a:solidFill>
                            <a:srgbClr val="000000"/>
                          </a:solidFill>
                          <a:effectLst/>
                          <a:latin typeface="Arial" panose="020B0604020202020204" pitchFamily="34" charset="0"/>
                        </a:rPr>
                        <a:t>Total</a:t>
                      </a:r>
                    </a:p>
                  </a:txBody>
                  <a:tcPr marL="7398" marR="7398" marT="739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400" b="1" i="0" u="none" strike="noStrike">
                          <a:solidFill>
                            <a:srgbClr val="000000"/>
                          </a:solidFill>
                          <a:effectLst/>
                          <a:latin typeface="Arial" panose="020B0604020202020204" pitchFamily="34" charset="0"/>
                        </a:rPr>
                        <a:t>563</a:t>
                      </a:r>
                    </a:p>
                  </a:txBody>
                  <a:tcPr marL="7398" marR="7398" marT="739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400" b="1" i="0" u="none" strike="noStrike">
                          <a:solidFill>
                            <a:srgbClr val="000000"/>
                          </a:solidFill>
                          <a:effectLst/>
                          <a:latin typeface="Arial" panose="020B0604020202020204" pitchFamily="34" charset="0"/>
                        </a:rPr>
                        <a:t>100.0</a:t>
                      </a:r>
                    </a:p>
                  </a:txBody>
                  <a:tcPr marL="7398" marR="7398" marT="73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400" b="1" i="0" u="none" strike="noStrike">
                          <a:solidFill>
                            <a:srgbClr val="000000"/>
                          </a:solidFill>
                          <a:effectLst/>
                          <a:latin typeface="Arial" panose="020B0604020202020204" pitchFamily="34" charset="0"/>
                        </a:rPr>
                        <a:t>100.0</a:t>
                      </a:r>
                    </a:p>
                  </a:txBody>
                  <a:tcPr marL="7398" marR="7398" marT="73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400" b="1" i="0" u="none" strike="noStrike" dirty="0">
                          <a:solidFill>
                            <a:srgbClr val="000000"/>
                          </a:solidFill>
                          <a:effectLst/>
                          <a:latin typeface="Arial" panose="020B0604020202020204" pitchFamily="34" charset="0"/>
                        </a:rPr>
                        <a:t> </a:t>
                      </a:r>
                    </a:p>
                  </a:txBody>
                  <a:tcPr marL="7398" marR="7398" marT="739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751549562"/>
                  </a:ext>
                </a:extLst>
              </a:tr>
            </a:tbl>
          </a:graphicData>
        </a:graphic>
      </p:graphicFrame>
      <p:graphicFrame>
        <p:nvGraphicFramePr>
          <p:cNvPr id="8" name="Gráfico 7">
            <a:extLst>
              <a:ext uri="{FF2B5EF4-FFF2-40B4-BE49-F238E27FC236}">
                <a16:creationId xmlns:a16="http://schemas.microsoft.com/office/drawing/2014/main" id="{D5BF173D-9645-5444-8026-B25D7195213C}"/>
              </a:ext>
            </a:extLst>
          </p:cNvPr>
          <p:cNvGraphicFramePr>
            <a:graphicFrameLocks/>
          </p:cNvGraphicFramePr>
          <p:nvPr>
            <p:extLst>
              <p:ext uri="{D42A27DB-BD31-4B8C-83A1-F6EECF244321}">
                <p14:modId xmlns:p14="http://schemas.microsoft.com/office/powerpoint/2010/main" val="1316048040"/>
              </p:ext>
            </p:extLst>
          </p:nvPr>
        </p:nvGraphicFramePr>
        <p:xfrm>
          <a:off x="5811253" y="2281448"/>
          <a:ext cx="6143123" cy="4538938"/>
        </p:xfrm>
        <a:graphic>
          <a:graphicData uri="http://schemas.openxmlformats.org/drawingml/2006/chart">
            <c:chart xmlns:c="http://schemas.openxmlformats.org/drawingml/2006/chart" xmlns:r="http://schemas.openxmlformats.org/officeDocument/2006/relationships" r:id="rId4"/>
          </a:graphicData>
        </a:graphic>
      </p:graphicFrame>
      <p:sp>
        <p:nvSpPr>
          <p:cNvPr id="7" name="Marcador de número de diapositiva 6">
            <a:extLst>
              <a:ext uri="{FF2B5EF4-FFF2-40B4-BE49-F238E27FC236}">
                <a16:creationId xmlns:a16="http://schemas.microsoft.com/office/drawing/2014/main" id="{41592253-451F-9645-AA8B-B1B9DCD11850}"/>
              </a:ext>
            </a:extLst>
          </p:cNvPr>
          <p:cNvSpPr>
            <a:spLocks noGrp="1"/>
          </p:cNvSpPr>
          <p:nvPr>
            <p:ph type="sldNum" sz="quarter" idx="12"/>
          </p:nvPr>
        </p:nvSpPr>
        <p:spPr/>
        <p:txBody>
          <a:bodyPr/>
          <a:lstStyle/>
          <a:p>
            <a:fld id="{F5D1F510-C917-4B4E-B0A9-1BF7ED89073D}" type="slidenum">
              <a:rPr lang="es-DO" smtClean="0"/>
              <a:t>70</a:t>
            </a:fld>
            <a:endParaRPr lang="es-DO"/>
          </a:p>
        </p:txBody>
      </p:sp>
    </p:spTree>
    <p:extLst>
      <p:ext uri="{BB962C8B-B14F-4D97-AF65-F5344CB8AC3E}">
        <p14:creationId xmlns:p14="http://schemas.microsoft.com/office/powerpoint/2010/main" val="35978028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2851484" y="897387"/>
            <a:ext cx="6412832" cy="523220"/>
          </a:xfrm>
          <a:prstGeom prst="rect">
            <a:avLst/>
          </a:prstGeom>
          <a:solidFill>
            <a:schemeClr val="accent6">
              <a:lumMod val="60000"/>
              <a:lumOff val="40000"/>
            </a:schemeClr>
          </a:solidFill>
        </p:spPr>
        <p:txBody>
          <a:bodyPr wrap="square" rtlCol="0">
            <a:spAutoFit/>
          </a:bodyPr>
          <a:lstStyle/>
          <a:p>
            <a:pPr algn="ctr"/>
            <a:r>
              <a:rPr lang="es-DO" sz="2800" b="1" dirty="0"/>
              <a:t>Deseos de impartir docencia virtual</a:t>
            </a:r>
          </a:p>
        </p:txBody>
      </p:sp>
      <p:graphicFrame>
        <p:nvGraphicFramePr>
          <p:cNvPr id="3" name="Tabla 2">
            <a:extLst>
              <a:ext uri="{FF2B5EF4-FFF2-40B4-BE49-F238E27FC236}">
                <a16:creationId xmlns:a16="http://schemas.microsoft.com/office/drawing/2014/main" id="{35348172-AEFC-394B-80C2-D14F4A0F25E2}"/>
              </a:ext>
            </a:extLst>
          </p:cNvPr>
          <p:cNvGraphicFramePr>
            <a:graphicFrameLocks noGrp="1"/>
          </p:cNvGraphicFramePr>
          <p:nvPr>
            <p:extLst>
              <p:ext uri="{D42A27DB-BD31-4B8C-83A1-F6EECF244321}">
                <p14:modId xmlns:p14="http://schemas.microsoft.com/office/powerpoint/2010/main" val="829819137"/>
              </p:ext>
            </p:extLst>
          </p:nvPr>
        </p:nvGraphicFramePr>
        <p:xfrm>
          <a:off x="47298" y="2466473"/>
          <a:ext cx="6733340" cy="4135041"/>
        </p:xfrm>
        <a:graphic>
          <a:graphicData uri="http://schemas.openxmlformats.org/drawingml/2006/table">
            <a:tbl>
              <a:tblPr/>
              <a:tblGrid>
                <a:gridCol w="2389344">
                  <a:extLst>
                    <a:ext uri="{9D8B030D-6E8A-4147-A177-3AD203B41FA5}">
                      <a16:colId xmlns:a16="http://schemas.microsoft.com/office/drawing/2014/main" val="3504491888"/>
                    </a:ext>
                  </a:extLst>
                </a:gridCol>
                <a:gridCol w="1241986">
                  <a:extLst>
                    <a:ext uri="{9D8B030D-6E8A-4147-A177-3AD203B41FA5}">
                      <a16:colId xmlns:a16="http://schemas.microsoft.com/office/drawing/2014/main" val="3961232389"/>
                    </a:ext>
                  </a:extLst>
                </a:gridCol>
                <a:gridCol w="863477">
                  <a:extLst>
                    <a:ext uri="{9D8B030D-6E8A-4147-A177-3AD203B41FA5}">
                      <a16:colId xmlns:a16="http://schemas.microsoft.com/office/drawing/2014/main" val="2156663105"/>
                    </a:ext>
                  </a:extLst>
                </a:gridCol>
                <a:gridCol w="863477">
                  <a:extLst>
                    <a:ext uri="{9D8B030D-6E8A-4147-A177-3AD203B41FA5}">
                      <a16:colId xmlns:a16="http://schemas.microsoft.com/office/drawing/2014/main" val="2993206886"/>
                    </a:ext>
                  </a:extLst>
                </a:gridCol>
                <a:gridCol w="1375056">
                  <a:extLst>
                    <a:ext uri="{9D8B030D-6E8A-4147-A177-3AD203B41FA5}">
                      <a16:colId xmlns:a16="http://schemas.microsoft.com/office/drawing/2014/main" val="2677185218"/>
                    </a:ext>
                  </a:extLst>
                </a:gridCol>
              </a:tblGrid>
              <a:tr h="716643">
                <a:tc gridSpan="5">
                  <a:txBody>
                    <a:bodyPr/>
                    <a:lstStyle/>
                    <a:p>
                      <a:pPr algn="ctr" fontAlgn="ctr"/>
                      <a:r>
                        <a:rPr lang="es-DO" sz="16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3863458241"/>
                  </a:ext>
                </a:extLst>
              </a:tr>
              <a:tr h="1017291">
                <a:tc gridSpan="5">
                  <a:txBody>
                    <a:bodyPr/>
                    <a:lstStyle/>
                    <a:p>
                      <a:pPr algn="ctr" fontAlgn="ctr"/>
                      <a:r>
                        <a:rPr lang="es-DO" sz="1800" b="1" i="0" u="none" strike="noStrike">
                          <a:solidFill>
                            <a:srgbClr val="000000"/>
                          </a:solidFill>
                          <a:effectLst/>
                          <a:latin typeface="Arial" panose="020B0604020202020204" pitchFamily="34" charset="0"/>
                        </a:rPr>
                        <a:t>Cantidad y % de encuestados según si  le gustaría impartir asignaturas virtuales también, al regreso a la docencia presencial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3143478459"/>
                  </a:ext>
                </a:extLst>
              </a:tr>
              <a:tr h="1013679">
                <a:tc>
                  <a:txBody>
                    <a:bodyPr/>
                    <a:lstStyle/>
                    <a:p>
                      <a:pPr algn="ctr" fontAlgn="ctr"/>
                      <a:r>
                        <a:rPr lang="es-DO" sz="1800" b="1" i="0" u="none" strike="noStrike">
                          <a:solidFill>
                            <a:srgbClr val="000000"/>
                          </a:solidFill>
                          <a:effectLst/>
                          <a:latin typeface="Arial" panose="020B0604020202020204" pitchFamily="34" charset="0"/>
                        </a:rPr>
                        <a:t> Le gustaría impartir asignaturas virtuales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Frecuencia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2000" b="1" i="0" u="none" strike="noStrike">
                          <a:solidFill>
                            <a:srgbClr val="000000"/>
                          </a:solidFill>
                          <a:effectLst/>
                          <a:latin typeface="Arial" panose="020B0604020202020204" pitchFamily="34"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Válido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Acumulado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2719768514"/>
                  </a:ext>
                </a:extLst>
              </a:tr>
              <a:tr h="346857">
                <a:tc>
                  <a:txBody>
                    <a:bodyPr/>
                    <a:lstStyle/>
                    <a:p>
                      <a:pPr algn="l" fontAlgn="ctr"/>
                      <a:r>
                        <a:rPr lang="es-DO" sz="1800" b="0" i="0" u="none" strike="noStrike">
                          <a:solidFill>
                            <a:srgbClr val="000000"/>
                          </a:solidFill>
                          <a:effectLst/>
                          <a:latin typeface="Arial" panose="020B0604020202020204" pitchFamily="34" charset="0"/>
                        </a:rPr>
                        <a:t>Sí</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384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68.2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68.2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81.9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905536246"/>
                  </a:ext>
                </a:extLst>
              </a:tr>
              <a:tr h="346857">
                <a:tc>
                  <a:txBody>
                    <a:bodyPr/>
                    <a:lstStyle/>
                    <a:p>
                      <a:pPr algn="l" fontAlgn="ctr"/>
                      <a:r>
                        <a:rPr lang="es-DO" sz="1800" b="0" i="0" u="none" strike="noStrike">
                          <a:solidFill>
                            <a:srgbClr val="000000"/>
                          </a:solidFill>
                          <a:effectLst/>
                          <a:latin typeface="Arial" panose="020B0604020202020204" pitchFamily="34" charset="0"/>
                        </a:rPr>
                        <a:t>No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77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13.7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13.7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95.6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626260594"/>
                  </a:ext>
                </a:extLst>
              </a:tr>
              <a:tr h="346857">
                <a:tc>
                  <a:txBody>
                    <a:bodyPr/>
                    <a:lstStyle/>
                    <a:p>
                      <a:pPr algn="l" fontAlgn="ctr"/>
                      <a:r>
                        <a:rPr lang="es-DO" sz="1800" b="0" i="0" u="none" strike="noStrike">
                          <a:solidFill>
                            <a:srgbClr val="000000"/>
                          </a:solidFill>
                          <a:effectLst/>
                          <a:latin typeface="Arial" panose="020B0604020202020204" pitchFamily="34" charset="0"/>
                        </a:rPr>
                        <a:t>Tal vez</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102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18.1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18.1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346637700"/>
                  </a:ext>
                </a:extLst>
              </a:tr>
              <a:tr h="346857">
                <a:tc>
                  <a:txBody>
                    <a:bodyPr/>
                    <a:lstStyle/>
                    <a:p>
                      <a:pPr algn="ctr" fontAlgn="ctr"/>
                      <a:r>
                        <a:rPr lang="es-DO" sz="1800" b="1" i="0" u="none" strike="noStrike">
                          <a:solidFill>
                            <a:srgbClr val="000000"/>
                          </a:solidFill>
                          <a:effectLst/>
                          <a:latin typeface="Arial" panose="020B060402020202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563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dirty="0">
                          <a:solidFill>
                            <a:srgbClr val="000000"/>
                          </a:solidFill>
                          <a:effectLst/>
                          <a:latin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270400484"/>
                  </a:ext>
                </a:extLst>
              </a:tr>
            </a:tbl>
          </a:graphicData>
        </a:graphic>
      </p:graphicFrame>
      <p:graphicFrame>
        <p:nvGraphicFramePr>
          <p:cNvPr id="7" name="Gráfico 6">
            <a:extLst>
              <a:ext uri="{FF2B5EF4-FFF2-40B4-BE49-F238E27FC236}">
                <a16:creationId xmlns:a16="http://schemas.microsoft.com/office/drawing/2014/main" id="{87EC1D41-41B8-5548-9165-D429559F46E4}"/>
              </a:ext>
            </a:extLst>
          </p:cNvPr>
          <p:cNvGraphicFramePr>
            <a:graphicFrameLocks/>
          </p:cNvGraphicFramePr>
          <p:nvPr>
            <p:extLst>
              <p:ext uri="{D42A27DB-BD31-4B8C-83A1-F6EECF244321}">
                <p14:modId xmlns:p14="http://schemas.microsoft.com/office/powerpoint/2010/main" val="3774279760"/>
              </p:ext>
            </p:extLst>
          </p:nvPr>
        </p:nvGraphicFramePr>
        <p:xfrm>
          <a:off x="6780638" y="2466473"/>
          <a:ext cx="5364064" cy="3810000"/>
        </p:xfrm>
        <a:graphic>
          <a:graphicData uri="http://schemas.openxmlformats.org/drawingml/2006/chart">
            <c:chart xmlns:c="http://schemas.openxmlformats.org/drawingml/2006/chart" xmlns:r="http://schemas.openxmlformats.org/officeDocument/2006/relationships" r:id="rId4"/>
          </a:graphicData>
        </a:graphic>
      </p:graphicFrame>
      <p:sp>
        <p:nvSpPr>
          <p:cNvPr id="8" name="Marcador de número de diapositiva 7">
            <a:extLst>
              <a:ext uri="{FF2B5EF4-FFF2-40B4-BE49-F238E27FC236}">
                <a16:creationId xmlns:a16="http://schemas.microsoft.com/office/drawing/2014/main" id="{42A91BAE-A3BA-1B47-8C23-FE263B1269D4}"/>
              </a:ext>
            </a:extLst>
          </p:cNvPr>
          <p:cNvSpPr>
            <a:spLocks noGrp="1"/>
          </p:cNvSpPr>
          <p:nvPr>
            <p:ph type="sldNum" sz="quarter" idx="12"/>
          </p:nvPr>
        </p:nvSpPr>
        <p:spPr/>
        <p:txBody>
          <a:bodyPr/>
          <a:lstStyle/>
          <a:p>
            <a:fld id="{F5D1F510-C917-4B4E-B0A9-1BF7ED89073D}" type="slidenum">
              <a:rPr lang="es-DO" smtClean="0"/>
              <a:t>71</a:t>
            </a:fld>
            <a:endParaRPr lang="es-DO"/>
          </a:p>
        </p:txBody>
      </p:sp>
    </p:spTree>
    <p:extLst>
      <p:ext uri="{BB962C8B-B14F-4D97-AF65-F5344CB8AC3E}">
        <p14:creationId xmlns:p14="http://schemas.microsoft.com/office/powerpoint/2010/main" val="13774151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2683041" y="897387"/>
            <a:ext cx="6725653" cy="523220"/>
          </a:xfrm>
          <a:prstGeom prst="rect">
            <a:avLst/>
          </a:prstGeom>
          <a:solidFill>
            <a:schemeClr val="accent6">
              <a:lumMod val="60000"/>
              <a:lumOff val="40000"/>
            </a:schemeClr>
          </a:solidFill>
        </p:spPr>
        <p:txBody>
          <a:bodyPr wrap="square" rtlCol="0">
            <a:spAutoFit/>
          </a:bodyPr>
          <a:lstStyle/>
          <a:p>
            <a:pPr algn="ctr"/>
            <a:r>
              <a:rPr lang="es-DO" sz="2800" b="1" dirty="0"/>
              <a:t>Cuántas asignaturas virtuales le interesa</a:t>
            </a:r>
          </a:p>
        </p:txBody>
      </p:sp>
      <p:graphicFrame>
        <p:nvGraphicFramePr>
          <p:cNvPr id="3" name="Tabla 2">
            <a:extLst>
              <a:ext uri="{FF2B5EF4-FFF2-40B4-BE49-F238E27FC236}">
                <a16:creationId xmlns:a16="http://schemas.microsoft.com/office/drawing/2014/main" id="{3EDFD7F4-E5A8-D147-A84A-224825897BBD}"/>
              </a:ext>
            </a:extLst>
          </p:cNvPr>
          <p:cNvGraphicFramePr>
            <a:graphicFrameLocks noGrp="1"/>
          </p:cNvGraphicFramePr>
          <p:nvPr>
            <p:extLst>
              <p:ext uri="{D42A27DB-BD31-4B8C-83A1-F6EECF244321}">
                <p14:modId xmlns:p14="http://schemas.microsoft.com/office/powerpoint/2010/main" val="3281917753"/>
              </p:ext>
            </p:extLst>
          </p:nvPr>
        </p:nvGraphicFramePr>
        <p:xfrm>
          <a:off x="121507" y="2212759"/>
          <a:ext cx="5524121" cy="4395217"/>
        </p:xfrm>
        <a:graphic>
          <a:graphicData uri="http://schemas.openxmlformats.org/drawingml/2006/table">
            <a:tbl>
              <a:tblPr/>
              <a:tblGrid>
                <a:gridCol w="1960250">
                  <a:extLst>
                    <a:ext uri="{9D8B030D-6E8A-4147-A177-3AD203B41FA5}">
                      <a16:colId xmlns:a16="http://schemas.microsoft.com/office/drawing/2014/main" val="3683106856"/>
                    </a:ext>
                  </a:extLst>
                </a:gridCol>
                <a:gridCol w="1018942">
                  <a:extLst>
                    <a:ext uri="{9D8B030D-6E8A-4147-A177-3AD203B41FA5}">
                      <a16:colId xmlns:a16="http://schemas.microsoft.com/office/drawing/2014/main" val="4003307235"/>
                    </a:ext>
                  </a:extLst>
                </a:gridCol>
                <a:gridCol w="708407">
                  <a:extLst>
                    <a:ext uri="{9D8B030D-6E8A-4147-A177-3AD203B41FA5}">
                      <a16:colId xmlns:a16="http://schemas.microsoft.com/office/drawing/2014/main" val="4003602286"/>
                    </a:ext>
                  </a:extLst>
                </a:gridCol>
                <a:gridCol w="708407">
                  <a:extLst>
                    <a:ext uri="{9D8B030D-6E8A-4147-A177-3AD203B41FA5}">
                      <a16:colId xmlns:a16="http://schemas.microsoft.com/office/drawing/2014/main" val="1353693106"/>
                    </a:ext>
                  </a:extLst>
                </a:gridCol>
                <a:gridCol w="1128115">
                  <a:extLst>
                    <a:ext uri="{9D8B030D-6E8A-4147-A177-3AD203B41FA5}">
                      <a16:colId xmlns:a16="http://schemas.microsoft.com/office/drawing/2014/main" val="4132802196"/>
                    </a:ext>
                  </a:extLst>
                </a:gridCol>
              </a:tblGrid>
              <a:tr h="485424">
                <a:tc gridSpan="5">
                  <a:txBody>
                    <a:bodyPr/>
                    <a:lstStyle/>
                    <a:p>
                      <a:pPr algn="ctr" fontAlgn="ctr"/>
                      <a:r>
                        <a:rPr lang="es-DO" sz="12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7281" marR="7281" marT="72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708503505"/>
                  </a:ext>
                </a:extLst>
              </a:tr>
              <a:tr h="660176">
                <a:tc gridSpan="5">
                  <a:txBody>
                    <a:bodyPr/>
                    <a:lstStyle/>
                    <a:p>
                      <a:pPr algn="ctr" fontAlgn="ctr"/>
                      <a:r>
                        <a:rPr lang="es-DO" sz="1400" b="1" i="0" u="none" strike="noStrike">
                          <a:solidFill>
                            <a:srgbClr val="000000"/>
                          </a:solidFill>
                          <a:effectLst/>
                          <a:latin typeface="Arial" panose="020B0604020202020204" pitchFamily="34" charset="0"/>
                        </a:rPr>
                        <a:t>Cantidad y % de encuestados según Cuántas asignaturas te gustaría impartir de manera virtual, al regresar a la presencialidad</a:t>
                      </a:r>
                    </a:p>
                  </a:txBody>
                  <a:tcPr marL="7281" marR="7281" marT="72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739035718"/>
                  </a:ext>
                </a:extLst>
              </a:tr>
              <a:tr h="601925">
                <a:tc>
                  <a:txBody>
                    <a:bodyPr/>
                    <a:lstStyle/>
                    <a:p>
                      <a:pPr algn="ctr" fontAlgn="ctr"/>
                      <a:r>
                        <a:rPr lang="es-DO" sz="1400" b="1" i="0" u="none" strike="noStrike">
                          <a:solidFill>
                            <a:srgbClr val="000000"/>
                          </a:solidFill>
                          <a:effectLst/>
                          <a:latin typeface="Arial" panose="020B0604020202020204" pitchFamily="34" charset="0"/>
                        </a:rPr>
                        <a:t>Cuántas asignaturas virtuales le interesaría</a:t>
                      </a:r>
                    </a:p>
                  </a:txBody>
                  <a:tcPr marL="7281" marR="7281" marT="72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400" b="1" i="0" u="none" strike="noStrike">
                          <a:solidFill>
                            <a:srgbClr val="000000"/>
                          </a:solidFill>
                          <a:effectLst/>
                          <a:latin typeface="Arial" panose="020B0604020202020204" pitchFamily="34" charset="0"/>
                        </a:rPr>
                        <a:t>Frecuencia</a:t>
                      </a:r>
                    </a:p>
                  </a:txBody>
                  <a:tcPr marL="7281" marR="7281" marT="728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500" b="1" i="0" u="none" strike="noStrike">
                          <a:solidFill>
                            <a:srgbClr val="000000"/>
                          </a:solidFill>
                          <a:effectLst/>
                          <a:latin typeface="Arial" panose="020B0604020202020204" pitchFamily="34" charset="0"/>
                        </a:rPr>
                        <a:t>%</a:t>
                      </a:r>
                    </a:p>
                  </a:txBody>
                  <a:tcPr marL="7281" marR="7281" marT="72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400" b="1" i="0" u="none" strike="noStrike">
                          <a:solidFill>
                            <a:srgbClr val="000000"/>
                          </a:solidFill>
                          <a:effectLst/>
                          <a:latin typeface="Arial" panose="020B0604020202020204" pitchFamily="34" charset="0"/>
                        </a:rPr>
                        <a:t>% Válido</a:t>
                      </a:r>
                    </a:p>
                  </a:txBody>
                  <a:tcPr marL="7281" marR="7281" marT="72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400" b="1" i="0" u="none" strike="noStrike">
                          <a:solidFill>
                            <a:srgbClr val="000000"/>
                          </a:solidFill>
                          <a:effectLst/>
                          <a:latin typeface="Arial" panose="020B0604020202020204" pitchFamily="34" charset="0"/>
                        </a:rPr>
                        <a:t>% Acumulado</a:t>
                      </a:r>
                    </a:p>
                  </a:txBody>
                  <a:tcPr marL="7281" marR="7281" marT="728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981777884"/>
                  </a:ext>
                </a:extLst>
              </a:tr>
              <a:tr h="216984">
                <a:tc>
                  <a:txBody>
                    <a:bodyPr/>
                    <a:lstStyle/>
                    <a:p>
                      <a:pPr algn="ctr" fontAlgn="ctr"/>
                      <a:r>
                        <a:rPr lang="es-DO" sz="1400" b="0" i="0" u="none" strike="noStrike">
                          <a:solidFill>
                            <a:srgbClr val="000000"/>
                          </a:solidFill>
                          <a:effectLst/>
                          <a:latin typeface="Arial" panose="020B0604020202020204" pitchFamily="34" charset="0"/>
                        </a:rPr>
                        <a:t>0</a:t>
                      </a:r>
                    </a:p>
                  </a:txBody>
                  <a:tcPr marL="7281" marR="7281" marT="72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400" b="0" i="0" u="none" strike="noStrike">
                          <a:solidFill>
                            <a:srgbClr val="000000"/>
                          </a:solidFill>
                          <a:effectLst/>
                          <a:latin typeface="Arial" panose="020B0604020202020204" pitchFamily="34" charset="0"/>
                        </a:rPr>
                        <a:t>72</a:t>
                      </a:r>
                    </a:p>
                  </a:txBody>
                  <a:tcPr marL="7281" marR="7281" marT="728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12.8</a:t>
                      </a:r>
                    </a:p>
                  </a:txBody>
                  <a:tcPr marL="7281" marR="7281" marT="72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12.8</a:t>
                      </a:r>
                    </a:p>
                  </a:txBody>
                  <a:tcPr marL="7281" marR="7281" marT="72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12.8</a:t>
                      </a:r>
                    </a:p>
                  </a:txBody>
                  <a:tcPr marL="7281" marR="7281" marT="728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593862585"/>
                  </a:ext>
                </a:extLst>
              </a:tr>
              <a:tr h="216984">
                <a:tc>
                  <a:txBody>
                    <a:bodyPr/>
                    <a:lstStyle/>
                    <a:p>
                      <a:pPr algn="ctr" fontAlgn="ctr"/>
                      <a:r>
                        <a:rPr lang="es-DO" sz="1400" b="0" i="0" u="none" strike="noStrike">
                          <a:solidFill>
                            <a:srgbClr val="000000"/>
                          </a:solidFill>
                          <a:effectLst/>
                          <a:latin typeface="Arial" panose="020B0604020202020204" pitchFamily="34" charset="0"/>
                        </a:rPr>
                        <a:t>1</a:t>
                      </a:r>
                    </a:p>
                  </a:txBody>
                  <a:tcPr marL="7281" marR="7281" marT="72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400" b="0" i="0" u="none" strike="noStrike">
                          <a:solidFill>
                            <a:srgbClr val="000000"/>
                          </a:solidFill>
                          <a:effectLst/>
                          <a:latin typeface="Arial" panose="020B0604020202020204" pitchFamily="34" charset="0"/>
                        </a:rPr>
                        <a:t>67</a:t>
                      </a:r>
                    </a:p>
                  </a:txBody>
                  <a:tcPr marL="7281" marR="7281" marT="728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11.9</a:t>
                      </a:r>
                    </a:p>
                  </a:txBody>
                  <a:tcPr marL="7281" marR="7281" marT="72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11.9</a:t>
                      </a:r>
                    </a:p>
                  </a:txBody>
                  <a:tcPr marL="7281" marR="7281" marT="72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24.7</a:t>
                      </a:r>
                    </a:p>
                  </a:txBody>
                  <a:tcPr marL="7281" marR="7281" marT="728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784404028"/>
                  </a:ext>
                </a:extLst>
              </a:tr>
              <a:tr h="216984">
                <a:tc>
                  <a:txBody>
                    <a:bodyPr/>
                    <a:lstStyle/>
                    <a:p>
                      <a:pPr algn="ctr" fontAlgn="ctr"/>
                      <a:r>
                        <a:rPr lang="es-DO" sz="1400" b="0" i="0" u="none" strike="noStrike">
                          <a:solidFill>
                            <a:srgbClr val="000000"/>
                          </a:solidFill>
                          <a:effectLst/>
                          <a:latin typeface="Arial" panose="020B0604020202020204" pitchFamily="34" charset="0"/>
                        </a:rPr>
                        <a:t>2</a:t>
                      </a:r>
                    </a:p>
                  </a:txBody>
                  <a:tcPr marL="7281" marR="7281" marT="72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400" b="0" i="0" u="none" strike="noStrike">
                          <a:solidFill>
                            <a:srgbClr val="000000"/>
                          </a:solidFill>
                          <a:effectLst/>
                          <a:latin typeface="Arial" panose="020B0604020202020204" pitchFamily="34" charset="0"/>
                        </a:rPr>
                        <a:t>131</a:t>
                      </a:r>
                    </a:p>
                  </a:txBody>
                  <a:tcPr marL="7281" marR="7281" marT="728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23.3</a:t>
                      </a:r>
                    </a:p>
                  </a:txBody>
                  <a:tcPr marL="7281" marR="7281" marT="72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23.3</a:t>
                      </a:r>
                    </a:p>
                  </a:txBody>
                  <a:tcPr marL="7281" marR="7281" marT="72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48.0</a:t>
                      </a:r>
                    </a:p>
                  </a:txBody>
                  <a:tcPr marL="7281" marR="7281" marT="728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502473984"/>
                  </a:ext>
                </a:extLst>
              </a:tr>
              <a:tr h="216984">
                <a:tc>
                  <a:txBody>
                    <a:bodyPr/>
                    <a:lstStyle/>
                    <a:p>
                      <a:pPr algn="ctr" fontAlgn="ctr"/>
                      <a:r>
                        <a:rPr lang="es-DO" sz="1400" b="0" i="0" u="none" strike="noStrike">
                          <a:solidFill>
                            <a:srgbClr val="000000"/>
                          </a:solidFill>
                          <a:effectLst/>
                          <a:latin typeface="Arial" panose="020B0604020202020204" pitchFamily="34" charset="0"/>
                        </a:rPr>
                        <a:t>3</a:t>
                      </a:r>
                    </a:p>
                  </a:txBody>
                  <a:tcPr marL="7281" marR="7281" marT="72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400" b="0" i="0" u="none" strike="noStrike">
                          <a:solidFill>
                            <a:srgbClr val="000000"/>
                          </a:solidFill>
                          <a:effectLst/>
                          <a:latin typeface="Arial" panose="020B0604020202020204" pitchFamily="34" charset="0"/>
                        </a:rPr>
                        <a:t>98</a:t>
                      </a:r>
                    </a:p>
                  </a:txBody>
                  <a:tcPr marL="7281" marR="7281" marT="728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17.4</a:t>
                      </a:r>
                    </a:p>
                  </a:txBody>
                  <a:tcPr marL="7281" marR="7281" marT="72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17.4</a:t>
                      </a:r>
                    </a:p>
                  </a:txBody>
                  <a:tcPr marL="7281" marR="7281" marT="72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65.4</a:t>
                      </a:r>
                    </a:p>
                  </a:txBody>
                  <a:tcPr marL="7281" marR="7281" marT="728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279812230"/>
                  </a:ext>
                </a:extLst>
              </a:tr>
              <a:tr h="216984">
                <a:tc>
                  <a:txBody>
                    <a:bodyPr/>
                    <a:lstStyle/>
                    <a:p>
                      <a:pPr algn="ctr" fontAlgn="ctr"/>
                      <a:r>
                        <a:rPr lang="es-DO" sz="1400" b="0" i="0" u="none" strike="noStrike">
                          <a:solidFill>
                            <a:srgbClr val="000000"/>
                          </a:solidFill>
                          <a:effectLst/>
                          <a:latin typeface="Arial" panose="020B0604020202020204" pitchFamily="34" charset="0"/>
                        </a:rPr>
                        <a:t>4</a:t>
                      </a:r>
                    </a:p>
                  </a:txBody>
                  <a:tcPr marL="7281" marR="7281" marT="72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400" b="0" i="0" u="none" strike="noStrike">
                          <a:solidFill>
                            <a:srgbClr val="000000"/>
                          </a:solidFill>
                          <a:effectLst/>
                          <a:latin typeface="Arial" panose="020B0604020202020204" pitchFamily="34" charset="0"/>
                        </a:rPr>
                        <a:t>54</a:t>
                      </a:r>
                    </a:p>
                  </a:txBody>
                  <a:tcPr marL="7281" marR="7281" marT="728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9.6</a:t>
                      </a:r>
                    </a:p>
                  </a:txBody>
                  <a:tcPr marL="7281" marR="7281" marT="72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9.6</a:t>
                      </a:r>
                    </a:p>
                  </a:txBody>
                  <a:tcPr marL="7281" marR="7281" marT="72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75.0</a:t>
                      </a:r>
                    </a:p>
                  </a:txBody>
                  <a:tcPr marL="7281" marR="7281" marT="728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505040858"/>
                  </a:ext>
                </a:extLst>
              </a:tr>
              <a:tr h="216984">
                <a:tc>
                  <a:txBody>
                    <a:bodyPr/>
                    <a:lstStyle/>
                    <a:p>
                      <a:pPr algn="ctr" fontAlgn="ctr"/>
                      <a:r>
                        <a:rPr lang="es-DO" sz="1400" b="0" i="0" u="none" strike="noStrike">
                          <a:solidFill>
                            <a:srgbClr val="000000"/>
                          </a:solidFill>
                          <a:effectLst/>
                          <a:latin typeface="Arial" panose="020B0604020202020204" pitchFamily="34" charset="0"/>
                        </a:rPr>
                        <a:t>5</a:t>
                      </a:r>
                    </a:p>
                  </a:txBody>
                  <a:tcPr marL="7281" marR="7281" marT="72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400" b="0" i="0" u="none" strike="noStrike">
                          <a:solidFill>
                            <a:srgbClr val="000000"/>
                          </a:solidFill>
                          <a:effectLst/>
                          <a:latin typeface="Arial" panose="020B0604020202020204" pitchFamily="34" charset="0"/>
                        </a:rPr>
                        <a:t>58</a:t>
                      </a:r>
                    </a:p>
                  </a:txBody>
                  <a:tcPr marL="7281" marR="7281" marT="728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10.3</a:t>
                      </a:r>
                    </a:p>
                  </a:txBody>
                  <a:tcPr marL="7281" marR="7281" marT="72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10.3</a:t>
                      </a:r>
                    </a:p>
                  </a:txBody>
                  <a:tcPr marL="7281" marR="7281" marT="72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85.3</a:t>
                      </a:r>
                    </a:p>
                  </a:txBody>
                  <a:tcPr marL="7281" marR="7281" marT="728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670567451"/>
                  </a:ext>
                </a:extLst>
              </a:tr>
              <a:tr h="216984">
                <a:tc>
                  <a:txBody>
                    <a:bodyPr/>
                    <a:lstStyle/>
                    <a:p>
                      <a:pPr algn="ctr" fontAlgn="ctr"/>
                      <a:r>
                        <a:rPr lang="es-DO" sz="1400" b="0" i="0" u="none" strike="noStrike">
                          <a:solidFill>
                            <a:srgbClr val="000000"/>
                          </a:solidFill>
                          <a:effectLst/>
                          <a:latin typeface="Arial" panose="020B0604020202020204" pitchFamily="34" charset="0"/>
                        </a:rPr>
                        <a:t>6</a:t>
                      </a:r>
                    </a:p>
                  </a:txBody>
                  <a:tcPr marL="7281" marR="7281" marT="72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400" b="0" i="0" u="none" strike="noStrike">
                          <a:solidFill>
                            <a:srgbClr val="000000"/>
                          </a:solidFill>
                          <a:effectLst/>
                          <a:latin typeface="Arial" panose="020B0604020202020204" pitchFamily="34" charset="0"/>
                        </a:rPr>
                        <a:t>34</a:t>
                      </a:r>
                    </a:p>
                  </a:txBody>
                  <a:tcPr marL="7281" marR="7281" marT="728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6.0</a:t>
                      </a:r>
                    </a:p>
                  </a:txBody>
                  <a:tcPr marL="7281" marR="7281" marT="72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6.0</a:t>
                      </a:r>
                    </a:p>
                  </a:txBody>
                  <a:tcPr marL="7281" marR="7281" marT="72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91.3</a:t>
                      </a:r>
                    </a:p>
                  </a:txBody>
                  <a:tcPr marL="7281" marR="7281" marT="728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633987409"/>
                  </a:ext>
                </a:extLst>
              </a:tr>
              <a:tr h="216984">
                <a:tc>
                  <a:txBody>
                    <a:bodyPr/>
                    <a:lstStyle/>
                    <a:p>
                      <a:pPr algn="ctr" fontAlgn="ctr"/>
                      <a:r>
                        <a:rPr lang="es-DO" sz="1400" b="0" i="0" u="none" strike="noStrike">
                          <a:solidFill>
                            <a:srgbClr val="000000"/>
                          </a:solidFill>
                          <a:effectLst/>
                          <a:latin typeface="Arial" panose="020B0604020202020204" pitchFamily="34" charset="0"/>
                        </a:rPr>
                        <a:t>7</a:t>
                      </a:r>
                    </a:p>
                  </a:txBody>
                  <a:tcPr marL="7281" marR="7281" marT="72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400" b="0" i="0" u="none" strike="noStrike">
                          <a:solidFill>
                            <a:srgbClr val="000000"/>
                          </a:solidFill>
                          <a:effectLst/>
                          <a:latin typeface="Arial" panose="020B0604020202020204" pitchFamily="34" charset="0"/>
                        </a:rPr>
                        <a:t>11</a:t>
                      </a:r>
                    </a:p>
                  </a:txBody>
                  <a:tcPr marL="7281" marR="7281" marT="728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2.0</a:t>
                      </a:r>
                    </a:p>
                  </a:txBody>
                  <a:tcPr marL="7281" marR="7281" marT="72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2.0</a:t>
                      </a:r>
                    </a:p>
                  </a:txBody>
                  <a:tcPr marL="7281" marR="7281" marT="72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93.3</a:t>
                      </a:r>
                    </a:p>
                  </a:txBody>
                  <a:tcPr marL="7281" marR="7281" marT="728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525793418"/>
                  </a:ext>
                </a:extLst>
              </a:tr>
              <a:tr h="216984">
                <a:tc>
                  <a:txBody>
                    <a:bodyPr/>
                    <a:lstStyle/>
                    <a:p>
                      <a:pPr algn="ctr" fontAlgn="ctr"/>
                      <a:r>
                        <a:rPr lang="es-DO" sz="1400" b="0" i="0" u="none" strike="noStrike">
                          <a:solidFill>
                            <a:srgbClr val="000000"/>
                          </a:solidFill>
                          <a:effectLst/>
                          <a:latin typeface="Arial" panose="020B0604020202020204" pitchFamily="34" charset="0"/>
                        </a:rPr>
                        <a:t>8</a:t>
                      </a:r>
                    </a:p>
                  </a:txBody>
                  <a:tcPr marL="7281" marR="7281" marT="72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400" b="0" i="0" u="none" strike="noStrike">
                          <a:solidFill>
                            <a:srgbClr val="000000"/>
                          </a:solidFill>
                          <a:effectLst/>
                          <a:latin typeface="Arial" panose="020B0604020202020204" pitchFamily="34" charset="0"/>
                        </a:rPr>
                        <a:t>8</a:t>
                      </a:r>
                    </a:p>
                  </a:txBody>
                  <a:tcPr marL="7281" marR="7281" marT="728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1.4</a:t>
                      </a:r>
                    </a:p>
                  </a:txBody>
                  <a:tcPr marL="7281" marR="7281" marT="72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1.4</a:t>
                      </a:r>
                    </a:p>
                  </a:txBody>
                  <a:tcPr marL="7281" marR="7281" marT="72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94.7</a:t>
                      </a:r>
                    </a:p>
                  </a:txBody>
                  <a:tcPr marL="7281" marR="7281" marT="728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950216135"/>
                  </a:ext>
                </a:extLst>
              </a:tr>
              <a:tr h="216984">
                <a:tc>
                  <a:txBody>
                    <a:bodyPr/>
                    <a:lstStyle/>
                    <a:p>
                      <a:pPr algn="ctr" fontAlgn="ctr"/>
                      <a:r>
                        <a:rPr lang="es-DO" sz="1400" b="0" i="0" u="none" strike="noStrike">
                          <a:solidFill>
                            <a:srgbClr val="000000"/>
                          </a:solidFill>
                          <a:effectLst/>
                          <a:latin typeface="Arial" panose="020B0604020202020204" pitchFamily="34" charset="0"/>
                        </a:rPr>
                        <a:t>9</a:t>
                      </a:r>
                    </a:p>
                  </a:txBody>
                  <a:tcPr marL="7281" marR="7281" marT="72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400" b="0" i="0" u="none" strike="noStrike">
                          <a:solidFill>
                            <a:srgbClr val="000000"/>
                          </a:solidFill>
                          <a:effectLst/>
                          <a:latin typeface="Arial" panose="020B0604020202020204" pitchFamily="34" charset="0"/>
                        </a:rPr>
                        <a:t>6</a:t>
                      </a:r>
                    </a:p>
                  </a:txBody>
                  <a:tcPr marL="7281" marR="7281" marT="728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1.1</a:t>
                      </a:r>
                    </a:p>
                  </a:txBody>
                  <a:tcPr marL="7281" marR="7281" marT="72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1.1</a:t>
                      </a:r>
                    </a:p>
                  </a:txBody>
                  <a:tcPr marL="7281" marR="7281" marT="72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95.7</a:t>
                      </a:r>
                    </a:p>
                  </a:txBody>
                  <a:tcPr marL="7281" marR="7281" marT="728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124005262"/>
                  </a:ext>
                </a:extLst>
              </a:tr>
              <a:tr h="216984">
                <a:tc>
                  <a:txBody>
                    <a:bodyPr/>
                    <a:lstStyle/>
                    <a:p>
                      <a:pPr algn="ctr" fontAlgn="ctr"/>
                      <a:r>
                        <a:rPr lang="es-DO" sz="1400" b="0" i="0" u="none" strike="noStrike">
                          <a:solidFill>
                            <a:srgbClr val="000000"/>
                          </a:solidFill>
                          <a:effectLst/>
                          <a:latin typeface="Arial" panose="020B0604020202020204" pitchFamily="34" charset="0"/>
                        </a:rPr>
                        <a:t>10</a:t>
                      </a:r>
                    </a:p>
                  </a:txBody>
                  <a:tcPr marL="7281" marR="7281" marT="72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400" b="0" i="0" u="none" strike="noStrike">
                          <a:solidFill>
                            <a:srgbClr val="000000"/>
                          </a:solidFill>
                          <a:effectLst/>
                          <a:latin typeface="Arial" panose="020B0604020202020204" pitchFamily="34" charset="0"/>
                        </a:rPr>
                        <a:t>24</a:t>
                      </a:r>
                    </a:p>
                  </a:txBody>
                  <a:tcPr marL="7281" marR="7281" marT="728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4.3</a:t>
                      </a:r>
                    </a:p>
                  </a:txBody>
                  <a:tcPr marL="7281" marR="7281" marT="72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4.3</a:t>
                      </a:r>
                    </a:p>
                  </a:txBody>
                  <a:tcPr marL="7281" marR="7281" marT="72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100.0</a:t>
                      </a:r>
                    </a:p>
                  </a:txBody>
                  <a:tcPr marL="7281" marR="7281" marT="728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153152385"/>
                  </a:ext>
                </a:extLst>
              </a:tr>
              <a:tr h="216984">
                <a:tc>
                  <a:txBody>
                    <a:bodyPr/>
                    <a:lstStyle/>
                    <a:p>
                      <a:pPr algn="ctr" fontAlgn="ctr"/>
                      <a:r>
                        <a:rPr lang="es-DO" sz="1400" b="1" i="0" u="none" strike="noStrike">
                          <a:solidFill>
                            <a:srgbClr val="000000"/>
                          </a:solidFill>
                          <a:effectLst/>
                          <a:latin typeface="Arial" panose="020B0604020202020204" pitchFamily="34" charset="0"/>
                        </a:rPr>
                        <a:t>Total</a:t>
                      </a:r>
                    </a:p>
                  </a:txBody>
                  <a:tcPr marL="7281" marR="7281" marT="72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400" b="1" i="0" u="none" strike="noStrike">
                          <a:solidFill>
                            <a:srgbClr val="000000"/>
                          </a:solidFill>
                          <a:effectLst/>
                          <a:latin typeface="Arial" panose="020B0604020202020204" pitchFamily="34" charset="0"/>
                        </a:rPr>
                        <a:t>563</a:t>
                      </a:r>
                    </a:p>
                  </a:txBody>
                  <a:tcPr marL="7281" marR="7281" marT="728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400" b="1" i="0" u="none" strike="noStrike">
                          <a:solidFill>
                            <a:srgbClr val="000000"/>
                          </a:solidFill>
                          <a:effectLst/>
                          <a:latin typeface="Arial" panose="020B0604020202020204" pitchFamily="34" charset="0"/>
                        </a:rPr>
                        <a:t>100.0</a:t>
                      </a:r>
                    </a:p>
                  </a:txBody>
                  <a:tcPr marL="7281" marR="7281" marT="72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400" b="1" i="0" u="none" strike="noStrike">
                          <a:solidFill>
                            <a:srgbClr val="000000"/>
                          </a:solidFill>
                          <a:effectLst/>
                          <a:latin typeface="Arial" panose="020B0604020202020204" pitchFamily="34" charset="0"/>
                        </a:rPr>
                        <a:t>100.0</a:t>
                      </a:r>
                    </a:p>
                  </a:txBody>
                  <a:tcPr marL="7281" marR="7281" marT="72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400" b="1" i="0" u="none" strike="noStrike" dirty="0">
                          <a:solidFill>
                            <a:srgbClr val="000000"/>
                          </a:solidFill>
                          <a:effectLst/>
                          <a:latin typeface="Arial" panose="020B0604020202020204" pitchFamily="34" charset="0"/>
                        </a:rPr>
                        <a:t> </a:t>
                      </a:r>
                    </a:p>
                  </a:txBody>
                  <a:tcPr marL="7281" marR="7281" marT="72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973330399"/>
                  </a:ext>
                </a:extLst>
              </a:tr>
            </a:tbl>
          </a:graphicData>
        </a:graphic>
      </p:graphicFrame>
      <p:graphicFrame>
        <p:nvGraphicFramePr>
          <p:cNvPr id="7" name="Gráfico 6">
            <a:extLst>
              <a:ext uri="{FF2B5EF4-FFF2-40B4-BE49-F238E27FC236}">
                <a16:creationId xmlns:a16="http://schemas.microsoft.com/office/drawing/2014/main" id="{1D98294D-7CE7-124C-8364-6246824BD68A}"/>
              </a:ext>
            </a:extLst>
          </p:cNvPr>
          <p:cNvGraphicFramePr>
            <a:graphicFrameLocks/>
          </p:cNvGraphicFramePr>
          <p:nvPr>
            <p:extLst>
              <p:ext uri="{D42A27DB-BD31-4B8C-83A1-F6EECF244321}">
                <p14:modId xmlns:p14="http://schemas.microsoft.com/office/powerpoint/2010/main" val="1007113964"/>
              </p:ext>
            </p:extLst>
          </p:nvPr>
        </p:nvGraphicFramePr>
        <p:xfrm>
          <a:off x="6095999" y="2212759"/>
          <a:ext cx="5974493" cy="4605324"/>
        </p:xfrm>
        <a:graphic>
          <a:graphicData uri="http://schemas.openxmlformats.org/drawingml/2006/chart">
            <c:chart xmlns:c="http://schemas.openxmlformats.org/drawingml/2006/chart" xmlns:r="http://schemas.openxmlformats.org/officeDocument/2006/relationships" r:id="rId4"/>
          </a:graphicData>
        </a:graphic>
      </p:graphicFrame>
      <p:sp>
        <p:nvSpPr>
          <p:cNvPr id="8" name="Marcador de número de diapositiva 7">
            <a:extLst>
              <a:ext uri="{FF2B5EF4-FFF2-40B4-BE49-F238E27FC236}">
                <a16:creationId xmlns:a16="http://schemas.microsoft.com/office/drawing/2014/main" id="{3F5DC419-58C9-4C4F-AC6B-666E77F0A3C5}"/>
              </a:ext>
            </a:extLst>
          </p:cNvPr>
          <p:cNvSpPr>
            <a:spLocks noGrp="1"/>
          </p:cNvSpPr>
          <p:nvPr>
            <p:ph type="sldNum" sz="quarter" idx="12"/>
          </p:nvPr>
        </p:nvSpPr>
        <p:spPr/>
        <p:txBody>
          <a:bodyPr/>
          <a:lstStyle/>
          <a:p>
            <a:fld id="{F5D1F510-C917-4B4E-B0A9-1BF7ED89073D}" type="slidenum">
              <a:rPr lang="es-DO" smtClean="0"/>
              <a:t>72</a:t>
            </a:fld>
            <a:endParaRPr lang="es-DO"/>
          </a:p>
        </p:txBody>
      </p:sp>
    </p:spTree>
    <p:extLst>
      <p:ext uri="{BB962C8B-B14F-4D97-AF65-F5344CB8AC3E}">
        <p14:creationId xmlns:p14="http://schemas.microsoft.com/office/powerpoint/2010/main" val="41984348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2253343" y="919950"/>
            <a:ext cx="7700210" cy="523220"/>
          </a:xfrm>
          <a:prstGeom prst="rect">
            <a:avLst/>
          </a:prstGeom>
          <a:solidFill>
            <a:schemeClr val="accent6">
              <a:lumMod val="60000"/>
              <a:lumOff val="40000"/>
            </a:schemeClr>
          </a:solidFill>
        </p:spPr>
        <p:txBody>
          <a:bodyPr wrap="square" rtlCol="0">
            <a:spAutoFit/>
          </a:bodyPr>
          <a:lstStyle/>
          <a:p>
            <a:pPr algn="ctr"/>
            <a:r>
              <a:rPr lang="es-DO" sz="2800" b="1" dirty="0"/>
              <a:t>Comportamiento de los gastos por la virtualización </a:t>
            </a:r>
          </a:p>
        </p:txBody>
      </p:sp>
      <p:graphicFrame>
        <p:nvGraphicFramePr>
          <p:cNvPr id="3" name="Tabla 2">
            <a:extLst>
              <a:ext uri="{FF2B5EF4-FFF2-40B4-BE49-F238E27FC236}">
                <a16:creationId xmlns:a16="http://schemas.microsoft.com/office/drawing/2014/main" id="{FE42BEBC-7510-3447-85E1-F12677917E34}"/>
              </a:ext>
            </a:extLst>
          </p:cNvPr>
          <p:cNvGraphicFramePr>
            <a:graphicFrameLocks noGrp="1"/>
          </p:cNvGraphicFramePr>
          <p:nvPr>
            <p:extLst>
              <p:ext uri="{D42A27DB-BD31-4B8C-83A1-F6EECF244321}">
                <p14:modId xmlns:p14="http://schemas.microsoft.com/office/powerpoint/2010/main" val="3778931584"/>
              </p:ext>
            </p:extLst>
          </p:nvPr>
        </p:nvGraphicFramePr>
        <p:xfrm>
          <a:off x="399490" y="2162509"/>
          <a:ext cx="6123189" cy="4351337"/>
        </p:xfrm>
        <a:graphic>
          <a:graphicData uri="http://schemas.openxmlformats.org/drawingml/2006/table">
            <a:tbl>
              <a:tblPr/>
              <a:tblGrid>
                <a:gridCol w="2172831">
                  <a:extLst>
                    <a:ext uri="{9D8B030D-6E8A-4147-A177-3AD203B41FA5}">
                      <a16:colId xmlns:a16="http://schemas.microsoft.com/office/drawing/2014/main" val="1645563063"/>
                    </a:ext>
                  </a:extLst>
                </a:gridCol>
                <a:gridCol w="1129442">
                  <a:extLst>
                    <a:ext uri="{9D8B030D-6E8A-4147-A177-3AD203B41FA5}">
                      <a16:colId xmlns:a16="http://schemas.microsoft.com/office/drawing/2014/main" val="3801608854"/>
                    </a:ext>
                  </a:extLst>
                </a:gridCol>
                <a:gridCol w="785231">
                  <a:extLst>
                    <a:ext uri="{9D8B030D-6E8A-4147-A177-3AD203B41FA5}">
                      <a16:colId xmlns:a16="http://schemas.microsoft.com/office/drawing/2014/main" val="3466269512"/>
                    </a:ext>
                  </a:extLst>
                </a:gridCol>
                <a:gridCol w="785231">
                  <a:extLst>
                    <a:ext uri="{9D8B030D-6E8A-4147-A177-3AD203B41FA5}">
                      <a16:colId xmlns:a16="http://schemas.microsoft.com/office/drawing/2014/main" val="287058791"/>
                    </a:ext>
                  </a:extLst>
                </a:gridCol>
                <a:gridCol w="1250454">
                  <a:extLst>
                    <a:ext uri="{9D8B030D-6E8A-4147-A177-3AD203B41FA5}">
                      <a16:colId xmlns:a16="http://schemas.microsoft.com/office/drawing/2014/main" val="277270282"/>
                    </a:ext>
                  </a:extLst>
                </a:gridCol>
              </a:tblGrid>
              <a:tr h="538066">
                <a:tc gridSpan="5">
                  <a:txBody>
                    <a:bodyPr/>
                    <a:lstStyle/>
                    <a:p>
                      <a:pPr algn="ctr" fontAlgn="ctr"/>
                      <a:r>
                        <a:rPr lang="es-DO" sz="14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973932323"/>
                  </a:ext>
                </a:extLst>
              </a:tr>
              <a:tr h="946996">
                <a:tc gridSpan="5">
                  <a:txBody>
                    <a:bodyPr/>
                    <a:lstStyle/>
                    <a:p>
                      <a:pPr algn="ctr" fontAlgn="ctr"/>
                      <a:r>
                        <a:rPr lang="es-DO" sz="1500" b="1" i="0" u="none" strike="noStrike">
                          <a:solidFill>
                            <a:srgbClr val="000000"/>
                          </a:solidFill>
                          <a:effectLst/>
                          <a:latin typeface="Arial" panose="020B0604020202020204" pitchFamily="34" charset="0"/>
                        </a:rPr>
                        <a:t>Cantidad y % de encuestados según si aumentaron, se quedaron igual o descendieron tus gastos a causa de que la Universidad pasó a ofrecer las clases virtualmente?</a:t>
                      </a: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712097763"/>
                  </a:ext>
                </a:extLst>
              </a:tr>
              <a:tr h="721008">
                <a:tc>
                  <a:txBody>
                    <a:bodyPr/>
                    <a:lstStyle/>
                    <a:p>
                      <a:pPr algn="ctr" fontAlgn="ctr"/>
                      <a:r>
                        <a:rPr lang="es-DO" sz="1500" b="1" i="0" u="none" strike="noStrike">
                          <a:solidFill>
                            <a:srgbClr val="000000"/>
                          </a:solidFill>
                          <a:effectLst/>
                          <a:latin typeface="Arial" panose="020B0604020202020204" pitchFamily="34" charset="0"/>
                        </a:rPr>
                        <a:t>Comportamiento de los gastos </a:t>
                      </a:r>
                    </a:p>
                  </a:txBody>
                  <a:tcPr marL="8071" marR="8071" marT="80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500" b="1" i="0" u="none" strike="noStrike">
                          <a:solidFill>
                            <a:srgbClr val="000000"/>
                          </a:solidFill>
                          <a:effectLst/>
                          <a:latin typeface="Arial" panose="020B0604020202020204" pitchFamily="34" charset="0"/>
                        </a:rPr>
                        <a:t>Frecuencia</a:t>
                      </a:r>
                    </a:p>
                  </a:txBody>
                  <a:tcPr marL="8071" marR="8071" marT="80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700" b="1" i="0" u="none" strike="noStrike">
                          <a:solidFill>
                            <a:srgbClr val="000000"/>
                          </a:solidFill>
                          <a:effectLst/>
                          <a:latin typeface="Arial" panose="020B0604020202020204" pitchFamily="34" charset="0"/>
                        </a:rPr>
                        <a:t>%</a:t>
                      </a: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500" b="1" i="0" u="none" strike="noStrike">
                          <a:solidFill>
                            <a:srgbClr val="000000"/>
                          </a:solidFill>
                          <a:effectLst/>
                          <a:latin typeface="Arial" panose="020B0604020202020204" pitchFamily="34" charset="0"/>
                        </a:rPr>
                        <a:t>% Válido</a:t>
                      </a:r>
                    </a:p>
                  </a:txBody>
                  <a:tcPr marL="8071" marR="8071" marT="80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500" b="1" i="0" u="none" strike="noStrike">
                          <a:solidFill>
                            <a:srgbClr val="000000"/>
                          </a:solidFill>
                          <a:effectLst/>
                          <a:latin typeface="Arial" panose="020B0604020202020204" pitchFamily="34" charset="0"/>
                        </a:rPr>
                        <a:t>% Acumulado</a:t>
                      </a:r>
                    </a:p>
                  </a:txBody>
                  <a:tcPr marL="8071" marR="8071" marT="80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1061504624"/>
                  </a:ext>
                </a:extLst>
              </a:tr>
              <a:tr h="591872">
                <a:tc>
                  <a:txBody>
                    <a:bodyPr/>
                    <a:lstStyle/>
                    <a:p>
                      <a:pPr algn="l" fontAlgn="ctr"/>
                      <a:r>
                        <a:rPr lang="es-DO" sz="1500" b="0" i="0" u="none" strike="noStrike">
                          <a:solidFill>
                            <a:srgbClr val="000000"/>
                          </a:solidFill>
                          <a:effectLst/>
                          <a:latin typeface="Arial" panose="020B0604020202020204" pitchFamily="34" charset="0"/>
                        </a:rPr>
                        <a:t>Aumentaron mis gastos</a:t>
                      </a:r>
                    </a:p>
                  </a:txBody>
                  <a:tcPr marL="8071" marR="8071" marT="80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500" b="0" i="0" u="none" strike="noStrike">
                          <a:solidFill>
                            <a:srgbClr val="000000"/>
                          </a:solidFill>
                          <a:effectLst/>
                          <a:latin typeface="Arial" panose="020B0604020202020204" pitchFamily="34" charset="0"/>
                        </a:rPr>
                        <a:t>341</a:t>
                      </a:r>
                    </a:p>
                  </a:txBody>
                  <a:tcPr marL="8071" marR="8071" marT="807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60.6</a:t>
                      </a: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60.6</a:t>
                      </a:r>
                    </a:p>
                  </a:txBody>
                  <a:tcPr marL="8071" marR="8071" marT="80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60.6</a:t>
                      </a:r>
                    </a:p>
                  </a:txBody>
                  <a:tcPr marL="8071" marR="8071" marT="80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076310826"/>
                  </a:ext>
                </a:extLst>
              </a:tr>
              <a:tr h="624156">
                <a:tc>
                  <a:txBody>
                    <a:bodyPr/>
                    <a:lstStyle/>
                    <a:p>
                      <a:pPr algn="l" fontAlgn="ctr"/>
                      <a:r>
                        <a:rPr lang="es-DO" sz="1500" b="0" i="0" u="none" strike="noStrike">
                          <a:solidFill>
                            <a:srgbClr val="000000"/>
                          </a:solidFill>
                          <a:effectLst/>
                          <a:latin typeface="Arial" panose="020B0604020202020204" pitchFamily="34" charset="0"/>
                        </a:rPr>
                        <a:t>Descendieron mis gastos</a:t>
                      </a:r>
                    </a:p>
                  </a:txBody>
                  <a:tcPr marL="8071" marR="8071" marT="80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500" b="0" i="0" u="none" strike="noStrike">
                          <a:solidFill>
                            <a:srgbClr val="000000"/>
                          </a:solidFill>
                          <a:effectLst/>
                          <a:latin typeface="Arial" panose="020B0604020202020204" pitchFamily="34" charset="0"/>
                        </a:rPr>
                        <a:t>84</a:t>
                      </a:r>
                    </a:p>
                  </a:txBody>
                  <a:tcPr marL="8071" marR="8071" marT="807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14.9</a:t>
                      </a: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14.9</a:t>
                      </a:r>
                    </a:p>
                  </a:txBody>
                  <a:tcPr marL="8071" marR="8071" marT="80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75.5</a:t>
                      </a:r>
                    </a:p>
                  </a:txBody>
                  <a:tcPr marL="8071" marR="8071" marT="80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600956434"/>
                  </a:ext>
                </a:extLst>
              </a:tr>
              <a:tr h="688724">
                <a:tc>
                  <a:txBody>
                    <a:bodyPr/>
                    <a:lstStyle/>
                    <a:p>
                      <a:pPr algn="l" fontAlgn="ctr"/>
                      <a:r>
                        <a:rPr lang="es-DO" sz="1500" b="0" i="0" u="none" strike="noStrike">
                          <a:solidFill>
                            <a:srgbClr val="000000"/>
                          </a:solidFill>
                          <a:effectLst/>
                          <a:latin typeface="Arial" panose="020B0604020202020204" pitchFamily="34" charset="0"/>
                        </a:rPr>
                        <a:t>Mis gastos ha permanecido iguales</a:t>
                      </a:r>
                    </a:p>
                  </a:txBody>
                  <a:tcPr marL="8071" marR="8071" marT="80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500" b="0" i="0" u="none" strike="noStrike">
                          <a:solidFill>
                            <a:srgbClr val="000000"/>
                          </a:solidFill>
                          <a:effectLst/>
                          <a:latin typeface="Arial" panose="020B0604020202020204" pitchFamily="34" charset="0"/>
                        </a:rPr>
                        <a:t>138</a:t>
                      </a:r>
                    </a:p>
                  </a:txBody>
                  <a:tcPr marL="8071" marR="8071" marT="807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24.5</a:t>
                      </a: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24.5</a:t>
                      </a:r>
                    </a:p>
                  </a:txBody>
                  <a:tcPr marL="8071" marR="8071" marT="80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100.0</a:t>
                      </a:r>
                    </a:p>
                  </a:txBody>
                  <a:tcPr marL="8071" marR="8071" marT="80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495036132"/>
                  </a:ext>
                </a:extLst>
              </a:tr>
              <a:tr h="240515">
                <a:tc>
                  <a:txBody>
                    <a:bodyPr/>
                    <a:lstStyle/>
                    <a:p>
                      <a:pPr algn="ctr" fontAlgn="ctr"/>
                      <a:r>
                        <a:rPr lang="es-DO" sz="1500" b="1" i="0" u="none" strike="noStrike">
                          <a:solidFill>
                            <a:srgbClr val="000000"/>
                          </a:solidFill>
                          <a:effectLst/>
                          <a:latin typeface="Arial" panose="020B0604020202020204" pitchFamily="34" charset="0"/>
                        </a:rPr>
                        <a:t>Total</a:t>
                      </a:r>
                    </a:p>
                  </a:txBody>
                  <a:tcPr marL="8071" marR="8071" marT="80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500" b="1" i="0" u="none" strike="noStrike">
                          <a:solidFill>
                            <a:srgbClr val="000000"/>
                          </a:solidFill>
                          <a:effectLst/>
                          <a:latin typeface="Arial" panose="020B0604020202020204" pitchFamily="34" charset="0"/>
                        </a:rPr>
                        <a:t>563</a:t>
                      </a:r>
                    </a:p>
                  </a:txBody>
                  <a:tcPr marL="8071" marR="8071" marT="80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500" b="1" i="0" u="none" strike="noStrike">
                          <a:solidFill>
                            <a:srgbClr val="000000"/>
                          </a:solidFill>
                          <a:effectLst/>
                          <a:latin typeface="Arial" panose="020B0604020202020204" pitchFamily="34" charset="0"/>
                        </a:rPr>
                        <a:t>100.0</a:t>
                      </a: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500" b="1" i="0" u="none" strike="noStrike">
                          <a:solidFill>
                            <a:srgbClr val="000000"/>
                          </a:solidFill>
                          <a:effectLst/>
                          <a:latin typeface="Arial" panose="020B0604020202020204" pitchFamily="34" charset="0"/>
                        </a:rPr>
                        <a:t>100.0</a:t>
                      </a: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500" b="1" i="0" u="none" strike="noStrike" dirty="0">
                          <a:solidFill>
                            <a:srgbClr val="000000"/>
                          </a:solidFill>
                          <a:effectLst/>
                          <a:latin typeface="Arial" panose="020B0604020202020204" pitchFamily="34" charset="0"/>
                        </a:rPr>
                        <a:t> </a:t>
                      </a:r>
                    </a:p>
                  </a:txBody>
                  <a:tcPr marL="8071" marR="8071" marT="80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535531395"/>
                  </a:ext>
                </a:extLst>
              </a:tr>
            </a:tbl>
          </a:graphicData>
        </a:graphic>
      </p:graphicFrame>
      <p:graphicFrame>
        <p:nvGraphicFramePr>
          <p:cNvPr id="7" name="Gráfico 6">
            <a:extLst>
              <a:ext uri="{FF2B5EF4-FFF2-40B4-BE49-F238E27FC236}">
                <a16:creationId xmlns:a16="http://schemas.microsoft.com/office/drawing/2014/main" id="{95306986-07D4-8343-8C29-69FED9248519}"/>
              </a:ext>
            </a:extLst>
          </p:cNvPr>
          <p:cNvGraphicFramePr>
            <a:graphicFrameLocks/>
          </p:cNvGraphicFramePr>
          <p:nvPr>
            <p:extLst>
              <p:ext uri="{D42A27DB-BD31-4B8C-83A1-F6EECF244321}">
                <p14:modId xmlns:p14="http://schemas.microsoft.com/office/powerpoint/2010/main" val="775447572"/>
              </p:ext>
            </p:extLst>
          </p:nvPr>
        </p:nvGraphicFramePr>
        <p:xfrm>
          <a:off x="6522679" y="2162509"/>
          <a:ext cx="5669321" cy="4351337"/>
        </p:xfrm>
        <a:graphic>
          <a:graphicData uri="http://schemas.openxmlformats.org/drawingml/2006/chart">
            <c:chart xmlns:c="http://schemas.openxmlformats.org/drawingml/2006/chart" xmlns:r="http://schemas.openxmlformats.org/officeDocument/2006/relationships" r:id="rId4"/>
          </a:graphicData>
        </a:graphic>
      </p:graphicFrame>
      <p:sp>
        <p:nvSpPr>
          <p:cNvPr id="8" name="Marcador de número de diapositiva 7">
            <a:extLst>
              <a:ext uri="{FF2B5EF4-FFF2-40B4-BE49-F238E27FC236}">
                <a16:creationId xmlns:a16="http://schemas.microsoft.com/office/drawing/2014/main" id="{52F2FCF6-E365-094F-9BB3-641AC1F1781B}"/>
              </a:ext>
            </a:extLst>
          </p:cNvPr>
          <p:cNvSpPr>
            <a:spLocks noGrp="1"/>
          </p:cNvSpPr>
          <p:nvPr>
            <p:ph type="sldNum" sz="quarter" idx="12"/>
          </p:nvPr>
        </p:nvSpPr>
        <p:spPr/>
        <p:txBody>
          <a:bodyPr/>
          <a:lstStyle/>
          <a:p>
            <a:fld id="{F5D1F510-C917-4B4E-B0A9-1BF7ED89073D}" type="slidenum">
              <a:rPr lang="es-DO" smtClean="0"/>
              <a:t>73</a:t>
            </a:fld>
            <a:endParaRPr lang="es-DO"/>
          </a:p>
        </p:txBody>
      </p:sp>
    </p:spTree>
    <p:extLst>
      <p:ext uri="{BB962C8B-B14F-4D97-AF65-F5344CB8AC3E}">
        <p14:creationId xmlns:p14="http://schemas.microsoft.com/office/powerpoint/2010/main" val="32055670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2474026" y="1162082"/>
            <a:ext cx="7243948" cy="492443"/>
          </a:xfrm>
          <a:prstGeom prst="rect">
            <a:avLst/>
          </a:prstGeom>
          <a:solidFill>
            <a:schemeClr val="accent6">
              <a:lumMod val="60000"/>
              <a:lumOff val="40000"/>
            </a:schemeClr>
          </a:solidFill>
        </p:spPr>
        <p:txBody>
          <a:bodyPr wrap="square" rtlCol="0">
            <a:spAutoFit/>
          </a:bodyPr>
          <a:lstStyle/>
          <a:p>
            <a:pPr algn="ctr"/>
            <a:r>
              <a:rPr lang="es-DO" sz="2600" b="1" dirty="0"/>
              <a:t>Expectativa sore alcance de Objetivos Académicos</a:t>
            </a:r>
          </a:p>
        </p:txBody>
      </p:sp>
      <p:graphicFrame>
        <p:nvGraphicFramePr>
          <p:cNvPr id="3" name="Tabla 2">
            <a:extLst>
              <a:ext uri="{FF2B5EF4-FFF2-40B4-BE49-F238E27FC236}">
                <a16:creationId xmlns:a16="http://schemas.microsoft.com/office/drawing/2014/main" id="{1CE40161-E3EA-E544-9AF7-E7DC1E50F01C}"/>
              </a:ext>
            </a:extLst>
          </p:cNvPr>
          <p:cNvGraphicFramePr>
            <a:graphicFrameLocks noGrp="1"/>
          </p:cNvGraphicFramePr>
          <p:nvPr>
            <p:extLst>
              <p:ext uri="{D42A27DB-BD31-4B8C-83A1-F6EECF244321}">
                <p14:modId xmlns:p14="http://schemas.microsoft.com/office/powerpoint/2010/main" val="1040486131"/>
              </p:ext>
            </p:extLst>
          </p:nvPr>
        </p:nvGraphicFramePr>
        <p:xfrm>
          <a:off x="88566" y="2382253"/>
          <a:ext cx="6709275" cy="4283242"/>
        </p:xfrm>
        <a:graphic>
          <a:graphicData uri="http://schemas.openxmlformats.org/drawingml/2006/table">
            <a:tbl>
              <a:tblPr/>
              <a:tblGrid>
                <a:gridCol w="2380806">
                  <a:extLst>
                    <a:ext uri="{9D8B030D-6E8A-4147-A177-3AD203B41FA5}">
                      <a16:colId xmlns:a16="http://schemas.microsoft.com/office/drawing/2014/main" val="3852746736"/>
                    </a:ext>
                  </a:extLst>
                </a:gridCol>
                <a:gridCol w="1237547">
                  <a:extLst>
                    <a:ext uri="{9D8B030D-6E8A-4147-A177-3AD203B41FA5}">
                      <a16:colId xmlns:a16="http://schemas.microsoft.com/office/drawing/2014/main" val="2555345625"/>
                    </a:ext>
                  </a:extLst>
                </a:gridCol>
                <a:gridCol w="860390">
                  <a:extLst>
                    <a:ext uri="{9D8B030D-6E8A-4147-A177-3AD203B41FA5}">
                      <a16:colId xmlns:a16="http://schemas.microsoft.com/office/drawing/2014/main" val="17864357"/>
                    </a:ext>
                  </a:extLst>
                </a:gridCol>
                <a:gridCol w="860390">
                  <a:extLst>
                    <a:ext uri="{9D8B030D-6E8A-4147-A177-3AD203B41FA5}">
                      <a16:colId xmlns:a16="http://schemas.microsoft.com/office/drawing/2014/main" val="3178911783"/>
                    </a:ext>
                  </a:extLst>
                </a:gridCol>
                <a:gridCol w="1370142">
                  <a:extLst>
                    <a:ext uri="{9D8B030D-6E8A-4147-A177-3AD203B41FA5}">
                      <a16:colId xmlns:a16="http://schemas.microsoft.com/office/drawing/2014/main" val="2757519429"/>
                    </a:ext>
                  </a:extLst>
                </a:gridCol>
              </a:tblGrid>
              <a:tr h="689514">
                <a:tc gridSpan="5">
                  <a:txBody>
                    <a:bodyPr/>
                    <a:lstStyle/>
                    <a:p>
                      <a:pPr algn="ctr" fontAlgn="ctr"/>
                      <a:r>
                        <a:rPr lang="es-DO" sz="16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3286289431"/>
                  </a:ext>
                </a:extLst>
              </a:tr>
              <a:tr h="1012746">
                <a:tc gridSpan="5">
                  <a:txBody>
                    <a:bodyPr/>
                    <a:lstStyle/>
                    <a:p>
                      <a:pPr algn="ctr" fontAlgn="ctr"/>
                      <a:r>
                        <a:rPr lang="es-DO" sz="1800" b="1" i="0" u="none" strike="noStrike">
                          <a:solidFill>
                            <a:srgbClr val="000000"/>
                          </a:solidFill>
                          <a:effectLst/>
                          <a:latin typeface="Arial" panose="020B0604020202020204" pitchFamily="34" charset="0"/>
                        </a:rPr>
                        <a:t>Cantidad y % de encuestados según si considera  que en este semestre se alcanzarán los objetivos del programa académico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1840500845"/>
                  </a:ext>
                </a:extLst>
              </a:tr>
              <a:tr h="1199754">
                <a:tc>
                  <a:txBody>
                    <a:bodyPr/>
                    <a:lstStyle/>
                    <a:p>
                      <a:pPr algn="ctr" fontAlgn="ctr"/>
                      <a:r>
                        <a:rPr lang="es-DO" sz="1800" b="1" i="0" u="none" strike="noStrike">
                          <a:solidFill>
                            <a:srgbClr val="000000"/>
                          </a:solidFill>
                          <a:effectLst/>
                          <a:latin typeface="Arial" panose="020B0604020202020204" pitchFamily="34" charset="0"/>
                        </a:rPr>
                        <a:t>Se alcanzarán los objetivos del programa académico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Frecuencia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2000" b="1" i="0" u="none" strike="noStrike">
                          <a:solidFill>
                            <a:srgbClr val="000000"/>
                          </a:solidFill>
                          <a:effectLst/>
                          <a:latin typeface="Arial" panose="020B0604020202020204" pitchFamily="34"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Válido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Acumulado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3481906418"/>
                  </a:ext>
                </a:extLst>
              </a:tr>
              <a:tr h="345307">
                <a:tc>
                  <a:txBody>
                    <a:bodyPr/>
                    <a:lstStyle/>
                    <a:p>
                      <a:pPr algn="l" fontAlgn="ctr"/>
                      <a:r>
                        <a:rPr lang="es-DO" sz="1800" b="0" i="0" u="none" strike="noStrike">
                          <a:solidFill>
                            <a:srgbClr val="000000"/>
                          </a:solidFill>
                          <a:effectLst/>
                          <a:latin typeface="Arial" panose="020B0604020202020204" pitchFamily="34" charset="0"/>
                        </a:rPr>
                        <a:t>Sí</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286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50.8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50.8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50.8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68216307"/>
                  </a:ext>
                </a:extLst>
              </a:tr>
              <a:tr h="345307">
                <a:tc>
                  <a:txBody>
                    <a:bodyPr/>
                    <a:lstStyle/>
                    <a:p>
                      <a:pPr algn="l" fontAlgn="ctr"/>
                      <a:r>
                        <a:rPr lang="es-DO" sz="1800" b="0" i="0" u="none" strike="noStrike">
                          <a:solidFill>
                            <a:srgbClr val="000000"/>
                          </a:solidFill>
                          <a:effectLst/>
                          <a:latin typeface="Arial" panose="020B0604020202020204" pitchFamily="34" charset="0"/>
                        </a:rPr>
                        <a:t>No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29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5.2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5.2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56.0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853940986"/>
                  </a:ext>
                </a:extLst>
              </a:tr>
              <a:tr h="345307">
                <a:tc>
                  <a:txBody>
                    <a:bodyPr/>
                    <a:lstStyle/>
                    <a:p>
                      <a:pPr algn="l" fontAlgn="ctr"/>
                      <a:r>
                        <a:rPr lang="es-DO" sz="1800" b="0" i="0" u="none" strike="noStrike">
                          <a:solidFill>
                            <a:srgbClr val="000000"/>
                          </a:solidFill>
                          <a:effectLst/>
                          <a:latin typeface="Arial" panose="020B0604020202020204" pitchFamily="34" charset="0"/>
                        </a:rPr>
                        <a:t>Parcialmente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248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44.0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44.0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659710545"/>
                  </a:ext>
                </a:extLst>
              </a:tr>
              <a:tr h="345307">
                <a:tc>
                  <a:txBody>
                    <a:bodyPr/>
                    <a:lstStyle/>
                    <a:p>
                      <a:pPr algn="ctr" fontAlgn="ctr"/>
                      <a:r>
                        <a:rPr lang="es-DO" sz="1800" b="1" i="0" u="none" strike="noStrike">
                          <a:solidFill>
                            <a:srgbClr val="000000"/>
                          </a:solidFill>
                          <a:effectLst/>
                          <a:latin typeface="Arial" panose="020B060402020202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563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dirty="0">
                          <a:solidFill>
                            <a:srgbClr val="000000"/>
                          </a:solidFill>
                          <a:effectLst/>
                          <a:latin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4216659717"/>
                  </a:ext>
                </a:extLst>
              </a:tr>
            </a:tbl>
          </a:graphicData>
        </a:graphic>
      </p:graphicFrame>
      <p:graphicFrame>
        <p:nvGraphicFramePr>
          <p:cNvPr id="7" name="Gráfico 6">
            <a:extLst>
              <a:ext uri="{FF2B5EF4-FFF2-40B4-BE49-F238E27FC236}">
                <a16:creationId xmlns:a16="http://schemas.microsoft.com/office/drawing/2014/main" id="{D1D83799-A8CD-284C-A050-5F6A3608C890}"/>
              </a:ext>
            </a:extLst>
          </p:cNvPr>
          <p:cNvGraphicFramePr>
            <a:graphicFrameLocks/>
          </p:cNvGraphicFramePr>
          <p:nvPr>
            <p:extLst>
              <p:ext uri="{D42A27DB-BD31-4B8C-83A1-F6EECF244321}">
                <p14:modId xmlns:p14="http://schemas.microsoft.com/office/powerpoint/2010/main" val="3626236690"/>
              </p:ext>
            </p:extLst>
          </p:nvPr>
        </p:nvGraphicFramePr>
        <p:xfrm>
          <a:off x="6797841" y="2382253"/>
          <a:ext cx="5394159" cy="4283242"/>
        </p:xfrm>
        <a:graphic>
          <a:graphicData uri="http://schemas.openxmlformats.org/drawingml/2006/chart">
            <c:chart xmlns:c="http://schemas.openxmlformats.org/drawingml/2006/chart" xmlns:r="http://schemas.openxmlformats.org/officeDocument/2006/relationships" r:id="rId4"/>
          </a:graphicData>
        </a:graphic>
      </p:graphicFrame>
      <p:sp>
        <p:nvSpPr>
          <p:cNvPr id="8" name="Marcador de número de diapositiva 7">
            <a:extLst>
              <a:ext uri="{FF2B5EF4-FFF2-40B4-BE49-F238E27FC236}">
                <a16:creationId xmlns:a16="http://schemas.microsoft.com/office/drawing/2014/main" id="{2384B74E-4449-DA40-9E6C-A8B5D862BE92}"/>
              </a:ext>
            </a:extLst>
          </p:cNvPr>
          <p:cNvSpPr>
            <a:spLocks noGrp="1"/>
          </p:cNvSpPr>
          <p:nvPr>
            <p:ph type="sldNum" sz="quarter" idx="12"/>
          </p:nvPr>
        </p:nvSpPr>
        <p:spPr/>
        <p:txBody>
          <a:bodyPr/>
          <a:lstStyle/>
          <a:p>
            <a:fld id="{F5D1F510-C917-4B4E-B0A9-1BF7ED89073D}" type="slidenum">
              <a:rPr lang="es-DO" smtClean="0"/>
              <a:t>74</a:t>
            </a:fld>
            <a:endParaRPr lang="es-DO"/>
          </a:p>
        </p:txBody>
      </p:sp>
    </p:spTree>
    <p:extLst>
      <p:ext uri="{BB962C8B-B14F-4D97-AF65-F5344CB8AC3E}">
        <p14:creationId xmlns:p14="http://schemas.microsoft.com/office/powerpoint/2010/main" val="35384848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2253343" y="739218"/>
            <a:ext cx="7997561" cy="800219"/>
          </a:xfrm>
          <a:prstGeom prst="rect">
            <a:avLst/>
          </a:prstGeom>
          <a:solidFill>
            <a:schemeClr val="accent6">
              <a:lumMod val="60000"/>
              <a:lumOff val="40000"/>
            </a:schemeClr>
          </a:solidFill>
        </p:spPr>
        <p:txBody>
          <a:bodyPr wrap="square" rtlCol="0">
            <a:spAutoFit/>
          </a:bodyPr>
          <a:lstStyle/>
          <a:p>
            <a:pPr algn="ctr"/>
            <a:r>
              <a:rPr lang="es-DO" b="1" dirty="0"/>
              <a:t>Cuáles son las principales necesidades que tienes para poder finalizar con éxito el semestre virtual</a:t>
            </a:r>
            <a:r>
              <a:rPr lang="es-DO" sz="2800" b="1" dirty="0"/>
              <a:t> </a:t>
            </a:r>
            <a:endParaRPr lang="es-DO" sz="2400" b="1" dirty="0"/>
          </a:p>
        </p:txBody>
      </p:sp>
      <p:graphicFrame>
        <p:nvGraphicFramePr>
          <p:cNvPr id="3" name="Tabla 2">
            <a:extLst>
              <a:ext uri="{FF2B5EF4-FFF2-40B4-BE49-F238E27FC236}">
                <a16:creationId xmlns:a16="http://schemas.microsoft.com/office/drawing/2014/main" id="{9A9F4332-A88F-B547-AAE8-90FC1752CB9F}"/>
              </a:ext>
            </a:extLst>
          </p:cNvPr>
          <p:cNvGraphicFramePr>
            <a:graphicFrameLocks noGrp="1"/>
          </p:cNvGraphicFramePr>
          <p:nvPr>
            <p:extLst>
              <p:ext uri="{D42A27DB-BD31-4B8C-83A1-F6EECF244321}">
                <p14:modId xmlns:p14="http://schemas.microsoft.com/office/powerpoint/2010/main" val="1033457682"/>
              </p:ext>
            </p:extLst>
          </p:nvPr>
        </p:nvGraphicFramePr>
        <p:xfrm>
          <a:off x="244563" y="1804768"/>
          <a:ext cx="5253868" cy="4912620"/>
        </p:xfrm>
        <a:graphic>
          <a:graphicData uri="http://schemas.openxmlformats.org/drawingml/2006/table">
            <a:tbl>
              <a:tblPr/>
              <a:tblGrid>
                <a:gridCol w="2466718">
                  <a:extLst>
                    <a:ext uri="{9D8B030D-6E8A-4147-A177-3AD203B41FA5}">
                      <a16:colId xmlns:a16="http://schemas.microsoft.com/office/drawing/2014/main" val="3409050720"/>
                    </a:ext>
                  </a:extLst>
                </a:gridCol>
                <a:gridCol w="822240">
                  <a:extLst>
                    <a:ext uri="{9D8B030D-6E8A-4147-A177-3AD203B41FA5}">
                      <a16:colId xmlns:a16="http://schemas.microsoft.com/office/drawing/2014/main" val="3480445272"/>
                    </a:ext>
                  </a:extLst>
                </a:gridCol>
                <a:gridCol w="525991">
                  <a:extLst>
                    <a:ext uri="{9D8B030D-6E8A-4147-A177-3AD203B41FA5}">
                      <a16:colId xmlns:a16="http://schemas.microsoft.com/office/drawing/2014/main" val="4094023427"/>
                    </a:ext>
                  </a:extLst>
                </a:gridCol>
                <a:gridCol w="525991">
                  <a:extLst>
                    <a:ext uri="{9D8B030D-6E8A-4147-A177-3AD203B41FA5}">
                      <a16:colId xmlns:a16="http://schemas.microsoft.com/office/drawing/2014/main" val="529004075"/>
                    </a:ext>
                  </a:extLst>
                </a:gridCol>
                <a:gridCol w="912928">
                  <a:extLst>
                    <a:ext uri="{9D8B030D-6E8A-4147-A177-3AD203B41FA5}">
                      <a16:colId xmlns:a16="http://schemas.microsoft.com/office/drawing/2014/main" val="4116545095"/>
                    </a:ext>
                  </a:extLst>
                </a:gridCol>
              </a:tblGrid>
              <a:tr h="400398">
                <a:tc gridSpan="5">
                  <a:txBody>
                    <a:bodyPr/>
                    <a:lstStyle/>
                    <a:p>
                      <a:pPr algn="ctr" fontAlgn="ctr"/>
                      <a:r>
                        <a:rPr lang="es-DO" sz="11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5359" marR="5359" marT="535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026350484"/>
                  </a:ext>
                </a:extLst>
              </a:tr>
              <a:tr h="400398">
                <a:tc gridSpan="5">
                  <a:txBody>
                    <a:bodyPr/>
                    <a:lstStyle/>
                    <a:p>
                      <a:pPr algn="ctr" fontAlgn="ctr"/>
                      <a:r>
                        <a:rPr lang="es-DO" sz="1100" b="1" i="0" u="none" strike="noStrike">
                          <a:solidFill>
                            <a:srgbClr val="000000"/>
                          </a:solidFill>
                          <a:effectLst/>
                          <a:latin typeface="Arial" panose="020B0604020202020204" pitchFamily="34" charset="0"/>
                        </a:rPr>
                        <a:t>Cantidad y % de Necesidades para terminar el semestre</a:t>
                      </a:r>
                    </a:p>
                  </a:txBody>
                  <a:tcPr marL="5359" marR="5359" marT="535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1556496269"/>
                  </a:ext>
                </a:extLst>
              </a:tr>
              <a:tr h="400398">
                <a:tc>
                  <a:txBody>
                    <a:bodyPr/>
                    <a:lstStyle/>
                    <a:p>
                      <a:pPr algn="ctr" fontAlgn="ctr"/>
                      <a:r>
                        <a:rPr lang="es-DO" sz="900" b="1" i="0" u="none" strike="noStrike">
                          <a:solidFill>
                            <a:srgbClr val="000000"/>
                          </a:solidFill>
                          <a:effectLst/>
                          <a:latin typeface="Arial" panose="020B0604020202020204" pitchFamily="34" charset="0"/>
                        </a:rPr>
                        <a:t>Necesidades para terminar el semestre</a:t>
                      </a:r>
                    </a:p>
                  </a:txBody>
                  <a:tcPr marL="5359" marR="5359" marT="53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000" b="1" i="0" u="none" strike="noStrike">
                          <a:solidFill>
                            <a:srgbClr val="000000"/>
                          </a:solidFill>
                          <a:effectLst/>
                          <a:latin typeface="Arial" panose="020B0604020202020204" pitchFamily="34" charset="0"/>
                        </a:rPr>
                        <a:t>Frecuencia</a:t>
                      </a:r>
                    </a:p>
                  </a:txBody>
                  <a:tcPr marL="5359" marR="5359" marT="53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100" b="1" i="0" u="none" strike="noStrike">
                          <a:solidFill>
                            <a:srgbClr val="000000"/>
                          </a:solidFill>
                          <a:effectLst/>
                          <a:latin typeface="Arial" panose="020B0604020202020204" pitchFamily="34" charset="0"/>
                        </a:rPr>
                        <a:t>%</a:t>
                      </a:r>
                    </a:p>
                  </a:txBody>
                  <a:tcPr marL="5359" marR="5359" marT="53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000" b="1" i="0" u="none" strike="noStrike">
                          <a:solidFill>
                            <a:srgbClr val="000000"/>
                          </a:solidFill>
                          <a:effectLst/>
                          <a:latin typeface="Arial" panose="020B0604020202020204" pitchFamily="34" charset="0"/>
                        </a:rPr>
                        <a:t>% Válido</a:t>
                      </a:r>
                    </a:p>
                  </a:txBody>
                  <a:tcPr marL="5359" marR="5359" marT="53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000" b="1" i="0" u="none" strike="noStrike">
                          <a:solidFill>
                            <a:srgbClr val="000000"/>
                          </a:solidFill>
                          <a:effectLst/>
                          <a:latin typeface="Arial" panose="020B0604020202020204" pitchFamily="34" charset="0"/>
                        </a:rPr>
                        <a:t>% Acumulado</a:t>
                      </a:r>
                    </a:p>
                  </a:txBody>
                  <a:tcPr marL="5359" marR="5359" marT="53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138050482"/>
                  </a:ext>
                </a:extLst>
              </a:tr>
              <a:tr h="264414">
                <a:tc>
                  <a:txBody>
                    <a:bodyPr/>
                    <a:lstStyle/>
                    <a:p>
                      <a:pPr algn="l" fontAlgn="ctr"/>
                      <a:r>
                        <a:rPr lang="es-DO" sz="1000" b="0" i="0" u="none" strike="noStrike" dirty="0">
                          <a:solidFill>
                            <a:srgbClr val="000000"/>
                          </a:solidFill>
                          <a:effectLst/>
                          <a:latin typeface="Arial" panose="020B0604020202020204" pitchFamily="34" charset="0"/>
                        </a:rPr>
                        <a:t>Ayudar a mejorar conectividad, destrezas y equipo de estudiantes</a:t>
                      </a:r>
                    </a:p>
                  </a:txBody>
                  <a:tcPr marL="5359" marR="5359" marT="53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104</a:t>
                      </a:r>
                    </a:p>
                  </a:txBody>
                  <a:tcPr marL="5359" marR="5359" marT="53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24.8</a:t>
                      </a:r>
                    </a:p>
                  </a:txBody>
                  <a:tcPr marL="5359" marR="5359" marT="535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24.8</a:t>
                      </a:r>
                    </a:p>
                  </a:txBody>
                  <a:tcPr marL="5359" marR="5359" marT="53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24.8</a:t>
                      </a:r>
                    </a:p>
                  </a:txBody>
                  <a:tcPr marL="5359" marR="5359" marT="53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014088150"/>
                  </a:ext>
                </a:extLst>
              </a:tr>
              <a:tr h="196421">
                <a:tc>
                  <a:txBody>
                    <a:bodyPr/>
                    <a:lstStyle/>
                    <a:p>
                      <a:pPr algn="l" fontAlgn="ctr"/>
                      <a:r>
                        <a:rPr lang="es-DO" sz="1000" b="0" i="0" u="none" strike="noStrike" dirty="0">
                          <a:solidFill>
                            <a:srgbClr val="000000"/>
                          </a:solidFill>
                          <a:effectLst/>
                          <a:latin typeface="Arial" panose="020B0604020202020204" pitchFamily="34" charset="0"/>
                        </a:rPr>
                        <a:t>Mejorar equipos, conectividad y espacio físico</a:t>
                      </a:r>
                    </a:p>
                  </a:txBody>
                  <a:tcPr marL="5359" marR="5359" marT="53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93</a:t>
                      </a:r>
                    </a:p>
                  </a:txBody>
                  <a:tcPr marL="5359" marR="5359" marT="53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22.1</a:t>
                      </a:r>
                    </a:p>
                  </a:txBody>
                  <a:tcPr marL="5359" marR="5359" marT="535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22.1</a:t>
                      </a:r>
                    </a:p>
                  </a:txBody>
                  <a:tcPr marL="5359" marR="5359" marT="53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46.9</a:t>
                      </a:r>
                    </a:p>
                  </a:txBody>
                  <a:tcPr marL="5359" marR="5359" marT="53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466062532"/>
                  </a:ext>
                </a:extLst>
              </a:tr>
              <a:tr h="196421">
                <a:tc>
                  <a:txBody>
                    <a:bodyPr/>
                    <a:lstStyle/>
                    <a:p>
                      <a:pPr algn="l" fontAlgn="ctr"/>
                      <a:r>
                        <a:rPr lang="es-DO" sz="1000" b="0" i="0" u="none" strike="noStrike" dirty="0">
                          <a:solidFill>
                            <a:srgbClr val="000000"/>
                          </a:solidFill>
                          <a:effectLst/>
                          <a:latin typeface="Arial" panose="020B0604020202020204" pitchFamily="34" charset="0"/>
                        </a:rPr>
                        <a:t>Un mayor apoyo tecnológico y académicos</a:t>
                      </a:r>
                    </a:p>
                  </a:txBody>
                  <a:tcPr marL="5359" marR="5359" marT="53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dirty="0">
                          <a:solidFill>
                            <a:srgbClr val="000000"/>
                          </a:solidFill>
                          <a:effectLst/>
                          <a:latin typeface="Arial" panose="020B0604020202020204" pitchFamily="34" charset="0"/>
                        </a:rPr>
                        <a:t>39</a:t>
                      </a:r>
                    </a:p>
                  </a:txBody>
                  <a:tcPr marL="5359" marR="5359" marT="53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dirty="0">
                          <a:solidFill>
                            <a:srgbClr val="000000"/>
                          </a:solidFill>
                          <a:effectLst/>
                          <a:latin typeface="Arial" panose="020B0604020202020204" pitchFamily="34" charset="0"/>
                        </a:rPr>
                        <a:t>9.3</a:t>
                      </a:r>
                    </a:p>
                  </a:txBody>
                  <a:tcPr marL="5359" marR="5359" marT="535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9.3</a:t>
                      </a:r>
                    </a:p>
                  </a:txBody>
                  <a:tcPr marL="5359" marR="5359" marT="53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56.2</a:t>
                      </a:r>
                    </a:p>
                  </a:txBody>
                  <a:tcPr marL="5359" marR="5359" marT="53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959791721"/>
                  </a:ext>
                </a:extLst>
              </a:tr>
              <a:tr h="279523">
                <a:tc>
                  <a:txBody>
                    <a:bodyPr/>
                    <a:lstStyle/>
                    <a:p>
                      <a:pPr algn="l" fontAlgn="ctr"/>
                      <a:r>
                        <a:rPr lang="es-DO" sz="1000" b="0" i="0" u="none" strike="noStrike">
                          <a:solidFill>
                            <a:srgbClr val="000000"/>
                          </a:solidFill>
                          <a:effectLst/>
                          <a:latin typeface="Arial" panose="020B0604020202020204" pitchFamily="34" charset="0"/>
                        </a:rPr>
                        <a:t>La falta de tiempo para completar los contenidos</a:t>
                      </a:r>
                    </a:p>
                  </a:txBody>
                  <a:tcPr marL="5359" marR="5359" marT="53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38</a:t>
                      </a:r>
                    </a:p>
                  </a:txBody>
                  <a:tcPr marL="5359" marR="5359" marT="53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dirty="0">
                          <a:solidFill>
                            <a:srgbClr val="000000"/>
                          </a:solidFill>
                          <a:effectLst/>
                          <a:latin typeface="Arial" panose="020B0604020202020204" pitchFamily="34" charset="0"/>
                        </a:rPr>
                        <a:t>9.0</a:t>
                      </a:r>
                    </a:p>
                  </a:txBody>
                  <a:tcPr marL="5359" marR="5359" marT="535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9.0</a:t>
                      </a:r>
                    </a:p>
                  </a:txBody>
                  <a:tcPr marL="5359" marR="5359" marT="53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65.2</a:t>
                      </a:r>
                    </a:p>
                  </a:txBody>
                  <a:tcPr marL="5359" marR="5359" marT="53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045782474"/>
                  </a:ext>
                </a:extLst>
              </a:tr>
              <a:tr h="196421">
                <a:tc>
                  <a:txBody>
                    <a:bodyPr/>
                    <a:lstStyle/>
                    <a:p>
                      <a:pPr algn="l" fontAlgn="ctr"/>
                      <a:r>
                        <a:rPr lang="es-DO" sz="1000" b="0" i="0" u="none" strike="noStrike">
                          <a:solidFill>
                            <a:srgbClr val="000000"/>
                          </a:solidFill>
                          <a:effectLst/>
                          <a:latin typeface="Arial" panose="020B0604020202020204" pitchFamily="34" charset="0"/>
                        </a:rPr>
                        <a:t>Que la plataforma no se desestabilice</a:t>
                      </a:r>
                    </a:p>
                  </a:txBody>
                  <a:tcPr marL="5359" marR="5359" marT="53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36</a:t>
                      </a:r>
                    </a:p>
                  </a:txBody>
                  <a:tcPr marL="5359" marR="5359" marT="53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8.6</a:t>
                      </a:r>
                    </a:p>
                  </a:txBody>
                  <a:tcPr marL="5359" marR="5359" marT="535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dirty="0">
                          <a:solidFill>
                            <a:srgbClr val="000000"/>
                          </a:solidFill>
                          <a:effectLst/>
                          <a:latin typeface="Arial" panose="020B0604020202020204" pitchFamily="34" charset="0"/>
                        </a:rPr>
                        <a:t>8.6</a:t>
                      </a:r>
                    </a:p>
                  </a:txBody>
                  <a:tcPr marL="5359" marR="5359" marT="53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73.8</a:t>
                      </a:r>
                    </a:p>
                  </a:txBody>
                  <a:tcPr marL="5359" marR="5359" marT="53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232938390"/>
                  </a:ext>
                </a:extLst>
              </a:tr>
              <a:tr h="196421">
                <a:tc>
                  <a:txBody>
                    <a:bodyPr/>
                    <a:lstStyle/>
                    <a:p>
                      <a:pPr algn="l" fontAlgn="ctr"/>
                      <a:r>
                        <a:rPr lang="es-DO" sz="1000" b="0" i="0" u="none" strike="noStrike">
                          <a:solidFill>
                            <a:srgbClr val="000000"/>
                          </a:solidFill>
                          <a:effectLst/>
                          <a:latin typeface="Arial" panose="020B0604020202020204" pitchFamily="34" charset="0"/>
                        </a:rPr>
                        <a:t>Como resolver las practicas de las asignaturas</a:t>
                      </a:r>
                    </a:p>
                  </a:txBody>
                  <a:tcPr marL="5359" marR="5359" marT="53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26</a:t>
                      </a:r>
                    </a:p>
                  </a:txBody>
                  <a:tcPr marL="5359" marR="5359" marT="53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6.2</a:t>
                      </a:r>
                    </a:p>
                  </a:txBody>
                  <a:tcPr marL="5359" marR="5359" marT="535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dirty="0">
                          <a:solidFill>
                            <a:srgbClr val="000000"/>
                          </a:solidFill>
                          <a:effectLst/>
                          <a:latin typeface="Arial" panose="020B0604020202020204" pitchFamily="34" charset="0"/>
                        </a:rPr>
                        <a:t>6.2</a:t>
                      </a:r>
                    </a:p>
                  </a:txBody>
                  <a:tcPr marL="5359" marR="5359" marT="53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80.0</a:t>
                      </a:r>
                    </a:p>
                  </a:txBody>
                  <a:tcPr marL="5359" marR="5359" marT="53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598622573"/>
                  </a:ext>
                </a:extLst>
              </a:tr>
              <a:tr h="196421">
                <a:tc>
                  <a:txBody>
                    <a:bodyPr/>
                    <a:lstStyle/>
                    <a:p>
                      <a:pPr algn="l" fontAlgn="ctr"/>
                      <a:r>
                        <a:rPr lang="es-DO" sz="1000" b="0" i="0" u="none" strike="noStrike">
                          <a:solidFill>
                            <a:srgbClr val="000000"/>
                          </a:solidFill>
                          <a:effectLst/>
                          <a:latin typeface="Arial" panose="020B0604020202020204" pitchFamily="34" charset="0"/>
                        </a:rPr>
                        <a:t>Problemas con las fuentes de energías</a:t>
                      </a:r>
                    </a:p>
                  </a:txBody>
                  <a:tcPr marL="5359" marR="5359" marT="53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14</a:t>
                      </a:r>
                    </a:p>
                  </a:txBody>
                  <a:tcPr marL="5359" marR="5359" marT="53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3.3</a:t>
                      </a:r>
                    </a:p>
                  </a:txBody>
                  <a:tcPr marL="5359" marR="5359" marT="535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dirty="0">
                          <a:solidFill>
                            <a:srgbClr val="000000"/>
                          </a:solidFill>
                          <a:effectLst/>
                          <a:latin typeface="Arial" panose="020B0604020202020204" pitchFamily="34" charset="0"/>
                        </a:rPr>
                        <a:t>3.3</a:t>
                      </a:r>
                    </a:p>
                  </a:txBody>
                  <a:tcPr marL="5359" marR="5359" marT="53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83.3</a:t>
                      </a:r>
                    </a:p>
                  </a:txBody>
                  <a:tcPr marL="5359" marR="5359" marT="53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732623746"/>
                  </a:ext>
                </a:extLst>
              </a:tr>
              <a:tr h="302187">
                <a:tc>
                  <a:txBody>
                    <a:bodyPr/>
                    <a:lstStyle/>
                    <a:p>
                      <a:pPr algn="l" fontAlgn="ctr"/>
                      <a:r>
                        <a:rPr lang="es-DO" sz="1000" b="0" i="0" u="none" strike="noStrike">
                          <a:solidFill>
                            <a:srgbClr val="000000"/>
                          </a:solidFill>
                          <a:effectLst/>
                          <a:latin typeface="Arial" panose="020B0604020202020204" pitchFamily="34" charset="0"/>
                        </a:rPr>
                        <a:t>Muchas secciones y estudiantes para las clases virtuales</a:t>
                      </a:r>
                    </a:p>
                  </a:txBody>
                  <a:tcPr marL="5359" marR="5359" marT="53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14</a:t>
                      </a:r>
                    </a:p>
                  </a:txBody>
                  <a:tcPr marL="5359" marR="5359" marT="53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3.3</a:t>
                      </a:r>
                    </a:p>
                  </a:txBody>
                  <a:tcPr marL="5359" marR="5359" marT="535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dirty="0">
                          <a:solidFill>
                            <a:srgbClr val="000000"/>
                          </a:solidFill>
                          <a:effectLst/>
                          <a:latin typeface="Arial" panose="020B0604020202020204" pitchFamily="34" charset="0"/>
                        </a:rPr>
                        <a:t>3.3</a:t>
                      </a:r>
                    </a:p>
                  </a:txBody>
                  <a:tcPr marL="5359" marR="5359" marT="53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dirty="0">
                          <a:solidFill>
                            <a:srgbClr val="000000"/>
                          </a:solidFill>
                          <a:effectLst/>
                          <a:latin typeface="Arial" panose="020B0604020202020204" pitchFamily="34" charset="0"/>
                        </a:rPr>
                        <a:t>86.7</a:t>
                      </a:r>
                    </a:p>
                  </a:txBody>
                  <a:tcPr marL="5359" marR="5359" marT="53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928299238"/>
                  </a:ext>
                </a:extLst>
              </a:tr>
              <a:tr h="196421">
                <a:tc>
                  <a:txBody>
                    <a:bodyPr/>
                    <a:lstStyle/>
                    <a:p>
                      <a:pPr algn="l" fontAlgn="ctr"/>
                      <a:r>
                        <a:rPr lang="es-DO" sz="1000" b="0" i="0" u="none" strike="noStrike">
                          <a:solidFill>
                            <a:srgbClr val="000000"/>
                          </a:solidFill>
                          <a:effectLst/>
                          <a:latin typeface="Arial" panose="020B0604020202020204" pitchFamily="34" charset="0"/>
                        </a:rPr>
                        <a:t>La no participación y entrega de tareas</a:t>
                      </a:r>
                    </a:p>
                  </a:txBody>
                  <a:tcPr marL="5359" marR="5359" marT="53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14</a:t>
                      </a:r>
                    </a:p>
                  </a:txBody>
                  <a:tcPr marL="5359" marR="5359" marT="53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3.3</a:t>
                      </a:r>
                    </a:p>
                  </a:txBody>
                  <a:tcPr marL="5359" marR="5359" marT="535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3.3</a:t>
                      </a:r>
                    </a:p>
                  </a:txBody>
                  <a:tcPr marL="5359" marR="5359" marT="53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dirty="0">
                          <a:solidFill>
                            <a:srgbClr val="000000"/>
                          </a:solidFill>
                          <a:effectLst/>
                          <a:latin typeface="Arial" panose="020B0604020202020204" pitchFamily="34" charset="0"/>
                        </a:rPr>
                        <a:t>90.0</a:t>
                      </a:r>
                    </a:p>
                  </a:txBody>
                  <a:tcPr marL="5359" marR="5359" marT="53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275728592"/>
                  </a:ext>
                </a:extLst>
              </a:tr>
              <a:tr h="196421">
                <a:tc>
                  <a:txBody>
                    <a:bodyPr/>
                    <a:lstStyle/>
                    <a:p>
                      <a:pPr algn="l" fontAlgn="ctr"/>
                      <a:r>
                        <a:rPr lang="es-DO" sz="1000" b="0" i="0" u="none" strike="noStrike">
                          <a:solidFill>
                            <a:srgbClr val="000000"/>
                          </a:solidFill>
                          <a:effectLst/>
                          <a:latin typeface="Arial" panose="020B0604020202020204" pitchFamily="34" charset="0"/>
                        </a:rPr>
                        <a:t>Aumento del gasto económico</a:t>
                      </a:r>
                    </a:p>
                  </a:txBody>
                  <a:tcPr marL="5359" marR="5359" marT="53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10</a:t>
                      </a:r>
                    </a:p>
                  </a:txBody>
                  <a:tcPr marL="5359" marR="5359" marT="53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2.4</a:t>
                      </a:r>
                    </a:p>
                  </a:txBody>
                  <a:tcPr marL="5359" marR="5359" marT="535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2.4</a:t>
                      </a:r>
                    </a:p>
                  </a:txBody>
                  <a:tcPr marL="5359" marR="5359" marT="53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dirty="0">
                          <a:solidFill>
                            <a:srgbClr val="000000"/>
                          </a:solidFill>
                          <a:effectLst/>
                          <a:latin typeface="Arial" panose="020B0604020202020204" pitchFamily="34" charset="0"/>
                        </a:rPr>
                        <a:t>92.4</a:t>
                      </a:r>
                    </a:p>
                  </a:txBody>
                  <a:tcPr marL="5359" marR="5359" marT="53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409239280"/>
                  </a:ext>
                </a:extLst>
              </a:tr>
              <a:tr h="196421">
                <a:tc>
                  <a:txBody>
                    <a:bodyPr/>
                    <a:lstStyle/>
                    <a:p>
                      <a:pPr algn="l" fontAlgn="ctr"/>
                      <a:r>
                        <a:rPr lang="es-DO" sz="1000" b="0" i="0" u="none" strike="noStrike">
                          <a:solidFill>
                            <a:srgbClr val="000000"/>
                          </a:solidFill>
                          <a:effectLst/>
                          <a:latin typeface="Arial" panose="020B0604020202020204" pitchFamily="34" charset="0"/>
                        </a:rPr>
                        <a:t>Que se mantenga la deserción estudiantil</a:t>
                      </a:r>
                    </a:p>
                  </a:txBody>
                  <a:tcPr marL="5359" marR="5359" marT="53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4</a:t>
                      </a:r>
                    </a:p>
                  </a:txBody>
                  <a:tcPr marL="5359" marR="5359" marT="53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1.0</a:t>
                      </a:r>
                    </a:p>
                  </a:txBody>
                  <a:tcPr marL="5359" marR="5359" marT="535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1.0</a:t>
                      </a:r>
                    </a:p>
                  </a:txBody>
                  <a:tcPr marL="5359" marR="5359" marT="53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dirty="0">
                          <a:solidFill>
                            <a:srgbClr val="000000"/>
                          </a:solidFill>
                          <a:effectLst/>
                          <a:latin typeface="Arial" panose="020B0604020202020204" pitchFamily="34" charset="0"/>
                        </a:rPr>
                        <a:t>93.3</a:t>
                      </a:r>
                    </a:p>
                  </a:txBody>
                  <a:tcPr marL="5359" marR="5359" marT="53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945845268"/>
                  </a:ext>
                </a:extLst>
              </a:tr>
              <a:tr h="196421">
                <a:tc>
                  <a:txBody>
                    <a:bodyPr/>
                    <a:lstStyle/>
                    <a:p>
                      <a:pPr algn="l" fontAlgn="ctr"/>
                      <a:r>
                        <a:rPr lang="es-DO" sz="1000" b="0" i="0" u="none" strike="noStrike">
                          <a:solidFill>
                            <a:srgbClr val="000000"/>
                          </a:solidFill>
                          <a:effectLst/>
                          <a:latin typeface="Arial" panose="020B0604020202020204" pitchFamily="34" charset="0"/>
                        </a:rPr>
                        <a:t>Las clases virtuales son muy agotadoras</a:t>
                      </a:r>
                    </a:p>
                  </a:txBody>
                  <a:tcPr marL="5359" marR="5359" marT="53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2</a:t>
                      </a:r>
                    </a:p>
                  </a:txBody>
                  <a:tcPr marL="5359" marR="5359" marT="53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0.5</a:t>
                      </a:r>
                    </a:p>
                  </a:txBody>
                  <a:tcPr marL="5359" marR="5359" marT="535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0.5</a:t>
                      </a:r>
                    </a:p>
                  </a:txBody>
                  <a:tcPr marL="5359" marR="5359" marT="53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dirty="0">
                          <a:solidFill>
                            <a:srgbClr val="000000"/>
                          </a:solidFill>
                          <a:effectLst/>
                          <a:latin typeface="Arial" panose="020B0604020202020204" pitchFamily="34" charset="0"/>
                        </a:rPr>
                        <a:t>93.8</a:t>
                      </a:r>
                    </a:p>
                  </a:txBody>
                  <a:tcPr marL="5359" marR="5359" marT="53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638042792"/>
                  </a:ext>
                </a:extLst>
              </a:tr>
              <a:tr h="196421">
                <a:tc>
                  <a:txBody>
                    <a:bodyPr/>
                    <a:lstStyle/>
                    <a:p>
                      <a:pPr algn="l" fontAlgn="ctr"/>
                      <a:r>
                        <a:rPr lang="es-DO" sz="1000" b="0" i="0" u="none" strike="noStrike">
                          <a:solidFill>
                            <a:srgbClr val="000000"/>
                          </a:solidFill>
                          <a:effectLst/>
                          <a:latin typeface="Arial" panose="020B0604020202020204" pitchFamily="34" charset="0"/>
                        </a:rPr>
                        <a:t>Otras</a:t>
                      </a:r>
                    </a:p>
                  </a:txBody>
                  <a:tcPr marL="5359" marR="5359" marT="53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26</a:t>
                      </a:r>
                    </a:p>
                  </a:txBody>
                  <a:tcPr marL="5359" marR="5359" marT="53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6.2</a:t>
                      </a:r>
                    </a:p>
                  </a:txBody>
                  <a:tcPr marL="5359" marR="5359" marT="535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6.2</a:t>
                      </a:r>
                    </a:p>
                  </a:txBody>
                  <a:tcPr marL="5359" marR="5359" marT="53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dirty="0">
                          <a:solidFill>
                            <a:srgbClr val="000000"/>
                          </a:solidFill>
                          <a:effectLst/>
                          <a:latin typeface="Arial" panose="020B0604020202020204" pitchFamily="34" charset="0"/>
                        </a:rPr>
                        <a:t>100.0</a:t>
                      </a:r>
                    </a:p>
                  </a:txBody>
                  <a:tcPr marL="5359" marR="5359" marT="53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781077560"/>
                  </a:ext>
                </a:extLst>
              </a:tr>
              <a:tr h="196421">
                <a:tc>
                  <a:txBody>
                    <a:bodyPr/>
                    <a:lstStyle/>
                    <a:p>
                      <a:pPr algn="ctr" fontAlgn="b"/>
                      <a:r>
                        <a:rPr lang="es-DO" sz="1000" b="1" i="0" u="none" strike="noStrike">
                          <a:solidFill>
                            <a:srgbClr val="000000"/>
                          </a:solidFill>
                          <a:effectLst/>
                          <a:latin typeface="Arial" panose="020B0604020202020204" pitchFamily="34" charset="0"/>
                        </a:rPr>
                        <a:t>Total</a:t>
                      </a:r>
                    </a:p>
                  </a:txBody>
                  <a:tcPr marL="5359" marR="5359" marT="535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000" b="1" i="0" u="none" strike="noStrike">
                          <a:solidFill>
                            <a:srgbClr val="000000"/>
                          </a:solidFill>
                          <a:effectLst/>
                          <a:latin typeface="Arial" panose="020B0604020202020204" pitchFamily="34" charset="0"/>
                        </a:rPr>
                        <a:t>420</a:t>
                      </a:r>
                    </a:p>
                  </a:txBody>
                  <a:tcPr marL="5359" marR="5359" marT="53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000" b="1" i="0" u="none" strike="noStrike">
                          <a:solidFill>
                            <a:srgbClr val="000000"/>
                          </a:solidFill>
                          <a:effectLst/>
                          <a:latin typeface="Arial" panose="020B0604020202020204" pitchFamily="34" charset="0"/>
                        </a:rPr>
                        <a:t>100</a:t>
                      </a:r>
                    </a:p>
                  </a:txBody>
                  <a:tcPr marL="5359" marR="5359" marT="53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000" b="1" i="0" u="none" strike="noStrike">
                          <a:solidFill>
                            <a:srgbClr val="000000"/>
                          </a:solidFill>
                          <a:effectLst/>
                          <a:latin typeface="Arial" panose="020B0604020202020204" pitchFamily="34" charset="0"/>
                        </a:rPr>
                        <a:t>100</a:t>
                      </a:r>
                    </a:p>
                  </a:txBody>
                  <a:tcPr marL="5359" marR="5359" marT="53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000" b="1" i="0" u="none" strike="noStrike" dirty="0">
                          <a:solidFill>
                            <a:srgbClr val="000000"/>
                          </a:solidFill>
                          <a:effectLst/>
                          <a:latin typeface="Arial" panose="020B0604020202020204" pitchFamily="34" charset="0"/>
                        </a:rPr>
                        <a:t> </a:t>
                      </a:r>
                    </a:p>
                  </a:txBody>
                  <a:tcPr marL="5359" marR="5359" marT="53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281958337"/>
                  </a:ext>
                </a:extLst>
              </a:tr>
              <a:tr h="196421">
                <a:tc>
                  <a:txBody>
                    <a:bodyPr/>
                    <a:lstStyle/>
                    <a:p>
                      <a:pPr algn="l" fontAlgn="ctr"/>
                      <a:r>
                        <a:rPr lang="es-DO" sz="1000" b="0" i="0" u="none" strike="noStrike">
                          <a:solidFill>
                            <a:srgbClr val="000000"/>
                          </a:solidFill>
                          <a:effectLst/>
                          <a:latin typeface="Arial" panose="020B0604020202020204" pitchFamily="34" charset="0"/>
                        </a:rPr>
                        <a:t>Ninguna</a:t>
                      </a:r>
                    </a:p>
                  </a:txBody>
                  <a:tcPr marL="5359" marR="5359" marT="53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143</a:t>
                      </a:r>
                    </a:p>
                  </a:txBody>
                  <a:tcPr marL="5359" marR="5359" marT="53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25.4</a:t>
                      </a:r>
                    </a:p>
                  </a:txBody>
                  <a:tcPr marL="5359" marR="5359" marT="535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25.4</a:t>
                      </a:r>
                    </a:p>
                  </a:txBody>
                  <a:tcPr marL="5359" marR="5359" marT="53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dirty="0">
                          <a:solidFill>
                            <a:srgbClr val="000000"/>
                          </a:solidFill>
                          <a:effectLst/>
                          <a:latin typeface="Arial" panose="020B0604020202020204" pitchFamily="34" charset="0"/>
                        </a:rPr>
                        <a:t>119.2</a:t>
                      </a:r>
                    </a:p>
                  </a:txBody>
                  <a:tcPr marL="5359" marR="5359" marT="53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57318173"/>
                  </a:ext>
                </a:extLst>
              </a:tr>
              <a:tr h="196421">
                <a:tc>
                  <a:txBody>
                    <a:bodyPr/>
                    <a:lstStyle/>
                    <a:p>
                      <a:pPr algn="ctr" fontAlgn="b"/>
                      <a:r>
                        <a:rPr lang="es-DO" sz="1000" b="1" i="0" u="none" strike="noStrike">
                          <a:solidFill>
                            <a:srgbClr val="000000"/>
                          </a:solidFill>
                          <a:effectLst/>
                          <a:latin typeface="Arial" panose="020B0604020202020204" pitchFamily="34" charset="0"/>
                        </a:rPr>
                        <a:t>Total</a:t>
                      </a:r>
                    </a:p>
                  </a:txBody>
                  <a:tcPr marL="5359" marR="5359" marT="535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000" b="1" i="0" u="none" strike="noStrike">
                          <a:solidFill>
                            <a:srgbClr val="000000"/>
                          </a:solidFill>
                          <a:effectLst/>
                          <a:latin typeface="Arial" panose="020B0604020202020204" pitchFamily="34" charset="0"/>
                        </a:rPr>
                        <a:t>563</a:t>
                      </a:r>
                    </a:p>
                  </a:txBody>
                  <a:tcPr marL="5359" marR="5359" marT="53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000" b="1" i="0" u="none" strike="noStrike">
                          <a:solidFill>
                            <a:srgbClr val="000000"/>
                          </a:solidFill>
                          <a:effectLst/>
                          <a:latin typeface="Arial" panose="020B0604020202020204" pitchFamily="34" charset="0"/>
                        </a:rPr>
                        <a:t>100</a:t>
                      </a:r>
                    </a:p>
                  </a:txBody>
                  <a:tcPr marL="5359" marR="5359" marT="53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000" b="1" i="0" u="none" strike="noStrike">
                          <a:solidFill>
                            <a:srgbClr val="000000"/>
                          </a:solidFill>
                          <a:effectLst/>
                          <a:latin typeface="Arial" panose="020B0604020202020204" pitchFamily="34" charset="0"/>
                        </a:rPr>
                        <a:t>100</a:t>
                      </a:r>
                    </a:p>
                  </a:txBody>
                  <a:tcPr marL="5359" marR="5359" marT="53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000" b="1" i="0" u="none" strike="noStrike" dirty="0">
                          <a:solidFill>
                            <a:srgbClr val="000000"/>
                          </a:solidFill>
                          <a:effectLst/>
                          <a:latin typeface="Arial" panose="020B0604020202020204" pitchFamily="34" charset="0"/>
                        </a:rPr>
                        <a:t> </a:t>
                      </a:r>
                    </a:p>
                  </a:txBody>
                  <a:tcPr marL="5359" marR="5359" marT="53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4195010873"/>
                  </a:ext>
                </a:extLst>
              </a:tr>
            </a:tbl>
          </a:graphicData>
        </a:graphic>
      </p:graphicFrame>
      <p:graphicFrame>
        <p:nvGraphicFramePr>
          <p:cNvPr id="7" name="Gráfico 6">
            <a:extLst>
              <a:ext uri="{FF2B5EF4-FFF2-40B4-BE49-F238E27FC236}">
                <a16:creationId xmlns:a16="http://schemas.microsoft.com/office/drawing/2014/main" id="{9F04AFAE-8AD9-8147-93AF-84B4E5F4AE58}"/>
              </a:ext>
            </a:extLst>
          </p:cNvPr>
          <p:cNvGraphicFramePr>
            <a:graphicFrameLocks/>
          </p:cNvGraphicFramePr>
          <p:nvPr>
            <p:extLst>
              <p:ext uri="{D42A27DB-BD31-4B8C-83A1-F6EECF244321}">
                <p14:modId xmlns:p14="http://schemas.microsoft.com/office/powerpoint/2010/main" val="2652231313"/>
              </p:ext>
            </p:extLst>
          </p:nvPr>
        </p:nvGraphicFramePr>
        <p:xfrm>
          <a:off x="5498431" y="1973179"/>
          <a:ext cx="6693569" cy="4744209"/>
        </p:xfrm>
        <a:graphic>
          <a:graphicData uri="http://schemas.openxmlformats.org/drawingml/2006/chart">
            <c:chart xmlns:c="http://schemas.openxmlformats.org/drawingml/2006/chart" xmlns:r="http://schemas.openxmlformats.org/officeDocument/2006/relationships" r:id="rId4"/>
          </a:graphicData>
        </a:graphic>
      </p:graphicFrame>
      <p:sp>
        <p:nvSpPr>
          <p:cNvPr id="8" name="Marcador de número de diapositiva 7">
            <a:extLst>
              <a:ext uri="{FF2B5EF4-FFF2-40B4-BE49-F238E27FC236}">
                <a16:creationId xmlns:a16="http://schemas.microsoft.com/office/drawing/2014/main" id="{8F946EB2-C06A-6E47-84E7-46944EC384A7}"/>
              </a:ext>
            </a:extLst>
          </p:cNvPr>
          <p:cNvSpPr>
            <a:spLocks noGrp="1"/>
          </p:cNvSpPr>
          <p:nvPr>
            <p:ph type="sldNum" sz="quarter" idx="12"/>
          </p:nvPr>
        </p:nvSpPr>
        <p:spPr/>
        <p:txBody>
          <a:bodyPr/>
          <a:lstStyle/>
          <a:p>
            <a:fld id="{F5D1F510-C917-4B4E-B0A9-1BF7ED89073D}" type="slidenum">
              <a:rPr lang="es-DO" smtClean="0"/>
              <a:t>75</a:t>
            </a:fld>
            <a:endParaRPr lang="es-DO"/>
          </a:p>
        </p:txBody>
      </p:sp>
    </p:spTree>
    <p:extLst>
      <p:ext uri="{BB962C8B-B14F-4D97-AF65-F5344CB8AC3E}">
        <p14:creationId xmlns:p14="http://schemas.microsoft.com/office/powerpoint/2010/main" val="21854462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2474026" y="897387"/>
            <a:ext cx="7243948" cy="523220"/>
          </a:xfrm>
          <a:prstGeom prst="rect">
            <a:avLst/>
          </a:prstGeom>
          <a:solidFill>
            <a:schemeClr val="accent6">
              <a:lumMod val="60000"/>
              <a:lumOff val="40000"/>
            </a:schemeClr>
          </a:solidFill>
        </p:spPr>
        <p:txBody>
          <a:bodyPr wrap="square" rtlCol="0">
            <a:spAutoFit/>
          </a:bodyPr>
          <a:lstStyle/>
          <a:p>
            <a:pPr algn="ctr"/>
            <a:r>
              <a:rPr lang="es-DO" sz="2800" b="1" dirty="0"/>
              <a:t>Seguimiento a la Capacitación</a:t>
            </a:r>
          </a:p>
        </p:txBody>
      </p:sp>
      <p:graphicFrame>
        <p:nvGraphicFramePr>
          <p:cNvPr id="3" name="Tabla 2">
            <a:extLst>
              <a:ext uri="{FF2B5EF4-FFF2-40B4-BE49-F238E27FC236}">
                <a16:creationId xmlns:a16="http://schemas.microsoft.com/office/drawing/2014/main" id="{938808D2-4E98-F646-8D24-74ED59987121}"/>
              </a:ext>
            </a:extLst>
          </p:cNvPr>
          <p:cNvGraphicFramePr>
            <a:graphicFrameLocks noGrp="1"/>
          </p:cNvGraphicFramePr>
          <p:nvPr>
            <p:extLst>
              <p:ext uri="{D42A27DB-BD31-4B8C-83A1-F6EECF244321}">
                <p14:modId xmlns:p14="http://schemas.microsoft.com/office/powerpoint/2010/main" val="1668484050"/>
              </p:ext>
            </p:extLst>
          </p:nvPr>
        </p:nvGraphicFramePr>
        <p:xfrm>
          <a:off x="148725" y="2370221"/>
          <a:ext cx="6925844" cy="4343397"/>
        </p:xfrm>
        <a:graphic>
          <a:graphicData uri="http://schemas.openxmlformats.org/drawingml/2006/table">
            <a:tbl>
              <a:tblPr/>
              <a:tblGrid>
                <a:gridCol w="2457655">
                  <a:extLst>
                    <a:ext uri="{9D8B030D-6E8A-4147-A177-3AD203B41FA5}">
                      <a16:colId xmlns:a16="http://schemas.microsoft.com/office/drawing/2014/main" val="3028107248"/>
                    </a:ext>
                  </a:extLst>
                </a:gridCol>
                <a:gridCol w="1277494">
                  <a:extLst>
                    <a:ext uri="{9D8B030D-6E8A-4147-A177-3AD203B41FA5}">
                      <a16:colId xmlns:a16="http://schemas.microsoft.com/office/drawing/2014/main" val="4078091029"/>
                    </a:ext>
                  </a:extLst>
                </a:gridCol>
                <a:gridCol w="888163">
                  <a:extLst>
                    <a:ext uri="{9D8B030D-6E8A-4147-A177-3AD203B41FA5}">
                      <a16:colId xmlns:a16="http://schemas.microsoft.com/office/drawing/2014/main" val="2757137695"/>
                    </a:ext>
                  </a:extLst>
                </a:gridCol>
                <a:gridCol w="888163">
                  <a:extLst>
                    <a:ext uri="{9D8B030D-6E8A-4147-A177-3AD203B41FA5}">
                      <a16:colId xmlns:a16="http://schemas.microsoft.com/office/drawing/2014/main" val="2653850736"/>
                    </a:ext>
                  </a:extLst>
                </a:gridCol>
                <a:gridCol w="1414369">
                  <a:extLst>
                    <a:ext uri="{9D8B030D-6E8A-4147-A177-3AD203B41FA5}">
                      <a16:colId xmlns:a16="http://schemas.microsoft.com/office/drawing/2014/main" val="1966159443"/>
                    </a:ext>
                  </a:extLst>
                </a:gridCol>
              </a:tblGrid>
              <a:tr h="709411">
                <a:tc gridSpan="5">
                  <a:txBody>
                    <a:bodyPr/>
                    <a:lstStyle/>
                    <a:p>
                      <a:pPr algn="ctr" fontAlgn="ctr"/>
                      <a:r>
                        <a:rPr lang="es-DO" sz="16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035222388"/>
                  </a:ext>
                </a:extLst>
              </a:tr>
              <a:tr h="1234376">
                <a:tc gridSpan="5">
                  <a:txBody>
                    <a:bodyPr/>
                    <a:lstStyle/>
                    <a:p>
                      <a:pPr algn="ctr" fontAlgn="ctr"/>
                      <a:r>
                        <a:rPr lang="es-DO" sz="1800" b="1" i="0" u="none" strike="noStrike">
                          <a:solidFill>
                            <a:srgbClr val="000000"/>
                          </a:solidFill>
                          <a:effectLst/>
                          <a:latin typeface="Arial" panose="020B0604020202020204" pitchFamily="34" charset="0"/>
                        </a:rPr>
                        <a:t>Cantidad y % de encuestados según si el docente ha seguido recibiendo capacitación sobre el uso de las aulas virtuales después de iniciado el semestre 2020-20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3621707302"/>
                  </a:ext>
                </a:extLst>
              </a:tr>
              <a:tr h="1106682">
                <a:tc>
                  <a:txBody>
                    <a:bodyPr/>
                    <a:lstStyle/>
                    <a:p>
                      <a:pPr algn="ctr" fontAlgn="ctr"/>
                      <a:r>
                        <a:rPr lang="es-DO" sz="1800" b="1" i="0" u="none" strike="noStrike">
                          <a:solidFill>
                            <a:srgbClr val="000000"/>
                          </a:solidFill>
                          <a:effectLst/>
                          <a:latin typeface="Arial" panose="020B0604020202020204" pitchFamily="34" charset="0"/>
                        </a:rPr>
                        <a:t>Si ha seguido recibiendo capacitación</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Frecuencia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2000" b="1" i="0" u="none" strike="noStrike">
                          <a:solidFill>
                            <a:srgbClr val="000000"/>
                          </a:solidFill>
                          <a:effectLst/>
                          <a:latin typeface="Arial" panose="020B0604020202020204" pitchFamily="34"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Válido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Acumulado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2335387596"/>
                  </a:ext>
                </a:extLst>
              </a:tr>
              <a:tr h="323232">
                <a:tc>
                  <a:txBody>
                    <a:bodyPr/>
                    <a:lstStyle/>
                    <a:p>
                      <a:pPr algn="l" fontAlgn="ctr"/>
                      <a:r>
                        <a:rPr lang="es-DO" sz="1800" b="0" i="0" u="none" strike="noStrike">
                          <a:solidFill>
                            <a:srgbClr val="000000"/>
                          </a:solidFill>
                          <a:effectLst/>
                          <a:latin typeface="Arial" panose="020B0604020202020204" pitchFamily="34" charset="0"/>
                        </a:rPr>
                        <a:t>Sí</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363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64.5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64.5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64.5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518935895"/>
                  </a:ext>
                </a:extLst>
              </a:tr>
              <a:tr h="323232">
                <a:tc>
                  <a:txBody>
                    <a:bodyPr/>
                    <a:lstStyle/>
                    <a:p>
                      <a:pPr algn="l" fontAlgn="ctr"/>
                      <a:r>
                        <a:rPr lang="es-DO" sz="1800" b="0" i="0" u="none" strike="noStrike">
                          <a:solidFill>
                            <a:srgbClr val="000000"/>
                          </a:solidFill>
                          <a:effectLst/>
                          <a:latin typeface="Arial" panose="020B0604020202020204" pitchFamily="34" charset="0"/>
                        </a:rPr>
                        <a:t>No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103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18.3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18.3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82.8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743174926"/>
                  </a:ext>
                </a:extLst>
              </a:tr>
              <a:tr h="323232">
                <a:tc>
                  <a:txBody>
                    <a:bodyPr/>
                    <a:lstStyle/>
                    <a:p>
                      <a:pPr algn="l" fontAlgn="ctr"/>
                      <a:r>
                        <a:rPr lang="es-DO" sz="1800" b="0" i="0" u="none" strike="noStrike">
                          <a:solidFill>
                            <a:srgbClr val="000000"/>
                          </a:solidFill>
                          <a:effectLst/>
                          <a:latin typeface="Arial" panose="020B0604020202020204" pitchFamily="34" charset="0"/>
                        </a:rPr>
                        <a:t>Parcialmente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97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17.2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17.2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021715452"/>
                  </a:ext>
                </a:extLst>
              </a:tr>
              <a:tr h="323232">
                <a:tc>
                  <a:txBody>
                    <a:bodyPr/>
                    <a:lstStyle/>
                    <a:p>
                      <a:pPr algn="ctr" fontAlgn="ctr"/>
                      <a:r>
                        <a:rPr lang="es-DO" sz="1800" b="1" i="0" u="none" strike="noStrike">
                          <a:solidFill>
                            <a:srgbClr val="000000"/>
                          </a:solidFill>
                          <a:effectLst/>
                          <a:latin typeface="Arial" panose="020B060402020202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563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dirty="0">
                          <a:solidFill>
                            <a:srgbClr val="000000"/>
                          </a:solidFill>
                          <a:effectLst/>
                          <a:latin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3934846959"/>
                  </a:ext>
                </a:extLst>
              </a:tr>
            </a:tbl>
          </a:graphicData>
        </a:graphic>
      </p:graphicFrame>
      <p:graphicFrame>
        <p:nvGraphicFramePr>
          <p:cNvPr id="7" name="Gráfico 6">
            <a:extLst>
              <a:ext uri="{FF2B5EF4-FFF2-40B4-BE49-F238E27FC236}">
                <a16:creationId xmlns:a16="http://schemas.microsoft.com/office/drawing/2014/main" id="{C1EFBF5B-E776-F64A-8223-D4BC2D88EC47}"/>
              </a:ext>
            </a:extLst>
          </p:cNvPr>
          <p:cNvGraphicFramePr>
            <a:graphicFrameLocks/>
          </p:cNvGraphicFramePr>
          <p:nvPr>
            <p:extLst>
              <p:ext uri="{D42A27DB-BD31-4B8C-83A1-F6EECF244321}">
                <p14:modId xmlns:p14="http://schemas.microsoft.com/office/powerpoint/2010/main" val="1619520892"/>
              </p:ext>
            </p:extLst>
          </p:nvPr>
        </p:nvGraphicFramePr>
        <p:xfrm>
          <a:off x="7074569" y="2370220"/>
          <a:ext cx="5117431" cy="4343397"/>
        </p:xfrm>
        <a:graphic>
          <a:graphicData uri="http://schemas.openxmlformats.org/drawingml/2006/chart">
            <c:chart xmlns:c="http://schemas.openxmlformats.org/drawingml/2006/chart" xmlns:r="http://schemas.openxmlformats.org/officeDocument/2006/relationships" r:id="rId4"/>
          </a:graphicData>
        </a:graphic>
      </p:graphicFrame>
      <p:sp>
        <p:nvSpPr>
          <p:cNvPr id="8" name="Marcador de número de diapositiva 7">
            <a:extLst>
              <a:ext uri="{FF2B5EF4-FFF2-40B4-BE49-F238E27FC236}">
                <a16:creationId xmlns:a16="http://schemas.microsoft.com/office/drawing/2014/main" id="{1D89ADF9-C847-1049-B407-81E73CE53D43}"/>
              </a:ext>
            </a:extLst>
          </p:cNvPr>
          <p:cNvSpPr>
            <a:spLocks noGrp="1"/>
          </p:cNvSpPr>
          <p:nvPr>
            <p:ph type="sldNum" sz="quarter" idx="12"/>
          </p:nvPr>
        </p:nvSpPr>
        <p:spPr/>
        <p:txBody>
          <a:bodyPr/>
          <a:lstStyle/>
          <a:p>
            <a:fld id="{F5D1F510-C917-4B4E-B0A9-1BF7ED89073D}" type="slidenum">
              <a:rPr lang="es-DO" smtClean="0"/>
              <a:t>76</a:t>
            </a:fld>
            <a:endParaRPr lang="es-DO"/>
          </a:p>
        </p:txBody>
      </p:sp>
    </p:spTree>
    <p:extLst>
      <p:ext uri="{BB962C8B-B14F-4D97-AF65-F5344CB8AC3E}">
        <p14:creationId xmlns:p14="http://schemas.microsoft.com/office/powerpoint/2010/main" val="10289402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graphicFrame>
        <p:nvGraphicFramePr>
          <p:cNvPr id="3" name="Tabla 2">
            <a:extLst>
              <a:ext uri="{FF2B5EF4-FFF2-40B4-BE49-F238E27FC236}">
                <a16:creationId xmlns:a16="http://schemas.microsoft.com/office/drawing/2014/main" id="{7FFE2D03-DA78-434E-96D9-944509F933D5}"/>
              </a:ext>
            </a:extLst>
          </p:cNvPr>
          <p:cNvGraphicFramePr>
            <a:graphicFrameLocks noGrp="1"/>
          </p:cNvGraphicFramePr>
          <p:nvPr>
            <p:extLst>
              <p:ext uri="{D42A27DB-BD31-4B8C-83A1-F6EECF244321}">
                <p14:modId xmlns:p14="http://schemas.microsoft.com/office/powerpoint/2010/main" val="1346372092"/>
              </p:ext>
            </p:extLst>
          </p:nvPr>
        </p:nvGraphicFramePr>
        <p:xfrm>
          <a:off x="112629" y="2201779"/>
          <a:ext cx="6721308" cy="4062653"/>
        </p:xfrm>
        <a:graphic>
          <a:graphicData uri="http://schemas.openxmlformats.org/drawingml/2006/table">
            <a:tbl>
              <a:tblPr/>
              <a:tblGrid>
                <a:gridCol w="2385075">
                  <a:extLst>
                    <a:ext uri="{9D8B030D-6E8A-4147-A177-3AD203B41FA5}">
                      <a16:colId xmlns:a16="http://schemas.microsoft.com/office/drawing/2014/main" val="1857144928"/>
                    </a:ext>
                  </a:extLst>
                </a:gridCol>
                <a:gridCol w="1239766">
                  <a:extLst>
                    <a:ext uri="{9D8B030D-6E8A-4147-A177-3AD203B41FA5}">
                      <a16:colId xmlns:a16="http://schemas.microsoft.com/office/drawing/2014/main" val="2289200976"/>
                    </a:ext>
                  </a:extLst>
                </a:gridCol>
                <a:gridCol w="861934">
                  <a:extLst>
                    <a:ext uri="{9D8B030D-6E8A-4147-A177-3AD203B41FA5}">
                      <a16:colId xmlns:a16="http://schemas.microsoft.com/office/drawing/2014/main" val="1600450072"/>
                    </a:ext>
                  </a:extLst>
                </a:gridCol>
                <a:gridCol w="861934">
                  <a:extLst>
                    <a:ext uri="{9D8B030D-6E8A-4147-A177-3AD203B41FA5}">
                      <a16:colId xmlns:a16="http://schemas.microsoft.com/office/drawing/2014/main" val="2352633114"/>
                    </a:ext>
                  </a:extLst>
                </a:gridCol>
                <a:gridCol w="1372599">
                  <a:extLst>
                    <a:ext uri="{9D8B030D-6E8A-4147-A177-3AD203B41FA5}">
                      <a16:colId xmlns:a16="http://schemas.microsoft.com/office/drawing/2014/main" val="3066160612"/>
                    </a:ext>
                  </a:extLst>
                </a:gridCol>
              </a:tblGrid>
              <a:tr h="688058">
                <a:tc gridSpan="5">
                  <a:txBody>
                    <a:bodyPr/>
                    <a:lstStyle/>
                    <a:p>
                      <a:pPr algn="ctr" fontAlgn="ctr"/>
                      <a:r>
                        <a:rPr lang="es-DO" sz="16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1504494315"/>
                  </a:ext>
                </a:extLst>
              </a:tr>
              <a:tr h="688058">
                <a:tc gridSpan="5">
                  <a:txBody>
                    <a:bodyPr/>
                    <a:lstStyle/>
                    <a:p>
                      <a:pPr algn="ctr" fontAlgn="ctr"/>
                      <a:r>
                        <a:rPr lang="es-DO" sz="1800" b="1" i="0" u="none" strike="noStrike">
                          <a:solidFill>
                            <a:srgbClr val="000000"/>
                          </a:solidFill>
                          <a:effectLst/>
                          <a:latin typeface="Arial" panose="020B0604020202020204" pitchFamily="34" charset="0"/>
                        </a:rPr>
                        <a:t>Cantidad y % de encuestados según si considera  necesario seguir recibiendo capacitación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3495772069"/>
                  </a:ext>
                </a:extLst>
              </a:tr>
              <a:tr h="1389877">
                <a:tc>
                  <a:txBody>
                    <a:bodyPr/>
                    <a:lstStyle/>
                    <a:p>
                      <a:pPr algn="ctr" fontAlgn="ctr"/>
                      <a:r>
                        <a:rPr lang="es-DO" sz="1800" b="1" i="0" u="none" strike="noStrike">
                          <a:solidFill>
                            <a:srgbClr val="000000"/>
                          </a:solidFill>
                          <a:effectLst/>
                          <a:latin typeface="Arial" panose="020B0604020202020204" pitchFamily="34" charset="0"/>
                        </a:rPr>
                        <a:t>Si considera necesario seguir recibiendo capacitación</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Frecuencia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2000" b="1" i="0" u="none" strike="noStrike">
                          <a:solidFill>
                            <a:srgbClr val="000000"/>
                          </a:solidFill>
                          <a:effectLst/>
                          <a:latin typeface="Arial" panose="020B0604020202020204" pitchFamily="34"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Válido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Acumulado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619620106"/>
                  </a:ext>
                </a:extLst>
              </a:tr>
              <a:tr h="324165">
                <a:tc>
                  <a:txBody>
                    <a:bodyPr/>
                    <a:lstStyle/>
                    <a:p>
                      <a:pPr algn="l" fontAlgn="ctr"/>
                      <a:r>
                        <a:rPr lang="es-DO" sz="1800" b="0" i="0" u="none" strike="noStrike">
                          <a:solidFill>
                            <a:srgbClr val="000000"/>
                          </a:solidFill>
                          <a:effectLst/>
                          <a:latin typeface="Arial" panose="020B0604020202020204" pitchFamily="34" charset="0"/>
                        </a:rPr>
                        <a:t>Sí</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396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70.3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70.3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70.3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733080178"/>
                  </a:ext>
                </a:extLst>
              </a:tr>
              <a:tr h="324165">
                <a:tc>
                  <a:txBody>
                    <a:bodyPr/>
                    <a:lstStyle/>
                    <a:p>
                      <a:pPr algn="l" fontAlgn="ctr"/>
                      <a:r>
                        <a:rPr lang="es-DO" sz="1800" b="0" i="0" u="none" strike="noStrike">
                          <a:solidFill>
                            <a:srgbClr val="000000"/>
                          </a:solidFill>
                          <a:effectLst/>
                          <a:latin typeface="Arial" panose="020B0604020202020204" pitchFamily="34" charset="0"/>
                        </a:rPr>
                        <a:t>No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74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13.1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13.1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83.5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872483323"/>
                  </a:ext>
                </a:extLst>
              </a:tr>
              <a:tr h="324165">
                <a:tc>
                  <a:txBody>
                    <a:bodyPr/>
                    <a:lstStyle/>
                    <a:p>
                      <a:pPr algn="l" fontAlgn="ctr"/>
                      <a:r>
                        <a:rPr lang="es-DO" sz="1800" b="0" i="0" u="none" strike="noStrike">
                          <a:solidFill>
                            <a:srgbClr val="000000"/>
                          </a:solidFill>
                          <a:effectLst/>
                          <a:latin typeface="Arial" panose="020B0604020202020204" pitchFamily="34" charset="0"/>
                        </a:rPr>
                        <a:t>Tal vez</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93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16.5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16.5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086446261"/>
                  </a:ext>
                </a:extLst>
              </a:tr>
              <a:tr h="324165">
                <a:tc>
                  <a:txBody>
                    <a:bodyPr/>
                    <a:lstStyle/>
                    <a:p>
                      <a:pPr algn="ctr" fontAlgn="ctr"/>
                      <a:r>
                        <a:rPr lang="es-DO" sz="1800" b="1" i="0" u="none" strike="noStrike">
                          <a:solidFill>
                            <a:srgbClr val="000000"/>
                          </a:solidFill>
                          <a:effectLst/>
                          <a:latin typeface="Arial" panose="020B060402020202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563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dirty="0">
                          <a:solidFill>
                            <a:srgbClr val="000000"/>
                          </a:solidFill>
                          <a:effectLst/>
                          <a:latin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709696330"/>
                  </a:ext>
                </a:extLst>
              </a:tr>
            </a:tbl>
          </a:graphicData>
        </a:graphic>
      </p:graphicFrame>
      <p:graphicFrame>
        <p:nvGraphicFramePr>
          <p:cNvPr id="7" name="Gráfico 6">
            <a:extLst>
              <a:ext uri="{FF2B5EF4-FFF2-40B4-BE49-F238E27FC236}">
                <a16:creationId xmlns:a16="http://schemas.microsoft.com/office/drawing/2014/main" id="{7F10BA64-6000-094F-A1B7-88C023E459DC}"/>
              </a:ext>
            </a:extLst>
          </p:cNvPr>
          <p:cNvGraphicFramePr>
            <a:graphicFrameLocks/>
          </p:cNvGraphicFramePr>
          <p:nvPr>
            <p:extLst>
              <p:ext uri="{D42A27DB-BD31-4B8C-83A1-F6EECF244321}">
                <p14:modId xmlns:p14="http://schemas.microsoft.com/office/powerpoint/2010/main" val="6102070"/>
              </p:ext>
            </p:extLst>
          </p:nvPr>
        </p:nvGraphicFramePr>
        <p:xfrm>
          <a:off x="6833937" y="2201778"/>
          <a:ext cx="5358063" cy="4186989"/>
        </p:xfrm>
        <a:graphic>
          <a:graphicData uri="http://schemas.openxmlformats.org/drawingml/2006/chart">
            <c:chart xmlns:c="http://schemas.openxmlformats.org/drawingml/2006/chart" xmlns:r="http://schemas.openxmlformats.org/officeDocument/2006/relationships" r:id="rId4"/>
          </a:graphicData>
        </a:graphic>
      </p:graphicFrame>
      <p:sp>
        <p:nvSpPr>
          <p:cNvPr id="8" name="CuadroTexto 7">
            <a:extLst>
              <a:ext uri="{FF2B5EF4-FFF2-40B4-BE49-F238E27FC236}">
                <a16:creationId xmlns:a16="http://schemas.microsoft.com/office/drawing/2014/main" id="{892197D0-5BD1-3C49-B871-B41E7F275625}"/>
              </a:ext>
            </a:extLst>
          </p:cNvPr>
          <p:cNvSpPr txBox="1"/>
          <p:nvPr/>
        </p:nvSpPr>
        <p:spPr>
          <a:xfrm>
            <a:off x="2474026" y="897387"/>
            <a:ext cx="7243948" cy="523220"/>
          </a:xfrm>
          <a:prstGeom prst="rect">
            <a:avLst/>
          </a:prstGeom>
          <a:solidFill>
            <a:schemeClr val="accent6">
              <a:lumMod val="60000"/>
              <a:lumOff val="40000"/>
            </a:schemeClr>
          </a:solidFill>
        </p:spPr>
        <p:txBody>
          <a:bodyPr wrap="square" rtlCol="0">
            <a:spAutoFit/>
          </a:bodyPr>
          <a:lstStyle/>
          <a:p>
            <a:pPr algn="ctr"/>
            <a:r>
              <a:rPr lang="es-DO" sz="2800" b="1" dirty="0"/>
              <a:t>Opinión sobre Necesidad de + Capacitación</a:t>
            </a:r>
          </a:p>
        </p:txBody>
      </p:sp>
      <p:sp>
        <p:nvSpPr>
          <p:cNvPr id="9" name="Marcador de número de diapositiva 8">
            <a:extLst>
              <a:ext uri="{FF2B5EF4-FFF2-40B4-BE49-F238E27FC236}">
                <a16:creationId xmlns:a16="http://schemas.microsoft.com/office/drawing/2014/main" id="{FE00D01E-460C-AA44-9D5E-2294A058A7E5}"/>
              </a:ext>
            </a:extLst>
          </p:cNvPr>
          <p:cNvSpPr>
            <a:spLocks noGrp="1"/>
          </p:cNvSpPr>
          <p:nvPr>
            <p:ph type="sldNum" sz="quarter" idx="12"/>
          </p:nvPr>
        </p:nvSpPr>
        <p:spPr/>
        <p:txBody>
          <a:bodyPr/>
          <a:lstStyle/>
          <a:p>
            <a:fld id="{F5D1F510-C917-4B4E-B0A9-1BF7ED89073D}" type="slidenum">
              <a:rPr lang="es-DO" smtClean="0"/>
              <a:t>77</a:t>
            </a:fld>
            <a:endParaRPr lang="es-DO"/>
          </a:p>
        </p:txBody>
      </p:sp>
    </p:spTree>
    <p:extLst>
      <p:ext uri="{BB962C8B-B14F-4D97-AF65-F5344CB8AC3E}">
        <p14:creationId xmlns:p14="http://schemas.microsoft.com/office/powerpoint/2010/main" val="23485200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2803359" y="897387"/>
            <a:ext cx="5727030" cy="523220"/>
          </a:xfrm>
          <a:prstGeom prst="rect">
            <a:avLst/>
          </a:prstGeom>
          <a:solidFill>
            <a:schemeClr val="accent6">
              <a:lumMod val="60000"/>
              <a:lumOff val="40000"/>
            </a:schemeClr>
          </a:solidFill>
        </p:spPr>
        <p:txBody>
          <a:bodyPr wrap="square" rtlCol="0">
            <a:spAutoFit/>
          </a:bodyPr>
          <a:lstStyle/>
          <a:p>
            <a:pPr algn="ctr"/>
            <a:r>
              <a:rPr lang="es-DO" sz="2800" b="1" dirty="0"/>
              <a:t>Alcance de las Videoconferencias</a:t>
            </a:r>
          </a:p>
        </p:txBody>
      </p:sp>
      <p:graphicFrame>
        <p:nvGraphicFramePr>
          <p:cNvPr id="3" name="Tabla 2">
            <a:extLst>
              <a:ext uri="{FF2B5EF4-FFF2-40B4-BE49-F238E27FC236}">
                <a16:creationId xmlns:a16="http://schemas.microsoft.com/office/drawing/2014/main" id="{A90ED624-BE2B-B64B-B014-3AEB08783F7B}"/>
              </a:ext>
            </a:extLst>
          </p:cNvPr>
          <p:cNvGraphicFramePr>
            <a:graphicFrameLocks noGrp="1"/>
          </p:cNvGraphicFramePr>
          <p:nvPr>
            <p:extLst>
              <p:ext uri="{D42A27DB-BD31-4B8C-83A1-F6EECF244321}">
                <p14:modId xmlns:p14="http://schemas.microsoft.com/office/powerpoint/2010/main" val="864532553"/>
              </p:ext>
            </p:extLst>
          </p:nvPr>
        </p:nvGraphicFramePr>
        <p:xfrm>
          <a:off x="84222" y="2249905"/>
          <a:ext cx="6857999" cy="4259178"/>
        </p:xfrm>
        <a:graphic>
          <a:graphicData uri="http://schemas.openxmlformats.org/drawingml/2006/table">
            <a:tbl>
              <a:tblPr/>
              <a:tblGrid>
                <a:gridCol w="2433581">
                  <a:extLst>
                    <a:ext uri="{9D8B030D-6E8A-4147-A177-3AD203B41FA5}">
                      <a16:colId xmlns:a16="http://schemas.microsoft.com/office/drawing/2014/main" val="4287171682"/>
                    </a:ext>
                  </a:extLst>
                </a:gridCol>
                <a:gridCol w="1264980">
                  <a:extLst>
                    <a:ext uri="{9D8B030D-6E8A-4147-A177-3AD203B41FA5}">
                      <a16:colId xmlns:a16="http://schemas.microsoft.com/office/drawing/2014/main" val="2099190127"/>
                    </a:ext>
                  </a:extLst>
                </a:gridCol>
                <a:gridCol w="879462">
                  <a:extLst>
                    <a:ext uri="{9D8B030D-6E8A-4147-A177-3AD203B41FA5}">
                      <a16:colId xmlns:a16="http://schemas.microsoft.com/office/drawing/2014/main" val="1461307000"/>
                    </a:ext>
                  </a:extLst>
                </a:gridCol>
                <a:gridCol w="879462">
                  <a:extLst>
                    <a:ext uri="{9D8B030D-6E8A-4147-A177-3AD203B41FA5}">
                      <a16:colId xmlns:a16="http://schemas.microsoft.com/office/drawing/2014/main" val="3659174581"/>
                    </a:ext>
                  </a:extLst>
                </a:gridCol>
                <a:gridCol w="1400514">
                  <a:extLst>
                    <a:ext uri="{9D8B030D-6E8A-4147-A177-3AD203B41FA5}">
                      <a16:colId xmlns:a16="http://schemas.microsoft.com/office/drawing/2014/main" val="4191214544"/>
                    </a:ext>
                  </a:extLst>
                </a:gridCol>
              </a:tblGrid>
              <a:tr h="738488">
                <a:tc gridSpan="5">
                  <a:txBody>
                    <a:bodyPr/>
                    <a:lstStyle/>
                    <a:p>
                      <a:pPr algn="ctr" fontAlgn="ctr"/>
                      <a:r>
                        <a:rPr lang="es-DO" sz="1600" b="1" i="0" u="none" strike="noStrike" dirty="0">
                          <a:solidFill>
                            <a:srgbClr val="000000"/>
                          </a:solidFill>
                          <a:effectLst/>
                          <a:latin typeface="Arial" panose="020B0604020202020204" pitchFamily="34" charset="0"/>
                        </a:rPr>
                        <a:t>Encuesta a Docentes: Evaluación del primer mes del proceso de docencia virtual, Semestre 2020-20.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364700910"/>
                  </a:ext>
                </a:extLst>
              </a:tr>
              <a:tr h="746594">
                <a:tc gridSpan="5">
                  <a:txBody>
                    <a:bodyPr/>
                    <a:lstStyle/>
                    <a:p>
                      <a:pPr algn="ctr" fontAlgn="ctr"/>
                      <a:r>
                        <a:rPr lang="es-DO" sz="1800" b="1" i="0" u="none" strike="noStrike">
                          <a:solidFill>
                            <a:srgbClr val="000000"/>
                          </a:solidFill>
                          <a:effectLst/>
                          <a:latin typeface="Arial" panose="020B0604020202020204" pitchFamily="34" charset="0"/>
                        </a:rPr>
                        <a:t>Cantidad y % de encuestados según si se se ha conectado para las videoconferencias con sus estudiantes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1879040433"/>
                  </a:ext>
                </a:extLst>
              </a:tr>
              <a:tr h="1255428">
                <a:tc>
                  <a:txBody>
                    <a:bodyPr/>
                    <a:lstStyle/>
                    <a:p>
                      <a:pPr algn="ctr" fontAlgn="ctr"/>
                      <a:r>
                        <a:rPr lang="es-DO" sz="1800" b="1" i="0" u="none" strike="noStrike">
                          <a:solidFill>
                            <a:srgbClr val="000000"/>
                          </a:solidFill>
                          <a:effectLst/>
                          <a:latin typeface="Arial" panose="020B0604020202020204" pitchFamily="34" charset="0"/>
                        </a:rPr>
                        <a:t>se ha conectado para las videoconferencias con sus estudiantes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Frecuencia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2000" b="1" i="0" u="none" strike="noStrike">
                          <a:solidFill>
                            <a:srgbClr val="000000"/>
                          </a:solidFill>
                          <a:effectLst/>
                          <a:latin typeface="Arial" panose="020B0604020202020204" pitchFamily="34"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Válido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Acumulado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3503132572"/>
                  </a:ext>
                </a:extLst>
              </a:tr>
              <a:tr h="379667">
                <a:tc>
                  <a:txBody>
                    <a:bodyPr/>
                    <a:lstStyle/>
                    <a:p>
                      <a:pPr algn="l" fontAlgn="ctr"/>
                      <a:r>
                        <a:rPr lang="es-DO" sz="1800" b="0" i="0" u="none" strike="noStrike">
                          <a:solidFill>
                            <a:srgbClr val="000000"/>
                          </a:solidFill>
                          <a:effectLst/>
                          <a:latin typeface="Arial" panose="020B0604020202020204" pitchFamily="34" charset="0"/>
                        </a:rPr>
                        <a:t>Sí</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527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93.6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93.6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93.6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323292352"/>
                  </a:ext>
                </a:extLst>
              </a:tr>
              <a:tr h="379667">
                <a:tc>
                  <a:txBody>
                    <a:bodyPr/>
                    <a:lstStyle/>
                    <a:p>
                      <a:pPr algn="l" fontAlgn="ctr"/>
                      <a:r>
                        <a:rPr lang="es-DO" sz="1800" b="0" i="0" u="none" strike="noStrike">
                          <a:solidFill>
                            <a:srgbClr val="000000"/>
                          </a:solidFill>
                          <a:effectLst/>
                          <a:latin typeface="Arial" panose="020B0604020202020204" pitchFamily="34" charset="0"/>
                        </a:rPr>
                        <a:t>No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13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2.3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2.3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95.9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128311267"/>
                  </a:ext>
                </a:extLst>
              </a:tr>
              <a:tr h="379667">
                <a:tc>
                  <a:txBody>
                    <a:bodyPr/>
                    <a:lstStyle/>
                    <a:p>
                      <a:pPr algn="l" fontAlgn="ctr"/>
                      <a:r>
                        <a:rPr lang="es-DO" sz="1800" b="0" i="0" u="none" strike="noStrike">
                          <a:solidFill>
                            <a:srgbClr val="000000"/>
                          </a:solidFill>
                          <a:effectLst/>
                          <a:latin typeface="Arial" panose="020B0604020202020204" pitchFamily="34" charset="0"/>
                        </a:rPr>
                        <a:t>Parcialmente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23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4.1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4.1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867915923"/>
                  </a:ext>
                </a:extLst>
              </a:tr>
              <a:tr h="379667">
                <a:tc>
                  <a:txBody>
                    <a:bodyPr/>
                    <a:lstStyle/>
                    <a:p>
                      <a:pPr algn="ctr" fontAlgn="ctr"/>
                      <a:r>
                        <a:rPr lang="es-DO" sz="1800" b="1" i="0" u="none" strike="noStrike">
                          <a:solidFill>
                            <a:srgbClr val="000000"/>
                          </a:solidFill>
                          <a:effectLst/>
                          <a:latin typeface="Arial" panose="020B060402020202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563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dirty="0">
                          <a:solidFill>
                            <a:srgbClr val="000000"/>
                          </a:solidFill>
                          <a:effectLst/>
                          <a:latin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24228371"/>
                  </a:ext>
                </a:extLst>
              </a:tr>
            </a:tbl>
          </a:graphicData>
        </a:graphic>
      </p:graphicFrame>
      <p:graphicFrame>
        <p:nvGraphicFramePr>
          <p:cNvPr id="7" name="Gráfico 6">
            <a:extLst>
              <a:ext uri="{FF2B5EF4-FFF2-40B4-BE49-F238E27FC236}">
                <a16:creationId xmlns:a16="http://schemas.microsoft.com/office/drawing/2014/main" id="{63650293-40FF-1F4D-919A-341FC4589000}"/>
              </a:ext>
            </a:extLst>
          </p:cNvPr>
          <p:cNvGraphicFramePr>
            <a:graphicFrameLocks/>
          </p:cNvGraphicFramePr>
          <p:nvPr>
            <p:extLst>
              <p:ext uri="{D42A27DB-BD31-4B8C-83A1-F6EECF244321}">
                <p14:modId xmlns:p14="http://schemas.microsoft.com/office/powerpoint/2010/main" val="944093504"/>
              </p:ext>
            </p:extLst>
          </p:nvPr>
        </p:nvGraphicFramePr>
        <p:xfrm>
          <a:off x="6942221" y="2249905"/>
          <a:ext cx="5249779" cy="4259178"/>
        </p:xfrm>
        <a:graphic>
          <a:graphicData uri="http://schemas.openxmlformats.org/drawingml/2006/chart">
            <c:chart xmlns:c="http://schemas.openxmlformats.org/drawingml/2006/chart" xmlns:r="http://schemas.openxmlformats.org/officeDocument/2006/relationships" r:id="rId4"/>
          </a:graphicData>
        </a:graphic>
      </p:graphicFrame>
      <p:sp>
        <p:nvSpPr>
          <p:cNvPr id="8" name="Marcador de número de diapositiva 7">
            <a:extLst>
              <a:ext uri="{FF2B5EF4-FFF2-40B4-BE49-F238E27FC236}">
                <a16:creationId xmlns:a16="http://schemas.microsoft.com/office/drawing/2014/main" id="{688CC2A4-63A2-C34D-995C-8BD3B0A1C1D4}"/>
              </a:ext>
            </a:extLst>
          </p:cNvPr>
          <p:cNvSpPr>
            <a:spLocks noGrp="1"/>
          </p:cNvSpPr>
          <p:nvPr>
            <p:ph type="sldNum" sz="quarter" idx="12"/>
          </p:nvPr>
        </p:nvSpPr>
        <p:spPr/>
        <p:txBody>
          <a:bodyPr/>
          <a:lstStyle/>
          <a:p>
            <a:fld id="{F5D1F510-C917-4B4E-B0A9-1BF7ED89073D}" type="slidenum">
              <a:rPr lang="es-DO" smtClean="0"/>
              <a:t>78</a:t>
            </a:fld>
            <a:endParaRPr lang="es-DO"/>
          </a:p>
        </p:txBody>
      </p:sp>
    </p:spTree>
    <p:extLst>
      <p:ext uri="{BB962C8B-B14F-4D97-AF65-F5344CB8AC3E}">
        <p14:creationId xmlns:p14="http://schemas.microsoft.com/office/powerpoint/2010/main" val="3826075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2474026" y="897387"/>
            <a:ext cx="7524216" cy="461665"/>
          </a:xfrm>
          <a:prstGeom prst="rect">
            <a:avLst/>
          </a:prstGeom>
          <a:solidFill>
            <a:schemeClr val="accent6">
              <a:lumMod val="60000"/>
              <a:lumOff val="40000"/>
            </a:schemeClr>
          </a:solidFill>
        </p:spPr>
        <p:txBody>
          <a:bodyPr wrap="square" rtlCol="0">
            <a:spAutoFit/>
          </a:bodyPr>
          <a:lstStyle/>
          <a:p>
            <a:pPr algn="ctr"/>
            <a:r>
              <a:rPr lang="es-DO" sz="2400" b="1" dirty="0"/>
              <a:t>Horario de Conexión a las clases Virtuales Sincrónicas</a:t>
            </a:r>
          </a:p>
        </p:txBody>
      </p:sp>
      <p:graphicFrame>
        <p:nvGraphicFramePr>
          <p:cNvPr id="3" name="Tabla 2">
            <a:extLst>
              <a:ext uri="{FF2B5EF4-FFF2-40B4-BE49-F238E27FC236}">
                <a16:creationId xmlns:a16="http://schemas.microsoft.com/office/drawing/2014/main" id="{FB13CCC3-A546-5D4B-AE64-594B85F21DE2}"/>
              </a:ext>
            </a:extLst>
          </p:cNvPr>
          <p:cNvGraphicFramePr>
            <a:graphicFrameLocks noGrp="1"/>
          </p:cNvGraphicFramePr>
          <p:nvPr>
            <p:extLst>
              <p:ext uri="{D42A27DB-BD31-4B8C-83A1-F6EECF244321}">
                <p14:modId xmlns:p14="http://schemas.microsoft.com/office/powerpoint/2010/main" val="4166853191"/>
              </p:ext>
            </p:extLst>
          </p:nvPr>
        </p:nvGraphicFramePr>
        <p:xfrm>
          <a:off x="238904" y="2066257"/>
          <a:ext cx="5223434" cy="4599239"/>
        </p:xfrm>
        <a:graphic>
          <a:graphicData uri="http://schemas.openxmlformats.org/drawingml/2006/table">
            <a:tbl>
              <a:tblPr/>
              <a:tblGrid>
                <a:gridCol w="1853551">
                  <a:extLst>
                    <a:ext uri="{9D8B030D-6E8A-4147-A177-3AD203B41FA5}">
                      <a16:colId xmlns:a16="http://schemas.microsoft.com/office/drawing/2014/main" val="1451698754"/>
                    </a:ext>
                  </a:extLst>
                </a:gridCol>
                <a:gridCol w="963478">
                  <a:extLst>
                    <a:ext uri="{9D8B030D-6E8A-4147-A177-3AD203B41FA5}">
                      <a16:colId xmlns:a16="http://schemas.microsoft.com/office/drawing/2014/main" val="2193628852"/>
                    </a:ext>
                  </a:extLst>
                </a:gridCol>
                <a:gridCol w="669848">
                  <a:extLst>
                    <a:ext uri="{9D8B030D-6E8A-4147-A177-3AD203B41FA5}">
                      <a16:colId xmlns:a16="http://schemas.microsoft.com/office/drawing/2014/main" val="2173657551"/>
                    </a:ext>
                  </a:extLst>
                </a:gridCol>
                <a:gridCol w="669848">
                  <a:extLst>
                    <a:ext uri="{9D8B030D-6E8A-4147-A177-3AD203B41FA5}">
                      <a16:colId xmlns:a16="http://schemas.microsoft.com/office/drawing/2014/main" val="2255166395"/>
                    </a:ext>
                  </a:extLst>
                </a:gridCol>
                <a:gridCol w="1066709">
                  <a:extLst>
                    <a:ext uri="{9D8B030D-6E8A-4147-A177-3AD203B41FA5}">
                      <a16:colId xmlns:a16="http://schemas.microsoft.com/office/drawing/2014/main" val="1491873904"/>
                    </a:ext>
                  </a:extLst>
                </a:gridCol>
              </a:tblGrid>
              <a:tr h="416189">
                <a:tc gridSpan="5">
                  <a:txBody>
                    <a:bodyPr/>
                    <a:lstStyle/>
                    <a:p>
                      <a:pPr algn="ctr" fontAlgn="ctr"/>
                      <a:r>
                        <a:rPr lang="es-DO" sz="1100" b="1" i="0" u="none" strike="noStrike" dirty="0">
                          <a:solidFill>
                            <a:srgbClr val="000000"/>
                          </a:solidFill>
                          <a:effectLst/>
                          <a:latin typeface="Arial" panose="020B0604020202020204" pitchFamily="34" charset="0"/>
                        </a:rPr>
                        <a:t>Encuesta a Docentes: Evaluación del primer mes del proceso de docencia virtual, Semestre 2020-20.</a:t>
                      </a:r>
                    </a:p>
                  </a:txBody>
                  <a:tcPr marL="5005" marR="5005" marT="500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4187246096"/>
                  </a:ext>
                </a:extLst>
              </a:tr>
              <a:tr h="465567">
                <a:tc gridSpan="5">
                  <a:txBody>
                    <a:bodyPr/>
                    <a:lstStyle/>
                    <a:p>
                      <a:pPr algn="ctr" fontAlgn="ctr"/>
                      <a:r>
                        <a:rPr lang="es-DO" sz="1200" b="1" i="0" u="none" strike="noStrike" dirty="0">
                          <a:solidFill>
                            <a:srgbClr val="000000"/>
                          </a:solidFill>
                          <a:effectLst/>
                          <a:latin typeface="Arial" panose="020B0604020202020204" pitchFamily="34" charset="0"/>
                        </a:rPr>
                        <a:t>Cantidad y % de encuestados según si se ha conectado con sus estudiantes principalmente a cuá hora</a:t>
                      </a:r>
                    </a:p>
                  </a:txBody>
                  <a:tcPr marL="5005" marR="5005" marT="500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664153693"/>
                  </a:ext>
                </a:extLst>
              </a:tr>
              <a:tr h="797107">
                <a:tc>
                  <a:txBody>
                    <a:bodyPr/>
                    <a:lstStyle/>
                    <a:p>
                      <a:pPr algn="ctr" fontAlgn="ctr"/>
                      <a:r>
                        <a:rPr lang="es-DO" sz="1200" b="1" i="0" u="none" strike="noStrike" dirty="0">
                          <a:solidFill>
                            <a:srgbClr val="000000"/>
                          </a:solidFill>
                          <a:effectLst/>
                          <a:latin typeface="Arial" panose="020B0604020202020204" pitchFamily="34" charset="0"/>
                        </a:rPr>
                        <a:t>Hora a la que se ha conectado con sus estudiantes principalmente:</a:t>
                      </a:r>
                    </a:p>
                  </a:txBody>
                  <a:tcPr marL="5005" marR="5005" marT="500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200" b="1" i="0" u="none" strike="noStrike" dirty="0">
                          <a:solidFill>
                            <a:srgbClr val="000000"/>
                          </a:solidFill>
                          <a:effectLst/>
                          <a:latin typeface="Arial" panose="020B0604020202020204" pitchFamily="34" charset="0"/>
                        </a:rPr>
                        <a:t>Frecuencia</a:t>
                      </a:r>
                    </a:p>
                  </a:txBody>
                  <a:tcPr marL="5005" marR="5005" marT="500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dirty="0">
                          <a:solidFill>
                            <a:srgbClr val="000000"/>
                          </a:solidFill>
                          <a:effectLst/>
                          <a:latin typeface="Arial" panose="020B0604020202020204" pitchFamily="34" charset="0"/>
                        </a:rPr>
                        <a:t>%</a:t>
                      </a:r>
                    </a:p>
                  </a:txBody>
                  <a:tcPr marL="5005" marR="5005" marT="500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200" b="1" i="0" u="none" strike="noStrike" dirty="0">
                          <a:solidFill>
                            <a:srgbClr val="000000"/>
                          </a:solidFill>
                          <a:effectLst/>
                          <a:latin typeface="Arial" panose="020B0604020202020204" pitchFamily="34" charset="0"/>
                        </a:rPr>
                        <a:t>% Válido</a:t>
                      </a:r>
                    </a:p>
                  </a:txBody>
                  <a:tcPr marL="5005" marR="5005" marT="500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200" b="1" i="0" u="none" strike="noStrike" dirty="0">
                          <a:solidFill>
                            <a:srgbClr val="000000"/>
                          </a:solidFill>
                          <a:effectLst/>
                          <a:latin typeface="Arial" panose="020B0604020202020204" pitchFamily="34" charset="0"/>
                        </a:rPr>
                        <a:t>% Acumulado</a:t>
                      </a:r>
                    </a:p>
                  </a:txBody>
                  <a:tcPr marL="5005" marR="5005" marT="500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1069287531"/>
                  </a:ext>
                </a:extLst>
              </a:tr>
              <a:tr h="599594">
                <a:tc>
                  <a:txBody>
                    <a:bodyPr/>
                    <a:lstStyle/>
                    <a:p>
                      <a:pPr algn="l" fontAlgn="ctr"/>
                      <a:r>
                        <a:rPr lang="es-DO" sz="1200" b="0" i="0" u="none" strike="noStrike" dirty="0">
                          <a:solidFill>
                            <a:srgbClr val="000000"/>
                          </a:solidFill>
                          <a:effectLst/>
                          <a:latin typeface="Arial" panose="020B0604020202020204" pitchFamily="34" charset="0"/>
                        </a:rPr>
                        <a:t>A la hora acordada por el docente con los estudiantes</a:t>
                      </a:r>
                    </a:p>
                  </a:txBody>
                  <a:tcPr marL="5005" marR="5005" marT="500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dirty="0">
                          <a:solidFill>
                            <a:srgbClr val="000000"/>
                          </a:solidFill>
                          <a:effectLst/>
                          <a:latin typeface="Arial" panose="020B0604020202020204" pitchFamily="34" charset="0"/>
                        </a:rPr>
                        <a:t>27</a:t>
                      </a:r>
                    </a:p>
                  </a:txBody>
                  <a:tcPr marL="5005" marR="5005" marT="500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dirty="0">
                          <a:solidFill>
                            <a:srgbClr val="000000"/>
                          </a:solidFill>
                          <a:effectLst/>
                          <a:latin typeface="Arial" panose="020B0604020202020204" pitchFamily="34" charset="0"/>
                        </a:rPr>
                        <a:t>4.8</a:t>
                      </a:r>
                    </a:p>
                  </a:txBody>
                  <a:tcPr marL="5005" marR="5005" marT="500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dirty="0">
                          <a:solidFill>
                            <a:srgbClr val="000000"/>
                          </a:solidFill>
                          <a:effectLst/>
                          <a:latin typeface="Arial" panose="020B0604020202020204" pitchFamily="34" charset="0"/>
                        </a:rPr>
                        <a:t>4.8</a:t>
                      </a:r>
                    </a:p>
                  </a:txBody>
                  <a:tcPr marL="5005" marR="5005" marT="500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dirty="0">
                          <a:solidFill>
                            <a:srgbClr val="000000"/>
                          </a:solidFill>
                          <a:effectLst/>
                          <a:latin typeface="Arial" panose="020B0604020202020204" pitchFamily="34" charset="0"/>
                        </a:rPr>
                        <a:t>4.8</a:t>
                      </a:r>
                    </a:p>
                  </a:txBody>
                  <a:tcPr marL="5005" marR="5005" marT="50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8426463"/>
                  </a:ext>
                </a:extLst>
              </a:tr>
              <a:tr h="613702">
                <a:tc>
                  <a:txBody>
                    <a:bodyPr/>
                    <a:lstStyle/>
                    <a:p>
                      <a:pPr algn="l" fontAlgn="ctr"/>
                      <a:r>
                        <a:rPr lang="es-DO" sz="1200" b="0" i="0" u="none" strike="noStrike">
                          <a:solidFill>
                            <a:srgbClr val="000000"/>
                          </a:solidFill>
                          <a:effectLst/>
                          <a:latin typeface="Arial" panose="020B0604020202020204" pitchFamily="34" charset="0"/>
                        </a:rPr>
                        <a:t>A la hora establecida por la UASD para la sección correspondiente</a:t>
                      </a:r>
                    </a:p>
                  </a:txBody>
                  <a:tcPr marL="5005" marR="5005" marT="500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517</a:t>
                      </a:r>
                    </a:p>
                  </a:txBody>
                  <a:tcPr marL="5005" marR="5005" marT="500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91.8</a:t>
                      </a:r>
                    </a:p>
                  </a:txBody>
                  <a:tcPr marL="5005" marR="5005" marT="500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91.8</a:t>
                      </a:r>
                    </a:p>
                  </a:txBody>
                  <a:tcPr marL="5005" marR="5005" marT="500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dirty="0">
                          <a:solidFill>
                            <a:srgbClr val="000000"/>
                          </a:solidFill>
                          <a:effectLst/>
                          <a:latin typeface="Arial" panose="020B0604020202020204" pitchFamily="34" charset="0"/>
                        </a:rPr>
                        <a:t>96.6</a:t>
                      </a:r>
                    </a:p>
                  </a:txBody>
                  <a:tcPr marL="5005" marR="5005" marT="500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678560509"/>
                  </a:ext>
                </a:extLst>
              </a:tr>
              <a:tr h="564324">
                <a:tc>
                  <a:txBody>
                    <a:bodyPr/>
                    <a:lstStyle/>
                    <a:p>
                      <a:pPr algn="l" fontAlgn="ctr"/>
                      <a:r>
                        <a:rPr lang="es-DO" sz="1200" b="0" i="0" u="none" strike="noStrike">
                          <a:solidFill>
                            <a:srgbClr val="000000"/>
                          </a:solidFill>
                          <a:effectLst/>
                          <a:latin typeface="Arial" panose="020B0604020202020204" pitchFamily="34" charset="0"/>
                        </a:rPr>
                        <a:t>No hay días ni horas definidas para realizar las videoconferencias</a:t>
                      </a:r>
                    </a:p>
                  </a:txBody>
                  <a:tcPr marL="5005" marR="5005" marT="500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5</a:t>
                      </a:r>
                    </a:p>
                  </a:txBody>
                  <a:tcPr marL="5005" marR="5005" marT="500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0.9</a:t>
                      </a:r>
                    </a:p>
                  </a:txBody>
                  <a:tcPr marL="5005" marR="5005" marT="500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0.9</a:t>
                      </a:r>
                    </a:p>
                  </a:txBody>
                  <a:tcPr marL="5005" marR="5005" marT="500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dirty="0">
                          <a:solidFill>
                            <a:srgbClr val="000000"/>
                          </a:solidFill>
                          <a:effectLst/>
                          <a:latin typeface="Arial" panose="020B0604020202020204" pitchFamily="34" charset="0"/>
                        </a:rPr>
                        <a:t>97.5</a:t>
                      </a:r>
                    </a:p>
                  </a:txBody>
                  <a:tcPr marL="5005" marR="5005" marT="500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51356729"/>
                  </a:ext>
                </a:extLst>
              </a:tr>
              <a:tr h="543162">
                <a:tc>
                  <a:txBody>
                    <a:bodyPr/>
                    <a:lstStyle/>
                    <a:p>
                      <a:pPr algn="l" fontAlgn="ctr"/>
                      <a:r>
                        <a:rPr lang="es-DO" sz="1200" b="0" i="0" u="none" strike="noStrike">
                          <a:solidFill>
                            <a:srgbClr val="000000"/>
                          </a:solidFill>
                          <a:effectLst/>
                          <a:latin typeface="Arial" panose="020B0604020202020204" pitchFamily="34" charset="0"/>
                        </a:rPr>
                        <a:t>No he dado videoconferencias todavía.</a:t>
                      </a:r>
                    </a:p>
                  </a:txBody>
                  <a:tcPr marL="5005" marR="5005" marT="500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3</a:t>
                      </a:r>
                    </a:p>
                  </a:txBody>
                  <a:tcPr marL="5005" marR="5005" marT="500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0.5</a:t>
                      </a:r>
                    </a:p>
                  </a:txBody>
                  <a:tcPr marL="5005" marR="5005" marT="500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0.5</a:t>
                      </a:r>
                    </a:p>
                  </a:txBody>
                  <a:tcPr marL="5005" marR="5005" marT="500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dirty="0">
                          <a:solidFill>
                            <a:srgbClr val="000000"/>
                          </a:solidFill>
                          <a:effectLst/>
                          <a:latin typeface="Arial" panose="020B0604020202020204" pitchFamily="34" charset="0"/>
                        </a:rPr>
                        <a:t>98.0</a:t>
                      </a:r>
                    </a:p>
                  </a:txBody>
                  <a:tcPr marL="5005" marR="5005" marT="500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737844093"/>
                  </a:ext>
                </a:extLst>
              </a:tr>
              <a:tr h="282162">
                <a:tc>
                  <a:txBody>
                    <a:bodyPr/>
                    <a:lstStyle/>
                    <a:p>
                      <a:pPr algn="l" fontAlgn="ctr"/>
                      <a:r>
                        <a:rPr lang="es-DO" sz="1200" b="0" i="0" u="none" strike="noStrike">
                          <a:solidFill>
                            <a:srgbClr val="000000"/>
                          </a:solidFill>
                          <a:effectLst/>
                          <a:latin typeface="Arial" panose="020B0604020202020204" pitchFamily="34" charset="0"/>
                        </a:rPr>
                        <a:t>Otras Respuestas</a:t>
                      </a:r>
                    </a:p>
                  </a:txBody>
                  <a:tcPr marL="5005" marR="5005" marT="500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200" b="0" i="0" u="none" strike="noStrike">
                          <a:solidFill>
                            <a:srgbClr val="000000"/>
                          </a:solidFill>
                          <a:effectLst/>
                          <a:latin typeface="Arial" panose="020B0604020202020204" pitchFamily="34" charset="0"/>
                        </a:rPr>
                        <a:t>11</a:t>
                      </a:r>
                    </a:p>
                  </a:txBody>
                  <a:tcPr marL="5005" marR="5005" marT="500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2.0</a:t>
                      </a:r>
                    </a:p>
                  </a:txBody>
                  <a:tcPr marL="5005" marR="5005" marT="500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2.0</a:t>
                      </a:r>
                    </a:p>
                  </a:txBody>
                  <a:tcPr marL="5005" marR="5005" marT="500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dirty="0">
                          <a:solidFill>
                            <a:srgbClr val="000000"/>
                          </a:solidFill>
                          <a:effectLst/>
                          <a:latin typeface="Arial" panose="020B0604020202020204" pitchFamily="34" charset="0"/>
                        </a:rPr>
                        <a:t>100.0</a:t>
                      </a:r>
                    </a:p>
                  </a:txBody>
                  <a:tcPr marL="5005" marR="5005" marT="500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463555586"/>
                  </a:ext>
                </a:extLst>
              </a:tr>
              <a:tr h="317432">
                <a:tc>
                  <a:txBody>
                    <a:bodyPr/>
                    <a:lstStyle/>
                    <a:p>
                      <a:pPr algn="ctr" fontAlgn="ctr"/>
                      <a:r>
                        <a:rPr lang="es-DO" sz="1200" b="1" i="0" u="none" strike="noStrike" dirty="0">
                          <a:solidFill>
                            <a:srgbClr val="000000"/>
                          </a:solidFill>
                          <a:effectLst/>
                          <a:latin typeface="Arial" panose="020B0604020202020204" pitchFamily="34" charset="0"/>
                        </a:rPr>
                        <a:t>Total</a:t>
                      </a:r>
                    </a:p>
                  </a:txBody>
                  <a:tcPr marL="5005" marR="5005" marT="500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200" b="1" i="0" u="none" strike="noStrike" dirty="0">
                          <a:solidFill>
                            <a:srgbClr val="000000"/>
                          </a:solidFill>
                          <a:effectLst/>
                          <a:latin typeface="Arial" panose="020B0604020202020204" pitchFamily="34" charset="0"/>
                        </a:rPr>
                        <a:t>563</a:t>
                      </a:r>
                    </a:p>
                  </a:txBody>
                  <a:tcPr marL="5005" marR="5005" marT="500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200" b="1" i="0" u="none" strike="noStrike" dirty="0">
                          <a:solidFill>
                            <a:srgbClr val="000000"/>
                          </a:solidFill>
                          <a:effectLst/>
                          <a:latin typeface="Arial" panose="020B0604020202020204" pitchFamily="34" charset="0"/>
                        </a:rPr>
                        <a:t>100.0</a:t>
                      </a:r>
                    </a:p>
                  </a:txBody>
                  <a:tcPr marL="5005" marR="5005" marT="500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200" b="1" i="0" u="none" strike="noStrike" dirty="0">
                          <a:solidFill>
                            <a:srgbClr val="000000"/>
                          </a:solidFill>
                          <a:effectLst/>
                          <a:latin typeface="Arial" panose="020B0604020202020204" pitchFamily="34" charset="0"/>
                        </a:rPr>
                        <a:t>100.0</a:t>
                      </a:r>
                    </a:p>
                  </a:txBody>
                  <a:tcPr marL="5005" marR="5005" marT="500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900" b="1" i="0" u="none" strike="noStrike" dirty="0">
                          <a:solidFill>
                            <a:srgbClr val="000000"/>
                          </a:solidFill>
                          <a:effectLst/>
                          <a:latin typeface="Arial" panose="020B0604020202020204" pitchFamily="34" charset="0"/>
                        </a:rPr>
                        <a:t> </a:t>
                      </a:r>
                    </a:p>
                  </a:txBody>
                  <a:tcPr marL="5005" marR="5005" marT="500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4251591901"/>
                  </a:ext>
                </a:extLst>
              </a:tr>
            </a:tbl>
          </a:graphicData>
        </a:graphic>
      </p:graphicFrame>
      <p:graphicFrame>
        <p:nvGraphicFramePr>
          <p:cNvPr id="7" name="Gráfico 6">
            <a:extLst>
              <a:ext uri="{FF2B5EF4-FFF2-40B4-BE49-F238E27FC236}">
                <a16:creationId xmlns:a16="http://schemas.microsoft.com/office/drawing/2014/main" id="{4DB34CBF-39DD-A74D-950E-92282D8333DA}"/>
              </a:ext>
            </a:extLst>
          </p:cNvPr>
          <p:cNvGraphicFramePr>
            <a:graphicFrameLocks/>
          </p:cNvGraphicFramePr>
          <p:nvPr>
            <p:extLst>
              <p:ext uri="{D42A27DB-BD31-4B8C-83A1-F6EECF244321}">
                <p14:modId xmlns:p14="http://schemas.microsoft.com/office/powerpoint/2010/main" val="2213079308"/>
              </p:ext>
            </p:extLst>
          </p:nvPr>
        </p:nvGraphicFramePr>
        <p:xfrm>
          <a:off x="5791387" y="2007279"/>
          <a:ext cx="5720738" cy="4850721"/>
        </p:xfrm>
        <a:graphic>
          <a:graphicData uri="http://schemas.openxmlformats.org/drawingml/2006/chart">
            <c:chart xmlns:c="http://schemas.openxmlformats.org/drawingml/2006/chart" xmlns:r="http://schemas.openxmlformats.org/officeDocument/2006/relationships" r:id="rId4"/>
          </a:graphicData>
        </a:graphic>
      </p:graphicFrame>
      <p:sp>
        <p:nvSpPr>
          <p:cNvPr id="8" name="Marcador de número de diapositiva 7">
            <a:extLst>
              <a:ext uri="{FF2B5EF4-FFF2-40B4-BE49-F238E27FC236}">
                <a16:creationId xmlns:a16="http://schemas.microsoft.com/office/drawing/2014/main" id="{85FC757B-7935-BD44-A4E1-37179DA66393}"/>
              </a:ext>
            </a:extLst>
          </p:cNvPr>
          <p:cNvSpPr>
            <a:spLocks noGrp="1"/>
          </p:cNvSpPr>
          <p:nvPr>
            <p:ph type="sldNum" sz="quarter" idx="12"/>
          </p:nvPr>
        </p:nvSpPr>
        <p:spPr/>
        <p:txBody>
          <a:bodyPr/>
          <a:lstStyle/>
          <a:p>
            <a:fld id="{F5D1F510-C917-4B4E-B0A9-1BF7ED89073D}" type="slidenum">
              <a:rPr lang="es-DO" smtClean="0"/>
              <a:t>79</a:t>
            </a:fld>
            <a:endParaRPr lang="es-DO"/>
          </a:p>
        </p:txBody>
      </p:sp>
    </p:spTree>
    <p:extLst>
      <p:ext uri="{BB962C8B-B14F-4D97-AF65-F5344CB8AC3E}">
        <p14:creationId xmlns:p14="http://schemas.microsoft.com/office/powerpoint/2010/main" val="901256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0" y="-1"/>
            <a:ext cx="10515600" cy="371476"/>
          </a:xfrm>
          <a:solidFill>
            <a:schemeClr val="accent2">
              <a:lumMod val="40000"/>
              <a:lumOff val="60000"/>
            </a:schemeClr>
          </a:solidFill>
        </p:spPr>
        <p:txBody>
          <a:bodyPr>
            <a:noAutofit/>
          </a:bodyPr>
          <a:lstStyle/>
          <a:p>
            <a:r>
              <a:rPr lang="es-DO" sz="2400" b="1" dirty="0"/>
              <a:t>Evaluación del primer mes del proceso de docencia virtual UASD, Semestre 2020-20</a:t>
            </a:r>
          </a:p>
        </p:txBody>
      </p:sp>
      <p:sp>
        <p:nvSpPr>
          <p:cNvPr id="3" name="Marcador de contenido 2">
            <a:extLst>
              <a:ext uri="{FF2B5EF4-FFF2-40B4-BE49-F238E27FC236}">
                <a16:creationId xmlns:a16="http://schemas.microsoft.com/office/drawing/2014/main" id="{76225DBE-51CD-B141-AE7F-6A3FC8070379}"/>
              </a:ext>
            </a:extLst>
          </p:cNvPr>
          <p:cNvSpPr>
            <a:spLocks noGrp="1"/>
          </p:cNvSpPr>
          <p:nvPr>
            <p:ph idx="1"/>
          </p:nvPr>
        </p:nvSpPr>
        <p:spPr>
          <a:xfrm>
            <a:off x="209550" y="1179806"/>
            <a:ext cx="3705226" cy="534694"/>
          </a:xfrm>
          <a:solidFill>
            <a:schemeClr val="accent4">
              <a:lumMod val="60000"/>
              <a:lumOff val="40000"/>
            </a:schemeClr>
          </a:solidFill>
        </p:spPr>
        <p:txBody>
          <a:bodyPr>
            <a:normAutofit fontScale="92500"/>
          </a:bodyPr>
          <a:lstStyle/>
          <a:p>
            <a:pPr marL="0" indent="0" algn="ctr">
              <a:buNone/>
            </a:pPr>
            <a:r>
              <a:rPr lang="es-DO" sz="2600" b="1" dirty="0"/>
              <a:t>1.- Diseño del Formulario: </a:t>
            </a:r>
          </a:p>
          <a:p>
            <a:pPr marL="0" indent="0" algn="ctr">
              <a:buNone/>
            </a:pPr>
            <a:endParaRPr lang="es-DO" sz="1800" b="1" dirty="0"/>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515600" y="0"/>
            <a:ext cx="1709134" cy="1714500"/>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4910388"/>
            <a:ext cx="1600200" cy="1947612"/>
          </a:xfrm>
          <a:prstGeom prst="rect">
            <a:avLst/>
          </a:prstGeom>
        </p:spPr>
      </p:pic>
      <p:sp>
        <p:nvSpPr>
          <p:cNvPr id="7" name="Marcador de contenido 2">
            <a:extLst>
              <a:ext uri="{FF2B5EF4-FFF2-40B4-BE49-F238E27FC236}">
                <a16:creationId xmlns:a16="http://schemas.microsoft.com/office/drawing/2014/main" id="{A0052871-A09A-A34B-9EFD-7B759556F198}"/>
              </a:ext>
            </a:extLst>
          </p:cNvPr>
          <p:cNvSpPr txBox="1">
            <a:spLocks/>
          </p:cNvSpPr>
          <p:nvPr/>
        </p:nvSpPr>
        <p:spPr>
          <a:xfrm>
            <a:off x="87581" y="621256"/>
            <a:ext cx="2247900" cy="6175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DO" dirty="0"/>
              <a:t>Metodología:</a:t>
            </a:r>
          </a:p>
          <a:p>
            <a:pPr marL="0" indent="0">
              <a:buFont typeface="Arial" panose="020B0604020202020204" pitchFamily="34" charset="0"/>
              <a:buNone/>
            </a:pPr>
            <a:endParaRPr lang="es-DO" dirty="0"/>
          </a:p>
        </p:txBody>
      </p:sp>
      <p:sp>
        <p:nvSpPr>
          <p:cNvPr id="5" name="Rectángulo 4">
            <a:extLst>
              <a:ext uri="{FF2B5EF4-FFF2-40B4-BE49-F238E27FC236}">
                <a16:creationId xmlns:a16="http://schemas.microsoft.com/office/drawing/2014/main" id="{D0D2EB28-9C07-904C-98A0-09ED608F355D}"/>
              </a:ext>
            </a:extLst>
          </p:cNvPr>
          <p:cNvSpPr/>
          <p:nvPr/>
        </p:nvSpPr>
        <p:spPr>
          <a:xfrm>
            <a:off x="314848" y="1917964"/>
            <a:ext cx="2570704" cy="369332"/>
          </a:xfrm>
          <a:prstGeom prst="rect">
            <a:avLst/>
          </a:prstGeom>
        </p:spPr>
        <p:txBody>
          <a:bodyPr wrap="none">
            <a:spAutoFit/>
          </a:bodyPr>
          <a:lstStyle/>
          <a:p>
            <a:pPr algn="ctr"/>
            <a:r>
              <a:rPr lang="es-DO" dirty="0"/>
              <a:t>Estructura del Formulario</a:t>
            </a:r>
          </a:p>
        </p:txBody>
      </p:sp>
      <p:pic>
        <p:nvPicPr>
          <p:cNvPr id="8" name="Imagen 7">
            <a:extLst>
              <a:ext uri="{FF2B5EF4-FFF2-40B4-BE49-F238E27FC236}">
                <a16:creationId xmlns:a16="http://schemas.microsoft.com/office/drawing/2014/main" id="{C279DC13-A3BA-6146-85C1-B7934FA3A92C}"/>
              </a:ext>
            </a:extLst>
          </p:cNvPr>
          <p:cNvPicPr>
            <a:picLocks noChangeAspect="1"/>
          </p:cNvPicPr>
          <p:nvPr/>
        </p:nvPicPr>
        <p:blipFill>
          <a:blip r:embed="rId4"/>
          <a:stretch>
            <a:fillRect/>
          </a:stretch>
        </p:blipFill>
        <p:spPr>
          <a:xfrm>
            <a:off x="6330426" y="1917964"/>
            <a:ext cx="5613400" cy="4902200"/>
          </a:xfrm>
          <a:prstGeom prst="rect">
            <a:avLst/>
          </a:prstGeom>
        </p:spPr>
      </p:pic>
      <p:sp>
        <p:nvSpPr>
          <p:cNvPr id="9" name="Rectángulo 8">
            <a:extLst>
              <a:ext uri="{FF2B5EF4-FFF2-40B4-BE49-F238E27FC236}">
                <a16:creationId xmlns:a16="http://schemas.microsoft.com/office/drawing/2014/main" id="{EE1A3875-76D7-7749-9849-26246B6832EB}"/>
              </a:ext>
            </a:extLst>
          </p:cNvPr>
          <p:cNvSpPr/>
          <p:nvPr/>
        </p:nvSpPr>
        <p:spPr>
          <a:xfrm>
            <a:off x="314793" y="2442061"/>
            <a:ext cx="2377574" cy="369332"/>
          </a:xfrm>
          <a:prstGeom prst="rect">
            <a:avLst/>
          </a:prstGeom>
        </p:spPr>
        <p:txBody>
          <a:bodyPr wrap="none">
            <a:spAutoFit/>
          </a:bodyPr>
          <a:lstStyle/>
          <a:p>
            <a:r>
              <a:rPr lang="es-DO" b="1" u="sng" dirty="0">
                <a:latin typeface="Times New Roman" panose="02020603050405020304" pitchFamily="18" charset="0"/>
                <a:ea typeface="Times New Roman" panose="02020603050405020304" pitchFamily="18" charset="0"/>
              </a:rPr>
              <a:t>A.- Perfil del Docente:</a:t>
            </a:r>
            <a:endParaRPr lang="es-DO" dirty="0">
              <a:latin typeface="Times New Roman" panose="02020603050405020304" pitchFamily="18" charset="0"/>
              <a:ea typeface="Times New Roman" panose="02020603050405020304" pitchFamily="18" charset="0"/>
            </a:endParaRPr>
          </a:p>
        </p:txBody>
      </p:sp>
      <p:sp>
        <p:nvSpPr>
          <p:cNvPr id="10" name="Rectángulo 9">
            <a:extLst>
              <a:ext uri="{FF2B5EF4-FFF2-40B4-BE49-F238E27FC236}">
                <a16:creationId xmlns:a16="http://schemas.microsoft.com/office/drawing/2014/main" id="{25E7676C-768C-9441-BBFA-241306F50B8C}"/>
              </a:ext>
            </a:extLst>
          </p:cNvPr>
          <p:cNvSpPr/>
          <p:nvPr/>
        </p:nvSpPr>
        <p:spPr>
          <a:xfrm>
            <a:off x="314793" y="2889925"/>
            <a:ext cx="2922723" cy="369332"/>
          </a:xfrm>
          <a:prstGeom prst="rect">
            <a:avLst/>
          </a:prstGeom>
        </p:spPr>
        <p:txBody>
          <a:bodyPr wrap="none">
            <a:spAutoFit/>
          </a:bodyPr>
          <a:lstStyle/>
          <a:p>
            <a:r>
              <a:rPr lang="es-DO" b="1" u="sng" dirty="0">
                <a:latin typeface="Times New Roman" panose="02020603050405020304" pitchFamily="18" charset="0"/>
                <a:ea typeface="Times New Roman" panose="02020603050405020304" pitchFamily="18" charset="0"/>
              </a:rPr>
              <a:t>B.- Manejo del Aula Virtual</a:t>
            </a:r>
            <a:endParaRPr lang="es-DO" dirty="0">
              <a:latin typeface="Times New Roman" panose="02020603050405020304" pitchFamily="18" charset="0"/>
              <a:ea typeface="Times New Roman" panose="02020603050405020304" pitchFamily="18" charset="0"/>
            </a:endParaRPr>
          </a:p>
        </p:txBody>
      </p:sp>
      <p:sp>
        <p:nvSpPr>
          <p:cNvPr id="11" name="Rectángulo 10">
            <a:extLst>
              <a:ext uri="{FF2B5EF4-FFF2-40B4-BE49-F238E27FC236}">
                <a16:creationId xmlns:a16="http://schemas.microsoft.com/office/drawing/2014/main" id="{C85F0E78-E134-D74B-93A7-5B7443B68CB2}"/>
              </a:ext>
            </a:extLst>
          </p:cNvPr>
          <p:cNvSpPr/>
          <p:nvPr/>
        </p:nvSpPr>
        <p:spPr>
          <a:xfrm>
            <a:off x="314794" y="3278055"/>
            <a:ext cx="4771556" cy="369332"/>
          </a:xfrm>
          <a:prstGeom prst="rect">
            <a:avLst/>
          </a:prstGeom>
        </p:spPr>
        <p:txBody>
          <a:bodyPr wrap="square">
            <a:spAutoFit/>
          </a:bodyPr>
          <a:lstStyle/>
          <a:p>
            <a:r>
              <a:rPr lang="es-DO" b="1" u="sng" dirty="0">
                <a:latin typeface="Times New Roman" panose="02020603050405020304" pitchFamily="18" charset="0"/>
                <a:ea typeface="Times New Roman" panose="02020603050405020304" pitchFamily="18" charset="0"/>
              </a:rPr>
              <a:t>C.- Ambiente del aula virtual y su conectividad</a:t>
            </a:r>
            <a:endParaRPr lang="es-DO" dirty="0">
              <a:latin typeface="Times New Roman" panose="02020603050405020304" pitchFamily="18" charset="0"/>
              <a:ea typeface="Times New Roman" panose="02020603050405020304" pitchFamily="18" charset="0"/>
            </a:endParaRPr>
          </a:p>
        </p:txBody>
      </p:sp>
      <p:sp>
        <p:nvSpPr>
          <p:cNvPr id="12" name="Rectángulo 11">
            <a:extLst>
              <a:ext uri="{FF2B5EF4-FFF2-40B4-BE49-F238E27FC236}">
                <a16:creationId xmlns:a16="http://schemas.microsoft.com/office/drawing/2014/main" id="{53890DFB-968A-6F46-83C7-8B37CCAC5AC9}"/>
              </a:ext>
            </a:extLst>
          </p:cNvPr>
          <p:cNvSpPr/>
          <p:nvPr/>
        </p:nvSpPr>
        <p:spPr>
          <a:xfrm>
            <a:off x="301456" y="3705062"/>
            <a:ext cx="5872120" cy="369332"/>
          </a:xfrm>
          <a:prstGeom prst="rect">
            <a:avLst/>
          </a:prstGeom>
        </p:spPr>
        <p:txBody>
          <a:bodyPr wrap="none">
            <a:spAutoFit/>
          </a:bodyPr>
          <a:lstStyle/>
          <a:p>
            <a:r>
              <a:rPr lang="es-DO" b="1" u="sng" dirty="0">
                <a:latin typeface="Times New Roman" panose="02020603050405020304" pitchFamily="18" charset="0"/>
                <a:ea typeface="Times New Roman" panose="02020603050405020304" pitchFamily="18" charset="0"/>
              </a:rPr>
              <a:t>D.- Cambios y expectativas que genera la docencia virtual</a:t>
            </a:r>
            <a:endParaRPr lang="es-DO" dirty="0">
              <a:latin typeface="Times New Roman" panose="02020603050405020304" pitchFamily="18" charset="0"/>
              <a:ea typeface="Times New Roman" panose="02020603050405020304" pitchFamily="18" charset="0"/>
            </a:endParaRPr>
          </a:p>
        </p:txBody>
      </p:sp>
      <p:sp>
        <p:nvSpPr>
          <p:cNvPr id="13" name="Rectángulo 12">
            <a:extLst>
              <a:ext uri="{FF2B5EF4-FFF2-40B4-BE49-F238E27FC236}">
                <a16:creationId xmlns:a16="http://schemas.microsoft.com/office/drawing/2014/main" id="{DD365E7F-982D-2043-BDCE-B44CBB230C16}"/>
              </a:ext>
            </a:extLst>
          </p:cNvPr>
          <p:cNvSpPr/>
          <p:nvPr/>
        </p:nvSpPr>
        <p:spPr>
          <a:xfrm>
            <a:off x="301456" y="4145374"/>
            <a:ext cx="5423601" cy="369332"/>
          </a:xfrm>
          <a:prstGeom prst="rect">
            <a:avLst/>
          </a:prstGeom>
        </p:spPr>
        <p:txBody>
          <a:bodyPr wrap="none">
            <a:spAutoFit/>
          </a:bodyPr>
          <a:lstStyle/>
          <a:p>
            <a:r>
              <a:rPr lang="es-DO" b="1" u="sng" dirty="0">
                <a:latin typeface="Times New Roman" panose="02020603050405020304" pitchFamily="18" charset="0"/>
                <a:ea typeface="Times New Roman" panose="02020603050405020304" pitchFamily="18" charset="0"/>
              </a:rPr>
              <a:t>E.- Sobre el proceso de aprendizaje de los estudiantes</a:t>
            </a:r>
            <a:endParaRPr lang="es-DO" u="sng" dirty="0">
              <a:latin typeface="Times New Roman" panose="02020603050405020304" pitchFamily="18" charset="0"/>
              <a:ea typeface="Times New Roman" panose="02020603050405020304" pitchFamily="18" charset="0"/>
            </a:endParaRPr>
          </a:p>
        </p:txBody>
      </p:sp>
      <p:sp>
        <p:nvSpPr>
          <p:cNvPr id="14" name="Rectángulo 13">
            <a:extLst>
              <a:ext uri="{FF2B5EF4-FFF2-40B4-BE49-F238E27FC236}">
                <a16:creationId xmlns:a16="http://schemas.microsoft.com/office/drawing/2014/main" id="{CDE46F2E-BAB5-0F4A-A6DE-E98B184FED16}"/>
              </a:ext>
            </a:extLst>
          </p:cNvPr>
          <p:cNvSpPr/>
          <p:nvPr/>
        </p:nvSpPr>
        <p:spPr>
          <a:xfrm>
            <a:off x="301456" y="4515087"/>
            <a:ext cx="4925772" cy="369332"/>
          </a:xfrm>
          <a:prstGeom prst="rect">
            <a:avLst/>
          </a:prstGeom>
        </p:spPr>
        <p:txBody>
          <a:bodyPr wrap="none">
            <a:spAutoFit/>
          </a:bodyPr>
          <a:lstStyle/>
          <a:p>
            <a:r>
              <a:rPr lang="es-DO" b="1" u="sng" dirty="0">
                <a:latin typeface="Times New Roman" panose="02020603050405020304" pitchFamily="18" charset="0"/>
                <a:ea typeface="Times New Roman" panose="02020603050405020304" pitchFamily="18" charset="0"/>
              </a:rPr>
              <a:t>F.- Apoyo recibido, Salud Mental y Sugerencias</a:t>
            </a:r>
            <a:endParaRPr lang="es-DO" u="sng" dirty="0">
              <a:latin typeface="Times New Roman" panose="02020603050405020304" pitchFamily="18" charset="0"/>
              <a:ea typeface="Times New Roman" panose="02020603050405020304" pitchFamily="18" charset="0"/>
            </a:endParaRPr>
          </a:p>
        </p:txBody>
      </p:sp>
      <p:sp>
        <p:nvSpPr>
          <p:cNvPr id="16" name="Marcador de número de diapositiva 15">
            <a:extLst>
              <a:ext uri="{FF2B5EF4-FFF2-40B4-BE49-F238E27FC236}">
                <a16:creationId xmlns:a16="http://schemas.microsoft.com/office/drawing/2014/main" id="{501F1568-DF91-1046-BE15-16519B253DD9}"/>
              </a:ext>
            </a:extLst>
          </p:cNvPr>
          <p:cNvSpPr>
            <a:spLocks noGrp="1"/>
          </p:cNvSpPr>
          <p:nvPr>
            <p:ph type="sldNum" sz="quarter" idx="12"/>
          </p:nvPr>
        </p:nvSpPr>
        <p:spPr/>
        <p:txBody>
          <a:bodyPr/>
          <a:lstStyle/>
          <a:p>
            <a:fld id="{F5D1F510-C917-4B4E-B0A9-1BF7ED89073D}" type="slidenum">
              <a:rPr lang="es-DO" smtClean="0"/>
              <a:t>8</a:t>
            </a:fld>
            <a:endParaRPr lang="es-DO"/>
          </a:p>
        </p:txBody>
      </p:sp>
    </p:spTree>
    <p:extLst>
      <p:ext uri="{BB962C8B-B14F-4D97-AF65-F5344CB8AC3E}">
        <p14:creationId xmlns:p14="http://schemas.microsoft.com/office/powerpoint/2010/main" val="38190699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3202405" y="968956"/>
            <a:ext cx="5787190" cy="523220"/>
          </a:xfrm>
          <a:prstGeom prst="rect">
            <a:avLst/>
          </a:prstGeom>
          <a:solidFill>
            <a:schemeClr val="accent6">
              <a:lumMod val="60000"/>
              <a:lumOff val="40000"/>
            </a:schemeClr>
          </a:solidFill>
        </p:spPr>
        <p:txBody>
          <a:bodyPr wrap="square" rtlCol="0">
            <a:spAutoFit/>
          </a:bodyPr>
          <a:lstStyle/>
          <a:p>
            <a:pPr algn="ctr"/>
            <a:r>
              <a:rPr lang="es-DO" sz="2800" b="1" dirty="0"/>
              <a:t>Asistencia de los Estudiantes</a:t>
            </a:r>
          </a:p>
        </p:txBody>
      </p:sp>
      <p:graphicFrame>
        <p:nvGraphicFramePr>
          <p:cNvPr id="3" name="Tabla 2">
            <a:extLst>
              <a:ext uri="{FF2B5EF4-FFF2-40B4-BE49-F238E27FC236}">
                <a16:creationId xmlns:a16="http://schemas.microsoft.com/office/drawing/2014/main" id="{4D76A08C-30C9-B14B-A016-99ADB0074D81}"/>
              </a:ext>
            </a:extLst>
          </p:cNvPr>
          <p:cNvGraphicFramePr>
            <a:graphicFrameLocks noGrp="1"/>
          </p:cNvGraphicFramePr>
          <p:nvPr>
            <p:extLst>
              <p:ext uri="{D42A27DB-BD31-4B8C-83A1-F6EECF244321}">
                <p14:modId xmlns:p14="http://schemas.microsoft.com/office/powerpoint/2010/main" val="4278727406"/>
              </p:ext>
            </p:extLst>
          </p:nvPr>
        </p:nvGraphicFramePr>
        <p:xfrm>
          <a:off x="103444" y="2037098"/>
          <a:ext cx="5897133" cy="4433719"/>
        </p:xfrm>
        <a:graphic>
          <a:graphicData uri="http://schemas.openxmlformats.org/drawingml/2006/table">
            <a:tbl>
              <a:tblPr/>
              <a:tblGrid>
                <a:gridCol w="2092614">
                  <a:extLst>
                    <a:ext uri="{9D8B030D-6E8A-4147-A177-3AD203B41FA5}">
                      <a16:colId xmlns:a16="http://schemas.microsoft.com/office/drawing/2014/main" val="4040930180"/>
                    </a:ext>
                  </a:extLst>
                </a:gridCol>
                <a:gridCol w="1087745">
                  <a:extLst>
                    <a:ext uri="{9D8B030D-6E8A-4147-A177-3AD203B41FA5}">
                      <a16:colId xmlns:a16="http://schemas.microsoft.com/office/drawing/2014/main" val="83215730"/>
                    </a:ext>
                  </a:extLst>
                </a:gridCol>
                <a:gridCol w="756242">
                  <a:extLst>
                    <a:ext uri="{9D8B030D-6E8A-4147-A177-3AD203B41FA5}">
                      <a16:colId xmlns:a16="http://schemas.microsoft.com/office/drawing/2014/main" val="1436477526"/>
                    </a:ext>
                  </a:extLst>
                </a:gridCol>
                <a:gridCol w="756242">
                  <a:extLst>
                    <a:ext uri="{9D8B030D-6E8A-4147-A177-3AD203B41FA5}">
                      <a16:colId xmlns:a16="http://schemas.microsoft.com/office/drawing/2014/main" val="3508687402"/>
                    </a:ext>
                  </a:extLst>
                </a:gridCol>
                <a:gridCol w="1204290">
                  <a:extLst>
                    <a:ext uri="{9D8B030D-6E8A-4147-A177-3AD203B41FA5}">
                      <a16:colId xmlns:a16="http://schemas.microsoft.com/office/drawing/2014/main" val="3460388400"/>
                    </a:ext>
                  </a:extLst>
                </a:gridCol>
              </a:tblGrid>
              <a:tr h="518201">
                <a:tc gridSpan="5">
                  <a:txBody>
                    <a:bodyPr/>
                    <a:lstStyle/>
                    <a:p>
                      <a:pPr algn="ctr" fontAlgn="ctr"/>
                      <a:r>
                        <a:rPr lang="es-DO" sz="13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7773" marR="7773" marT="77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528443945"/>
                  </a:ext>
                </a:extLst>
              </a:tr>
              <a:tr h="663298">
                <a:tc gridSpan="5">
                  <a:txBody>
                    <a:bodyPr/>
                    <a:lstStyle/>
                    <a:p>
                      <a:pPr algn="ctr" fontAlgn="ctr"/>
                      <a:r>
                        <a:rPr lang="es-DO" sz="1500" b="1" i="0" u="none" strike="noStrike">
                          <a:solidFill>
                            <a:srgbClr val="000000"/>
                          </a:solidFill>
                          <a:effectLst/>
                          <a:latin typeface="Arial" panose="020B0604020202020204" pitchFamily="34" charset="0"/>
                        </a:rPr>
                        <a:t>Cantidad y % de encuestados según como ha sido la asistencia de los estudiantes, a las videoconferencias en la docencia virtual</a:t>
                      </a:r>
                    </a:p>
                  </a:txBody>
                  <a:tcPr marL="7773" marR="7773" marT="77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3893122972"/>
                  </a:ext>
                </a:extLst>
              </a:tr>
              <a:tr h="621842">
                <a:tc>
                  <a:txBody>
                    <a:bodyPr/>
                    <a:lstStyle/>
                    <a:p>
                      <a:pPr algn="ctr" fontAlgn="ctr"/>
                      <a:r>
                        <a:rPr lang="es-DO" sz="1500" b="1" i="0" u="none" strike="noStrike">
                          <a:solidFill>
                            <a:srgbClr val="000000"/>
                          </a:solidFill>
                          <a:effectLst/>
                          <a:latin typeface="Arial" panose="020B0604020202020204" pitchFamily="34" charset="0"/>
                        </a:rPr>
                        <a:t>Asistencia Estudiantes</a:t>
                      </a:r>
                    </a:p>
                  </a:txBody>
                  <a:tcPr marL="7773" marR="7773" marT="77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500" b="1" i="0" u="none" strike="noStrike">
                          <a:solidFill>
                            <a:srgbClr val="000000"/>
                          </a:solidFill>
                          <a:effectLst/>
                          <a:latin typeface="Arial" panose="020B0604020202020204" pitchFamily="34" charset="0"/>
                        </a:rPr>
                        <a:t>Frecuencia</a:t>
                      </a:r>
                    </a:p>
                  </a:txBody>
                  <a:tcPr marL="7773" marR="7773" marT="77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600" b="1" i="0" u="none" strike="noStrike">
                          <a:solidFill>
                            <a:srgbClr val="000000"/>
                          </a:solidFill>
                          <a:effectLst/>
                          <a:latin typeface="Arial" panose="020B0604020202020204" pitchFamily="34" charset="0"/>
                        </a:rPr>
                        <a:t>%</a:t>
                      </a:r>
                    </a:p>
                  </a:txBody>
                  <a:tcPr marL="7773" marR="7773" marT="77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500" b="1" i="0" u="none" strike="noStrike">
                          <a:solidFill>
                            <a:srgbClr val="000000"/>
                          </a:solidFill>
                          <a:effectLst/>
                          <a:latin typeface="Arial" panose="020B0604020202020204" pitchFamily="34" charset="0"/>
                        </a:rPr>
                        <a:t>% Válido</a:t>
                      </a:r>
                    </a:p>
                  </a:txBody>
                  <a:tcPr marL="7773" marR="7773" marT="77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500" b="1" i="0" u="none" strike="noStrike">
                          <a:solidFill>
                            <a:srgbClr val="000000"/>
                          </a:solidFill>
                          <a:effectLst/>
                          <a:latin typeface="Arial" panose="020B0604020202020204" pitchFamily="34" charset="0"/>
                        </a:rPr>
                        <a:t>% Acumulado</a:t>
                      </a:r>
                    </a:p>
                  </a:txBody>
                  <a:tcPr marL="7773" marR="7773" marT="77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1688888946"/>
                  </a:ext>
                </a:extLst>
              </a:tr>
              <a:tr h="231636">
                <a:tc>
                  <a:txBody>
                    <a:bodyPr/>
                    <a:lstStyle/>
                    <a:p>
                      <a:pPr algn="l" fontAlgn="ctr"/>
                      <a:r>
                        <a:rPr lang="es-DO" sz="1500" b="0" i="0" u="none" strike="noStrike">
                          <a:solidFill>
                            <a:srgbClr val="000000"/>
                          </a:solidFill>
                          <a:effectLst/>
                          <a:latin typeface="Arial" panose="020B0604020202020204" pitchFamily="34" charset="0"/>
                        </a:rPr>
                        <a:t>10% ha asistido</a:t>
                      </a:r>
                    </a:p>
                  </a:txBody>
                  <a:tcPr marL="7773" marR="7773" marT="77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500" b="0" i="0" u="none" strike="noStrike">
                          <a:solidFill>
                            <a:srgbClr val="000000"/>
                          </a:solidFill>
                          <a:effectLst/>
                          <a:latin typeface="Arial" panose="020B0604020202020204" pitchFamily="34" charset="0"/>
                        </a:rPr>
                        <a:t>17</a:t>
                      </a:r>
                    </a:p>
                  </a:txBody>
                  <a:tcPr marL="7773" marR="7773" marT="777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3.0</a:t>
                      </a:r>
                    </a:p>
                  </a:txBody>
                  <a:tcPr marL="7773" marR="7773" marT="77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3.0</a:t>
                      </a:r>
                    </a:p>
                  </a:txBody>
                  <a:tcPr marL="7773" marR="7773" marT="77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3.0</a:t>
                      </a:r>
                    </a:p>
                  </a:txBody>
                  <a:tcPr marL="7773" marR="7773" marT="77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716386823"/>
                  </a:ext>
                </a:extLst>
              </a:tr>
              <a:tr h="231636">
                <a:tc>
                  <a:txBody>
                    <a:bodyPr/>
                    <a:lstStyle/>
                    <a:p>
                      <a:pPr algn="l" fontAlgn="ctr"/>
                      <a:r>
                        <a:rPr lang="es-DO" sz="1500" b="0" i="0" u="none" strike="noStrike">
                          <a:solidFill>
                            <a:srgbClr val="000000"/>
                          </a:solidFill>
                          <a:effectLst/>
                          <a:latin typeface="Arial" panose="020B0604020202020204" pitchFamily="34" charset="0"/>
                        </a:rPr>
                        <a:t>100% ha asistido</a:t>
                      </a:r>
                    </a:p>
                  </a:txBody>
                  <a:tcPr marL="7773" marR="7773" marT="77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500" b="0" i="0" u="none" strike="noStrike">
                          <a:solidFill>
                            <a:srgbClr val="000000"/>
                          </a:solidFill>
                          <a:effectLst/>
                          <a:latin typeface="Arial" panose="020B0604020202020204" pitchFamily="34" charset="0"/>
                        </a:rPr>
                        <a:t>19</a:t>
                      </a:r>
                    </a:p>
                  </a:txBody>
                  <a:tcPr marL="7773" marR="7773" marT="777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3.4</a:t>
                      </a:r>
                    </a:p>
                  </a:txBody>
                  <a:tcPr marL="7773" marR="7773" marT="77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3.4</a:t>
                      </a:r>
                    </a:p>
                  </a:txBody>
                  <a:tcPr marL="7773" marR="7773" marT="77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6.4</a:t>
                      </a:r>
                    </a:p>
                  </a:txBody>
                  <a:tcPr marL="7773" marR="7773" marT="77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174655860"/>
                  </a:ext>
                </a:extLst>
              </a:tr>
              <a:tr h="231636">
                <a:tc>
                  <a:txBody>
                    <a:bodyPr/>
                    <a:lstStyle/>
                    <a:p>
                      <a:pPr algn="l" fontAlgn="ctr"/>
                      <a:r>
                        <a:rPr lang="es-DO" sz="1500" b="0" i="0" u="none" strike="noStrike">
                          <a:solidFill>
                            <a:srgbClr val="000000"/>
                          </a:solidFill>
                          <a:effectLst/>
                          <a:latin typeface="Arial" panose="020B0604020202020204" pitchFamily="34" charset="0"/>
                        </a:rPr>
                        <a:t>20% ha asistido</a:t>
                      </a:r>
                    </a:p>
                  </a:txBody>
                  <a:tcPr marL="7773" marR="7773" marT="77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500" b="0" i="0" u="none" strike="noStrike">
                          <a:solidFill>
                            <a:srgbClr val="000000"/>
                          </a:solidFill>
                          <a:effectLst/>
                          <a:latin typeface="Arial" panose="020B0604020202020204" pitchFamily="34" charset="0"/>
                        </a:rPr>
                        <a:t>20</a:t>
                      </a:r>
                    </a:p>
                  </a:txBody>
                  <a:tcPr marL="7773" marR="7773" marT="777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3.6</a:t>
                      </a:r>
                    </a:p>
                  </a:txBody>
                  <a:tcPr marL="7773" marR="7773" marT="77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3.6</a:t>
                      </a:r>
                    </a:p>
                  </a:txBody>
                  <a:tcPr marL="7773" marR="7773" marT="77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9.9</a:t>
                      </a:r>
                    </a:p>
                  </a:txBody>
                  <a:tcPr marL="7773" marR="7773" marT="77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121726363"/>
                  </a:ext>
                </a:extLst>
              </a:tr>
              <a:tr h="231636">
                <a:tc>
                  <a:txBody>
                    <a:bodyPr/>
                    <a:lstStyle/>
                    <a:p>
                      <a:pPr algn="l" fontAlgn="ctr"/>
                      <a:r>
                        <a:rPr lang="es-DO" sz="1500" b="0" i="0" u="none" strike="noStrike">
                          <a:solidFill>
                            <a:srgbClr val="000000"/>
                          </a:solidFill>
                          <a:effectLst/>
                          <a:latin typeface="Arial" panose="020B0604020202020204" pitchFamily="34" charset="0"/>
                        </a:rPr>
                        <a:t>30% ha asistido</a:t>
                      </a:r>
                    </a:p>
                  </a:txBody>
                  <a:tcPr marL="7773" marR="7773" marT="77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500" b="0" i="0" u="none" strike="noStrike">
                          <a:solidFill>
                            <a:srgbClr val="000000"/>
                          </a:solidFill>
                          <a:effectLst/>
                          <a:latin typeface="Arial" panose="020B0604020202020204" pitchFamily="34" charset="0"/>
                        </a:rPr>
                        <a:t>36</a:t>
                      </a:r>
                    </a:p>
                  </a:txBody>
                  <a:tcPr marL="7773" marR="7773" marT="777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6.4</a:t>
                      </a:r>
                    </a:p>
                  </a:txBody>
                  <a:tcPr marL="7773" marR="7773" marT="77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6.4</a:t>
                      </a:r>
                    </a:p>
                  </a:txBody>
                  <a:tcPr marL="7773" marR="7773" marT="77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16.3</a:t>
                      </a:r>
                    </a:p>
                  </a:txBody>
                  <a:tcPr marL="7773" marR="7773" marT="77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727978063"/>
                  </a:ext>
                </a:extLst>
              </a:tr>
              <a:tr h="231636">
                <a:tc>
                  <a:txBody>
                    <a:bodyPr/>
                    <a:lstStyle/>
                    <a:p>
                      <a:pPr algn="l" fontAlgn="ctr"/>
                      <a:r>
                        <a:rPr lang="es-DO" sz="1500" b="0" i="0" u="none" strike="noStrike">
                          <a:solidFill>
                            <a:srgbClr val="000000"/>
                          </a:solidFill>
                          <a:effectLst/>
                          <a:latin typeface="Arial" panose="020B0604020202020204" pitchFamily="34" charset="0"/>
                        </a:rPr>
                        <a:t>40% ha asistido</a:t>
                      </a:r>
                    </a:p>
                  </a:txBody>
                  <a:tcPr marL="7773" marR="7773" marT="77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500" b="0" i="0" u="none" strike="noStrike">
                          <a:solidFill>
                            <a:srgbClr val="000000"/>
                          </a:solidFill>
                          <a:effectLst/>
                          <a:latin typeface="Arial" panose="020B0604020202020204" pitchFamily="34" charset="0"/>
                        </a:rPr>
                        <a:t>49</a:t>
                      </a:r>
                    </a:p>
                  </a:txBody>
                  <a:tcPr marL="7773" marR="7773" marT="777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8.7</a:t>
                      </a:r>
                    </a:p>
                  </a:txBody>
                  <a:tcPr marL="7773" marR="7773" marT="77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8.7</a:t>
                      </a:r>
                    </a:p>
                  </a:txBody>
                  <a:tcPr marL="7773" marR="7773" marT="77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25.0</a:t>
                      </a:r>
                    </a:p>
                  </a:txBody>
                  <a:tcPr marL="7773" marR="7773" marT="77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980151303"/>
                  </a:ext>
                </a:extLst>
              </a:tr>
              <a:tr h="231636">
                <a:tc>
                  <a:txBody>
                    <a:bodyPr/>
                    <a:lstStyle/>
                    <a:p>
                      <a:pPr algn="l" fontAlgn="ctr"/>
                      <a:r>
                        <a:rPr lang="es-DO" sz="1500" b="0" i="0" u="none" strike="noStrike">
                          <a:solidFill>
                            <a:srgbClr val="000000"/>
                          </a:solidFill>
                          <a:effectLst/>
                          <a:latin typeface="Arial" panose="020B0604020202020204" pitchFamily="34" charset="0"/>
                        </a:rPr>
                        <a:t>50% ha asistido</a:t>
                      </a:r>
                    </a:p>
                  </a:txBody>
                  <a:tcPr marL="7773" marR="7773" marT="77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500" b="0" i="0" u="none" strike="noStrike">
                          <a:solidFill>
                            <a:srgbClr val="000000"/>
                          </a:solidFill>
                          <a:effectLst/>
                          <a:latin typeface="Arial" panose="020B0604020202020204" pitchFamily="34" charset="0"/>
                        </a:rPr>
                        <a:t>62</a:t>
                      </a:r>
                    </a:p>
                  </a:txBody>
                  <a:tcPr marL="7773" marR="7773" marT="777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11.0</a:t>
                      </a:r>
                    </a:p>
                  </a:txBody>
                  <a:tcPr marL="7773" marR="7773" marT="77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11.0</a:t>
                      </a:r>
                    </a:p>
                  </a:txBody>
                  <a:tcPr marL="7773" marR="7773" marT="77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36.1</a:t>
                      </a:r>
                    </a:p>
                  </a:txBody>
                  <a:tcPr marL="7773" marR="7773" marT="77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096900307"/>
                  </a:ext>
                </a:extLst>
              </a:tr>
              <a:tr h="231636">
                <a:tc>
                  <a:txBody>
                    <a:bodyPr/>
                    <a:lstStyle/>
                    <a:p>
                      <a:pPr algn="l" fontAlgn="ctr"/>
                      <a:r>
                        <a:rPr lang="es-DO" sz="1500" b="0" i="0" u="none" strike="noStrike">
                          <a:solidFill>
                            <a:srgbClr val="000000"/>
                          </a:solidFill>
                          <a:effectLst/>
                          <a:latin typeface="Arial" panose="020B0604020202020204" pitchFamily="34" charset="0"/>
                        </a:rPr>
                        <a:t>60% ha asistido</a:t>
                      </a:r>
                    </a:p>
                  </a:txBody>
                  <a:tcPr marL="7773" marR="7773" marT="77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500" b="0" i="0" u="none" strike="noStrike">
                          <a:solidFill>
                            <a:srgbClr val="000000"/>
                          </a:solidFill>
                          <a:effectLst/>
                          <a:latin typeface="Arial" panose="020B0604020202020204" pitchFamily="34" charset="0"/>
                        </a:rPr>
                        <a:t>94</a:t>
                      </a:r>
                    </a:p>
                  </a:txBody>
                  <a:tcPr marL="7773" marR="7773" marT="777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16.7</a:t>
                      </a:r>
                    </a:p>
                  </a:txBody>
                  <a:tcPr marL="7773" marR="7773" marT="77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16.7</a:t>
                      </a:r>
                    </a:p>
                  </a:txBody>
                  <a:tcPr marL="7773" marR="7773" marT="77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52.8</a:t>
                      </a:r>
                    </a:p>
                  </a:txBody>
                  <a:tcPr marL="7773" marR="7773" marT="77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107110502"/>
                  </a:ext>
                </a:extLst>
              </a:tr>
              <a:tr h="231636">
                <a:tc>
                  <a:txBody>
                    <a:bodyPr/>
                    <a:lstStyle/>
                    <a:p>
                      <a:pPr algn="l" fontAlgn="ctr"/>
                      <a:r>
                        <a:rPr lang="es-DO" sz="1500" b="0" i="0" u="none" strike="noStrike">
                          <a:solidFill>
                            <a:srgbClr val="000000"/>
                          </a:solidFill>
                          <a:effectLst/>
                          <a:latin typeface="Arial" panose="020B0604020202020204" pitchFamily="34" charset="0"/>
                        </a:rPr>
                        <a:t>70% ha asistido</a:t>
                      </a:r>
                    </a:p>
                  </a:txBody>
                  <a:tcPr marL="7773" marR="7773" marT="77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500" b="0" i="0" u="none" strike="noStrike">
                          <a:solidFill>
                            <a:srgbClr val="000000"/>
                          </a:solidFill>
                          <a:effectLst/>
                          <a:latin typeface="Arial" panose="020B0604020202020204" pitchFamily="34" charset="0"/>
                        </a:rPr>
                        <a:t>86</a:t>
                      </a:r>
                    </a:p>
                  </a:txBody>
                  <a:tcPr marL="7773" marR="7773" marT="777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15.3</a:t>
                      </a:r>
                    </a:p>
                  </a:txBody>
                  <a:tcPr marL="7773" marR="7773" marT="77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15.3</a:t>
                      </a:r>
                    </a:p>
                  </a:txBody>
                  <a:tcPr marL="7773" marR="7773" marT="77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68.0</a:t>
                      </a:r>
                    </a:p>
                  </a:txBody>
                  <a:tcPr marL="7773" marR="7773" marT="77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905768599"/>
                  </a:ext>
                </a:extLst>
              </a:tr>
              <a:tr h="231636">
                <a:tc>
                  <a:txBody>
                    <a:bodyPr/>
                    <a:lstStyle/>
                    <a:p>
                      <a:pPr algn="l" fontAlgn="ctr"/>
                      <a:r>
                        <a:rPr lang="es-DO" sz="1500" b="0" i="0" u="none" strike="noStrike">
                          <a:solidFill>
                            <a:srgbClr val="000000"/>
                          </a:solidFill>
                          <a:effectLst/>
                          <a:latin typeface="Arial" panose="020B0604020202020204" pitchFamily="34" charset="0"/>
                        </a:rPr>
                        <a:t>80% ha asistido</a:t>
                      </a:r>
                    </a:p>
                  </a:txBody>
                  <a:tcPr marL="7773" marR="7773" marT="77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500" b="0" i="0" u="none" strike="noStrike">
                          <a:solidFill>
                            <a:srgbClr val="000000"/>
                          </a:solidFill>
                          <a:effectLst/>
                          <a:latin typeface="Arial" panose="020B0604020202020204" pitchFamily="34" charset="0"/>
                        </a:rPr>
                        <a:t>71</a:t>
                      </a:r>
                    </a:p>
                  </a:txBody>
                  <a:tcPr marL="7773" marR="7773" marT="777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12.6</a:t>
                      </a:r>
                    </a:p>
                  </a:txBody>
                  <a:tcPr marL="7773" marR="7773" marT="77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12.6</a:t>
                      </a:r>
                    </a:p>
                  </a:txBody>
                  <a:tcPr marL="7773" marR="7773" marT="77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80.6</a:t>
                      </a:r>
                    </a:p>
                  </a:txBody>
                  <a:tcPr marL="7773" marR="7773" marT="77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192875548"/>
                  </a:ext>
                </a:extLst>
              </a:tr>
              <a:tr h="231636">
                <a:tc>
                  <a:txBody>
                    <a:bodyPr/>
                    <a:lstStyle/>
                    <a:p>
                      <a:pPr algn="l" fontAlgn="ctr"/>
                      <a:r>
                        <a:rPr lang="es-DO" sz="1500" b="0" i="0" u="none" strike="noStrike">
                          <a:solidFill>
                            <a:srgbClr val="000000"/>
                          </a:solidFill>
                          <a:effectLst/>
                          <a:latin typeface="Arial" panose="020B0604020202020204" pitchFamily="34" charset="0"/>
                        </a:rPr>
                        <a:t>90% ha asistido</a:t>
                      </a:r>
                    </a:p>
                  </a:txBody>
                  <a:tcPr marL="7773" marR="7773" marT="77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500" b="0" i="0" u="none" strike="noStrike">
                          <a:solidFill>
                            <a:srgbClr val="000000"/>
                          </a:solidFill>
                          <a:effectLst/>
                          <a:latin typeface="Arial" panose="020B0604020202020204" pitchFamily="34" charset="0"/>
                        </a:rPr>
                        <a:t>109</a:t>
                      </a:r>
                    </a:p>
                  </a:txBody>
                  <a:tcPr marL="7773" marR="7773" marT="777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19.4</a:t>
                      </a:r>
                    </a:p>
                  </a:txBody>
                  <a:tcPr marL="7773" marR="7773" marT="77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19.4</a:t>
                      </a:r>
                    </a:p>
                  </a:txBody>
                  <a:tcPr marL="7773" marR="7773" marT="77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100.0</a:t>
                      </a:r>
                    </a:p>
                  </a:txBody>
                  <a:tcPr marL="7773" marR="7773" marT="77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236058979"/>
                  </a:ext>
                </a:extLst>
              </a:tr>
              <a:tr h="231636">
                <a:tc>
                  <a:txBody>
                    <a:bodyPr/>
                    <a:lstStyle/>
                    <a:p>
                      <a:pPr algn="ctr" fontAlgn="ctr"/>
                      <a:r>
                        <a:rPr lang="es-DO" sz="1500" b="1" i="0" u="none" strike="noStrike">
                          <a:solidFill>
                            <a:srgbClr val="000000"/>
                          </a:solidFill>
                          <a:effectLst/>
                          <a:latin typeface="Arial" panose="020B0604020202020204" pitchFamily="34" charset="0"/>
                        </a:rPr>
                        <a:t>Total</a:t>
                      </a:r>
                    </a:p>
                  </a:txBody>
                  <a:tcPr marL="7773" marR="7773" marT="77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500" b="1" i="0" u="none" strike="noStrike">
                          <a:solidFill>
                            <a:srgbClr val="000000"/>
                          </a:solidFill>
                          <a:effectLst/>
                          <a:latin typeface="Arial" panose="020B0604020202020204" pitchFamily="34" charset="0"/>
                        </a:rPr>
                        <a:t>563</a:t>
                      </a:r>
                    </a:p>
                  </a:txBody>
                  <a:tcPr marL="7773" marR="7773" marT="77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500" b="1" i="0" u="none" strike="noStrike">
                          <a:solidFill>
                            <a:srgbClr val="000000"/>
                          </a:solidFill>
                          <a:effectLst/>
                          <a:latin typeface="Arial" panose="020B0604020202020204" pitchFamily="34" charset="0"/>
                        </a:rPr>
                        <a:t>100.0</a:t>
                      </a:r>
                    </a:p>
                  </a:txBody>
                  <a:tcPr marL="7773" marR="7773" marT="77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500" b="1" i="0" u="none" strike="noStrike">
                          <a:solidFill>
                            <a:srgbClr val="000000"/>
                          </a:solidFill>
                          <a:effectLst/>
                          <a:latin typeface="Arial" panose="020B0604020202020204" pitchFamily="34" charset="0"/>
                        </a:rPr>
                        <a:t>100.0</a:t>
                      </a:r>
                    </a:p>
                  </a:txBody>
                  <a:tcPr marL="7773" marR="7773" marT="77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500" b="1" i="0" u="none" strike="noStrike" dirty="0">
                          <a:solidFill>
                            <a:srgbClr val="000000"/>
                          </a:solidFill>
                          <a:effectLst/>
                          <a:latin typeface="Arial" panose="020B0604020202020204" pitchFamily="34" charset="0"/>
                        </a:rPr>
                        <a:t> </a:t>
                      </a:r>
                    </a:p>
                  </a:txBody>
                  <a:tcPr marL="7773" marR="7773" marT="77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739833534"/>
                  </a:ext>
                </a:extLst>
              </a:tr>
            </a:tbl>
          </a:graphicData>
        </a:graphic>
      </p:graphicFrame>
      <p:graphicFrame>
        <p:nvGraphicFramePr>
          <p:cNvPr id="7" name="Gráfico 6">
            <a:extLst>
              <a:ext uri="{FF2B5EF4-FFF2-40B4-BE49-F238E27FC236}">
                <a16:creationId xmlns:a16="http://schemas.microsoft.com/office/drawing/2014/main" id="{F2A51C58-C7AA-2548-9FE6-F7F48CCDE039}"/>
              </a:ext>
            </a:extLst>
          </p:cNvPr>
          <p:cNvGraphicFramePr>
            <a:graphicFrameLocks/>
          </p:cNvGraphicFramePr>
          <p:nvPr>
            <p:extLst>
              <p:ext uri="{D42A27DB-BD31-4B8C-83A1-F6EECF244321}">
                <p14:modId xmlns:p14="http://schemas.microsoft.com/office/powerpoint/2010/main" val="1669425562"/>
              </p:ext>
            </p:extLst>
          </p:nvPr>
        </p:nvGraphicFramePr>
        <p:xfrm>
          <a:off x="6096000" y="1788883"/>
          <a:ext cx="6159500" cy="5029200"/>
        </p:xfrm>
        <a:graphic>
          <a:graphicData uri="http://schemas.openxmlformats.org/drawingml/2006/chart">
            <c:chart xmlns:c="http://schemas.openxmlformats.org/drawingml/2006/chart" xmlns:r="http://schemas.openxmlformats.org/officeDocument/2006/relationships" r:id="rId4"/>
          </a:graphicData>
        </a:graphic>
      </p:graphicFrame>
      <p:sp>
        <p:nvSpPr>
          <p:cNvPr id="8" name="Marcador de número de diapositiva 7">
            <a:extLst>
              <a:ext uri="{FF2B5EF4-FFF2-40B4-BE49-F238E27FC236}">
                <a16:creationId xmlns:a16="http://schemas.microsoft.com/office/drawing/2014/main" id="{42410109-DB2F-844C-9821-8E3A131641CC}"/>
              </a:ext>
            </a:extLst>
          </p:cNvPr>
          <p:cNvSpPr>
            <a:spLocks noGrp="1"/>
          </p:cNvSpPr>
          <p:nvPr>
            <p:ph type="sldNum" sz="quarter" idx="12"/>
          </p:nvPr>
        </p:nvSpPr>
        <p:spPr/>
        <p:txBody>
          <a:bodyPr/>
          <a:lstStyle/>
          <a:p>
            <a:fld id="{F5D1F510-C917-4B4E-B0A9-1BF7ED89073D}" type="slidenum">
              <a:rPr lang="es-DO" smtClean="0"/>
              <a:t>80</a:t>
            </a:fld>
            <a:endParaRPr lang="es-DO"/>
          </a:p>
        </p:txBody>
      </p:sp>
    </p:spTree>
    <p:extLst>
      <p:ext uri="{BB962C8B-B14F-4D97-AF65-F5344CB8AC3E}">
        <p14:creationId xmlns:p14="http://schemas.microsoft.com/office/powerpoint/2010/main" val="210614530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graphicFrame>
        <p:nvGraphicFramePr>
          <p:cNvPr id="3" name="Tabla 2">
            <a:extLst>
              <a:ext uri="{FF2B5EF4-FFF2-40B4-BE49-F238E27FC236}">
                <a16:creationId xmlns:a16="http://schemas.microsoft.com/office/drawing/2014/main" id="{4DCAB9A4-A6F1-6B4C-A253-2EAB6C844D3A}"/>
              </a:ext>
            </a:extLst>
          </p:cNvPr>
          <p:cNvGraphicFramePr>
            <a:graphicFrameLocks noGrp="1"/>
          </p:cNvGraphicFramePr>
          <p:nvPr>
            <p:extLst>
              <p:ext uri="{D42A27DB-BD31-4B8C-83A1-F6EECF244321}">
                <p14:modId xmlns:p14="http://schemas.microsoft.com/office/powerpoint/2010/main" val="2513099297"/>
              </p:ext>
            </p:extLst>
          </p:nvPr>
        </p:nvGraphicFramePr>
        <p:xfrm>
          <a:off x="189205" y="1997242"/>
          <a:ext cx="6368007" cy="4382160"/>
        </p:xfrm>
        <a:graphic>
          <a:graphicData uri="http://schemas.openxmlformats.org/drawingml/2006/table">
            <a:tbl>
              <a:tblPr/>
              <a:tblGrid>
                <a:gridCol w="2259705">
                  <a:extLst>
                    <a:ext uri="{9D8B030D-6E8A-4147-A177-3AD203B41FA5}">
                      <a16:colId xmlns:a16="http://schemas.microsoft.com/office/drawing/2014/main" val="3260573071"/>
                    </a:ext>
                  </a:extLst>
                </a:gridCol>
                <a:gridCol w="1174598">
                  <a:extLst>
                    <a:ext uri="{9D8B030D-6E8A-4147-A177-3AD203B41FA5}">
                      <a16:colId xmlns:a16="http://schemas.microsoft.com/office/drawing/2014/main" val="1911365245"/>
                    </a:ext>
                  </a:extLst>
                </a:gridCol>
                <a:gridCol w="816627">
                  <a:extLst>
                    <a:ext uri="{9D8B030D-6E8A-4147-A177-3AD203B41FA5}">
                      <a16:colId xmlns:a16="http://schemas.microsoft.com/office/drawing/2014/main" val="1828047788"/>
                    </a:ext>
                  </a:extLst>
                </a:gridCol>
                <a:gridCol w="816627">
                  <a:extLst>
                    <a:ext uri="{9D8B030D-6E8A-4147-A177-3AD203B41FA5}">
                      <a16:colId xmlns:a16="http://schemas.microsoft.com/office/drawing/2014/main" val="1188556954"/>
                    </a:ext>
                  </a:extLst>
                </a:gridCol>
                <a:gridCol w="1300450">
                  <a:extLst>
                    <a:ext uri="{9D8B030D-6E8A-4147-A177-3AD203B41FA5}">
                      <a16:colId xmlns:a16="http://schemas.microsoft.com/office/drawing/2014/main" val="2429484180"/>
                    </a:ext>
                  </a:extLst>
                </a:gridCol>
              </a:tblGrid>
              <a:tr h="838043">
                <a:tc gridSpan="5">
                  <a:txBody>
                    <a:bodyPr/>
                    <a:lstStyle/>
                    <a:p>
                      <a:pPr algn="ctr" fontAlgn="ctr"/>
                      <a:r>
                        <a:rPr lang="es-DO" sz="15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9038" marR="9038" marT="90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692529756"/>
                  </a:ext>
                </a:extLst>
              </a:tr>
              <a:tr h="838043">
                <a:tc gridSpan="5">
                  <a:txBody>
                    <a:bodyPr/>
                    <a:lstStyle/>
                    <a:p>
                      <a:pPr algn="ctr" fontAlgn="ctr"/>
                      <a:r>
                        <a:rPr lang="es-DO" sz="1700" b="1" i="0" u="none" strike="noStrike">
                          <a:solidFill>
                            <a:srgbClr val="000000"/>
                          </a:solidFill>
                          <a:effectLst/>
                          <a:latin typeface="Arial" panose="020B0604020202020204" pitchFamily="34" charset="0"/>
                        </a:rPr>
                        <a:t>Cantidad y % de encuestados según como ha sido la participación de los estudiantes en los foros y tareas asignadas en la docencia virtual de este</a:t>
                      </a:r>
                    </a:p>
                  </a:txBody>
                  <a:tcPr marL="9038" marR="9038" marT="90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092550253"/>
                  </a:ext>
                </a:extLst>
              </a:tr>
              <a:tr h="1065842">
                <a:tc>
                  <a:txBody>
                    <a:bodyPr/>
                    <a:lstStyle/>
                    <a:p>
                      <a:pPr algn="ctr" fontAlgn="ctr"/>
                      <a:r>
                        <a:rPr lang="es-DO" sz="1700" b="1" i="0" u="none" strike="noStrike">
                          <a:solidFill>
                            <a:srgbClr val="000000"/>
                          </a:solidFill>
                          <a:effectLst/>
                          <a:latin typeface="Arial" panose="020B0604020202020204" pitchFamily="34" charset="0"/>
                        </a:rPr>
                        <a:t>Valoración Participación Estudiantes en Tareas</a:t>
                      </a:r>
                    </a:p>
                  </a:txBody>
                  <a:tcPr marL="9038" marR="9038" marT="903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700" b="1" i="0" u="none" strike="noStrike">
                          <a:solidFill>
                            <a:srgbClr val="000000"/>
                          </a:solidFill>
                          <a:effectLst/>
                          <a:latin typeface="Arial" panose="020B0604020202020204" pitchFamily="34" charset="0"/>
                        </a:rPr>
                        <a:t>Frecuencia</a:t>
                      </a:r>
                    </a:p>
                  </a:txBody>
                  <a:tcPr marL="9038" marR="9038" marT="903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900" b="1" i="0" u="none" strike="noStrike">
                          <a:solidFill>
                            <a:srgbClr val="000000"/>
                          </a:solidFill>
                          <a:effectLst/>
                          <a:latin typeface="Arial" panose="020B0604020202020204" pitchFamily="34" charset="0"/>
                        </a:rPr>
                        <a:t>%</a:t>
                      </a:r>
                    </a:p>
                  </a:txBody>
                  <a:tcPr marL="9038" marR="9038" marT="90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700" b="1" i="0" u="none" strike="noStrike">
                          <a:solidFill>
                            <a:srgbClr val="000000"/>
                          </a:solidFill>
                          <a:effectLst/>
                          <a:latin typeface="Arial" panose="020B0604020202020204" pitchFamily="34" charset="0"/>
                        </a:rPr>
                        <a:t>% Válido</a:t>
                      </a:r>
                    </a:p>
                  </a:txBody>
                  <a:tcPr marL="9038" marR="9038" marT="903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700" b="1" i="0" u="none" strike="noStrike">
                          <a:solidFill>
                            <a:srgbClr val="000000"/>
                          </a:solidFill>
                          <a:effectLst/>
                          <a:latin typeface="Arial" panose="020B0604020202020204" pitchFamily="34" charset="0"/>
                        </a:rPr>
                        <a:t>% Acumulado</a:t>
                      </a:r>
                    </a:p>
                  </a:txBody>
                  <a:tcPr marL="9038" marR="9038" marT="903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815283878"/>
                  </a:ext>
                </a:extLst>
              </a:tr>
              <a:tr h="273372">
                <a:tc>
                  <a:txBody>
                    <a:bodyPr/>
                    <a:lstStyle/>
                    <a:p>
                      <a:pPr algn="l" fontAlgn="ctr"/>
                      <a:r>
                        <a:rPr lang="es-DO" sz="1700" b="0" i="0" u="none" strike="noStrike">
                          <a:solidFill>
                            <a:srgbClr val="000000"/>
                          </a:solidFill>
                          <a:effectLst/>
                          <a:latin typeface="Arial" panose="020B0604020202020204" pitchFamily="34" charset="0"/>
                        </a:rPr>
                        <a:t>Buena</a:t>
                      </a:r>
                    </a:p>
                  </a:txBody>
                  <a:tcPr marL="9038" marR="9038" marT="903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700" b="0" i="0" u="none" strike="noStrike">
                          <a:solidFill>
                            <a:srgbClr val="000000"/>
                          </a:solidFill>
                          <a:effectLst/>
                          <a:latin typeface="Arial" panose="020B0604020202020204" pitchFamily="34" charset="0"/>
                        </a:rPr>
                        <a:t>255</a:t>
                      </a:r>
                    </a:p>
                  </a:txBody>
                  <a:tcPr marL="9038" marR="9038" marT="903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45.3</a:t>
                      </a:r>
                    </a:p>
                  </a:txBody>
                  <a:tcPr marL="9038" marR="9038" marT="90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45.3</a:t>
                      </a:r>
                    </a:p>
                  </a:txBody>
                  <a:tcPr marL="9038" marR="9038" marT="903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45.3</a:t>
                      </a:r>
                    </a:p>
                  </a:txBody>
                  <a:tcPr marL="9038" marR="9038" marT="903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876308284"/>
                  </a:ext>
                </a:extLst>
              </a:tr>
              <a:tr h="273372">
                <a:tc>
                  <a:txBody>
                    <a:bodyPr/>
                    <a:lstStyle/>
                    <a:p>
                      <a:pPr algn="l" fontAlgn="ctr"/>
                      <a:r>
                        <a:rPr lang="es-DO" sz="1700" b="0" i="0" u="none" strike="noStrike">
                          <a:solidFill>
                            <a:srgbClr val="000000"/>
                          </a:solidFill>
                          <a:effectLst/>
                          <a:latin typeface="Arial" panose="020B0604020202020204" pitchFamily="34" charset="0"/>
                        </a:rPr>
                        <a:t>Excelente</a:t>
                      </a:r>
                    </a:p>
                  </a:txBody>
                  <a:tcPr marL="9038" marR="9038" marT="903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700" b="0" i="0" u="none" strike="noStrike">
                          <a:solidFill>
                            <a:srgbClr val="000000"/>
                          </a:solidFill>
                          <a:effectLst/>
                          <a:latin typeface="Arial" panose="020B0604020202020204" pitchFamily="34" charset="0"/>
                        </a:rPr>
                        <a:t>42</a:t>
                      </a:r>
                    </a:p>
                  </a:txBody>
                  <a:tcPr marL="9038" marR="9038" marT="903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7.5</a:t>
                      </a:r>
                    </a:p>
                  </a:txBody>
                  <a:tcPr marL="9038" marR="9038" marT="90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7.5</a:t>
                      </a:r>
                    </a:p>
                  </a:txBody>
                  <a:tcPr marL="9038" marR="9038" marT="903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52.8</a:t>
                      </a:r>
                    </a:p>
                  </a:txBody>
                  <a:tcPr marL="9038" marR="9038" marT="903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093419269"/>
                  </a:ext>
                </a:extLst>
              </a:tr>
              <a:tr h="273372">
                <a:tc>
                  <a:txBody>
                    <a:bodyPr/>
                    <a:lstStyle/>
                    <a:p>
                      <a:pPr algn="l" fontAlgn="ctr"/>
                      <a:r>
                        <a:rPr lang="es-DO" sz="1700" b="0" i="0" u="none" strike="noStrike">
                          <a:solidFill>
                            <a:srgbClr val="000000"/>
                          </a:solidFill>
                          <a:effectLst/>
                          <a:latin typeface="Arial" panose="020B0604020202020204" pitchFamily="34" charset="0"/>
                        </a:rPr>
                        <a:t>Mala</a:t>
                      </a:r>
                    </a:p>
                  </a:txBody>
                  <a:tcPr marL="9038" marR="9038" marT="903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700" b="0" i="0" u="none" strike="noStrike">
                          <a:solidFill>
                            <a:srgbClr val="000000"/>
                          </a:solidFill>
                          <a:effectLst/>
                          <a:latin typeface="Arial" panose="020B0604020202020204" pitchFamily="34" charset="0"/>
                        </a:rPr>
                        <a:t>26</a:t>
                      </a:r>
                    </a:p>
                  </a:txBody>
                  <a:tcPr marL="9038" marR="9038" marT="903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4.6</a:t>
                      </a:r>
                    </a:p>
                  </a:txBody>
                  <a:tcPr marL="9038" marR="9038" marT="90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4.6</a:t>
                      </a:r>
                    </a:p>
                  </a:txBody>
                  <a:tcPr marL="9038" marR="9038" marT="903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57.4</a:t>
                      </a:r>
                    </a:p>
                  </a:txBody>
                  <a:tcPr marL="9038" marR="9038" marT="903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257804176"/>
                  </a:ext>
                </a:extLst>
              </a:tr>
              <a:tr h="273372">
                <a:tc>
                  <a:txBody>
                    <a:bodyPr/>
                    <a:lstStyle/>
                    <a:p>
                      <a:pPr algn="l" fontAlgn="ctr"/>
                      <a:r>
                        <a:rPr lang="es-DO" sz="1700" b="0" i="0" u="none" strike="noStrike">
                          <a:solidFill>
                            <a:srgbClr val="000000"/>
                          </a:solidFill>
                          <a:effectLst/>
                          <a:latin typeface="Arial" panose="020B0604020202020204" pitchFamily="34" charset="0"/>
                        </a:rPr>
                        <a:t>Muy mala</a:t>
                      </a:r>
                    </a:p>
                  </a:txBody>
                  <a:tcPr marL="9038" marR="9038" marT="903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700" b="0" i="0" u="none" strike="noStrike">
                          <a:solidFill>
                            <a:srgbClr val="000000"/>
                          </a:solidFill>
                          <a:effectLst/>
                          <a:latin typeface="Arial" panose="020B0604020202020204" pitchFamily="34" charset="0"/>
                        </a:rPr>
                        <a:t>18</a:t>
                      </a:r>
                    </a:p>
                  </a:txBody>
                  <a:tcPr marL="9038" marR="9038" marT="903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3.2</a:t>
                      </a:r>
                    </a:p>
                  </a:txBody>
                  <a:tcPr marL="9038" marR="9038" marT="90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3.2</a:t>
                      </a:r>
                    </a:p>
                  </a:txBody>
                  <a:tcPr marL="9038" marR="9038" marT="903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60.6</a:t>
                      </a:r>
                    </a:p>
                  </a:txBody>
                  <a:tcPr marL="9038" marR="9038" marT="903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827198118"/>
                  </a:ext>
                </a:extLst>
              </a:tr>
              <a:tr h="273372">
                <a:tc>
                  <a:txBody>
                    <a:bodyPr/>
                    <a:lstStyle/>
                    <a:p>
                      <a:pPr algn="l" fontAlgn="ctr"/>
                      <a:r>
                        <a:rPr lang="es-DO" sz="1700" b="0" i="0" u="none" strike="noStrike">
                          <a:solidFill>
                            <a:srgbClr val="000000"/>
                          </a:solidFill>
                          <a:effectLst/>
                          <a:latin typeface="Arial" panose="020B0604020202020204" pitchFamily="34" charset="0"/>
                        </a:rPr>
                        <a:t>Regular</a:t>
                      </a:r>
                    </a:p>
                  </a:txBody>
                  <a:tcPr marL="9038" marR="9038" marT="903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700" b="0" i="0" u="none" strike="noStrike">
                          <a:solidFill>
                            <a:srgbClr val="000000"/>
                          </a:solidFill>
                          <a:effectLst/>
                          <a:latin typeface="Arial" panose="020B0604020202020204" pitchFamily="34" charset="0"/>
                        </a:rPr>
                        <a:t>222</a:t>
                      </a:r>
                    </a:p>
                  </a:txBody>
                  <a:tcPr marL="9038" marR="9038" marT="903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39.4</a:t>
                      </a:r>
                    </a:p>
                  </a:txBody>
                  <a:tcPr marL="9038" marR="9038" marT="90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39.4</a:t>
                      </a:r>
                    </a:p>
                  </a:txBody>
                  <a:tcPr marL="9038" marR="9038" marT="903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700" b="0" i="0" u="none" strike="noStrike">
                          <a:solidFill>
                            <a:srgbClr val="000000"/>
                          </a:solidFill>
                          <a:effectLst/>
                          <a:latin typeface="Arial" panose="020B0604020202020204" pitchFamily="34" charset="0"/>
                        </a:rPr>
                        <a:t>100.0</a:t>
                      </a:r>
                    </a:p>
                  </a:txBody>
                  <a:tcPr marL="9038" marR="9038" marT="903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436122619"/>
                  </a:ext>
                </a:extLst>
              </a:tr>
              <a:tr h="273372">
                <a:tc>
                  <a:txBody>
                    <a:bodyPr/>
                    <a:lstStyle/>
                    <a:p>
                      <a:pPr algn="ctr" fontAlgn="ctr"/>
                      <a:r>
                        <a:rPr lang="es-DO" sz="1700" b="1" i="0" u="none" strike="noStrike">
                          <a:solidFill>
                            <a:srgbClr val="000000"/>
                          </a:solidFill>
                          <a:effectLst/>
                          <a:latin typeface="Arial" panose="020B0604020202020204" pitchFamily="34" charset="0"/>
                        </a:rPr>
                        <a:t>Total</a:t>
                      </a:r>
                    </a:p>
                  </a:txBody>
                  <a:tcPr marL="9038" marR="9038" marT="903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700" b="1" i="0" u="none" strike="noStrike">
                          <a:solidFill>
                            <a:srgbClr val="000000"/>
                          </a:solidFill>
                          <a:effectLst/>
                          <a:latin typeface="Arial" panose="020B0604020202020204" pitchFamily="34" charset="0"/>
                        </a:rPr>
                        <a:t>563</a:t>
                      </a:r>
                    </a:p>
                  </a:txBody>
                  <a:tcPr marL="9038" marR="9038" marT="903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700" b="1" i="0" u="none" strike="noStrike">
                          <a:solidFill>
                            <a:srgbClr val="000000"/>
                          </a:solidFill>
                          <a:effectLst/>
                          <a:latin typeface="Arial" panose="020B0604020202020204" pitchFamily="34" charset="0"/>
                        </a:rPr>
                        <a:t>100.0</a:t>
                      </a:r>
                    </a:p>
                  </a:txBody>
                  <a:tcPr marL="9038" marR="9038" marT="90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700" b="1" i="0" u="none" strike="noStrike">
                          <a:solidFill>
                            <a:srgbClr val="000000"/>
                          </a:solidFill>
                          <a:effectLst/>
                          <a:latin typeface="Arial" panose="020B0604020202020204" pitchFamily="34" charset="0"/>
                        </a:rPr>
                        <a:t>100.0</a:t>
                      </a:r>
                    </a:p>
                  </a:txBody>
                  <a:tcPr marL="9038" marR="9038" marT="90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700" b="1" i="0" u="none" strike="noStrike" dirty="0">
                          <a:solidFill>
                            <a:srgbClr val="000000"/>
                          </a:solidFill>
                          <a:effectLst/>
                          <a:latin typeface="Arial" panose="020B0604020202020204" pitchFamily="34" charset="0"/>
                        </a:rPr>
                        <a:t> </a:t>
                      </a:r>
                    </a:p>
                  </a:txBody>
                  <a:tcPr marL="9038" marR="9038" marT="903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336494504"/>
                  </a:ext>
                </a:extLst>
              </a:tr>
            </a:tbl>
          </a:graphicData>
        </a:graphic>
      </p:graphicFrame>
      <p:graphicFrame>
        <p:nvGraphicFramePr>
          <p:cNvPr id="7" name="Gráfico 6">
            <a:extLst>
              <a:ext uri="{FF2B5EF4-FFF2-40B4-BE49-F238E27FC236}">
                <a16:creationId xmlns:a16="http://schemas.microsoft.com/office/drawing/2014/main" id="{D5715740-7B7F-7943-BA41-1CE0E2ACF3C9}"/>
              </a:ext>
            </a:extLst>
          </p:cNvPr>
          <p:cNvGraphicFramePr>
            <a:graphicFrameLocks/>
          </p:cNvGraphicFramePr>
          <p:nvPr>
            <p:extLst>
              <p:ext uri="{D42A27DB-BD31-4B8C-83A1-F6EECF244321}">
                <p14:modId xmlns:p14="http://schemas.microsoft.com/office/powerpoint/2010/main" val="706823706"/>
              </p:ext>
            </p:extLst>
          </p:nvPr>
        </p:nvGraphicFramePr>
        <p:xfrm>
          <a:off x="6720306" y="1997241"/>
          <a:ext cx="5282489" cy="4704347"/>
        </p:xfrm>
        <a:graphic>
          <a:graphicData uri="http://schemas.openxmlformats.org/drawingml/2006/chart">
            <c:chart xmlns:c="http://schemas.openxmlformats.org/drawingml/2006/chart" xmlns:r="http://schemas.openxmlformats.org/officeDocument/2006/relationships" r:id="rId4"/>
          </a:graphicData>
        </a:graphic>
      </p:graphicFrame>
      <p:sp>
        <p:nvSpPr>
          <p:cNvPr id="8" name="CuadroTexto 7">
            <a:extLst>
              <a:ext uri="{FF2B5EF4-FFF2-40B4-BE49-F238E27FC236}">
                <a16:creationId xmlns:a16="http://schemas.microsoft.com/office/drawing/2014/main" id="{28ACE4BD-74E2-3B40-A118-1FBB0BACE901}"/>
              </a:ext>
            </a:extLst>
          </p:cNvPr>
          <p:cNvSpPr txBox="1"/>
          <p:nvPr/>
        </p:nvSpPr>
        <p:spPr>
          <a:xfrm>
            <a:off x="2474026" y="968956"/>
            <a:ext cx="7243948" cy="892552"/>
          </a:xfrm>
          <a:prstGeom prst="rect">
            <a:avLst/>
          </a:prstGeom>
          <a:solidFill>
            <a:schemeClr val="accent6">
              <a:lumMod val="60000"/>
              <a:lumOff val="40000"/>
            </a:schemeClr>
          </a:solidFill>
        </p:spPr>
        <p:txBody>
          <a:bodyPr wrap="square" rtlCol="0">
            <a:spAutoFit/>
          </a:bodyPr>
          <a:lstStyle/>
          <a:p>
            <a:pPr algn="ctr"/>
            <a:r>
              <a:rPr lang="es-DO" sz="2600" b="1" dirty="0"/>
              <a:t>Valoración Participación de los Estudiantes en Tareas</a:t>
            </a:r>
          </a:p>
        </p:txBody>
      </p:sp>
      <p:sp>
        <p:nvSpPr>
          <p:cNvPr id="9" name="Marcador de número de diapositiva 8">
            <a:extLst>
              <a:ext uri="{FF2B5EF4-FFF2-40B4-BE49-F238E27FC236}">
                <a16:creationId xmlns:a16="http://schemas.microsoft.com/office/drawing/2014/main" id="{EAA641D5-461E-574E-AAE5-351DFB180246}"/>
              </a:ext>
            </a:extLst>
          </p:cNvPr>
          <p:cNvSpPr>
            <a:spLocks noGrp="1"/>
          </p:cNvSpPr>
          <p:nvPr>
            <p:ph type="sldNum" sz="quarter" idx="12"/>
          </p:nvPr>
        </p:nvSpPr>
        <p:spPr/>
        <p:txBody>
          <a:bodyPr/>
          <a:lstStyle/>
          <a:p>
            <a:fld id="{F5D1F510-C917-4B4E-B0A9-1BF7ED89073D}" type="slidenum">
              <a:rPr lang="es-DO" smtClean="0"/>
              <a:t>81</a:t>
            </a:fld>
            <a:endParaRPr lang="es-DO"/>
          </a:p>
        </p:txBody>
      </p:sp>
    </p:spTree>
    <p:extLst>
      <p:ext uri="{BB962C8B-B14F-4D97-AF65-F5344CB8AC3E}">
        <p14:creationId xmlns:p14="http://schemas.microsoft.com/office/powerpoint/2010/main" val="10625364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2351939" y="869770"/>
            <a:ext cx="7488121" cy="523220"/>
          </a:xfrm>
          <a:prstGeom prst="rect">
            <a:avLst/>
          </a:prstGeom>
          <a:solidFill>
            <a:schemeClr val="accent6">
              <a:lumMod val="60000"/>
              <a:lumOff val="40000"/>
            </a:schemeClr>
          </a:solidFill>
        </p:spPr>
        <p:txBody>
          <a:bodyPr wrap="square" rtlCol="0">
            <a:spAutoFit/>
          </a:bodyPr>
          <a:lstStyle/>
          <a:p>
            <a:pPr algn="ctr"/>
            <a:r>
              <a:rPr lang="es-DO" sz="2800" b="1" dirty="0"/>
              <a:t>Permanencia de los Estudiantes en el Aula Virtual</a:t>
            </a:r>
          </a:p>
        </p:txBody>
      </p:sp>
      <p:graphicFrame>
        <p:nvGraphicFramePr>
          <p:cNvPr id="3" name="Tabla 2">
            <a:extLst>
              <a:ext uri="{FF2B5EF4-FFF2-40B4-BE49-F238E27FC236}">
                <a16:creationId xmlns:a16="http://schemas.microsoft.com/office/drawing/2014/main" id="{2CEF8DE8-E081-FA40-9305-48A9683192F2}"/>
              </a:ext>
            </a:extLst>
          </p:cNvPr>
          <p:cNvGraphicFramePr>
            <a:graphicFrameLocks noGrp="1"/>
          </p:cNvGraphicFramePr>
          <p:nvPr>
            <p:extLst>
              <p:ext uri="{D42A27DB-BD31-4B8C-83A1-F6EECF244321}">
                <p14:modId xmlns:p14="http://schemas.microsoft.com/office/powerpoint/2010/main" val="3102646426"/>
              </p:ext>
            </p:extLst>
          </p:nvPr>
        </p:nvGraphicFramePr>
        <p:xfrm>
          <a:off x="178532" y="2029557"/>
          <a:ext cx="5067237" cy="4762160"/>
        </p:xfrm>
        <a:graphic>
          <a:graphicData uri="http://schemas.openxmlformats.org/drawingml/2006/table">
            <a:tbl>
              <a:tblPr/>
              <a:tblGrid>
                <a:gridCol w="1798124">
                  <a:extLst>
                    <a:ext uri="{9D8B030D-6E8A-4147-A177-3AD203B41FA5}">
                      <a16:colId xmlns:a16="http://schemas.microsoft.com/office/drawing/2014/main" val="2425165508"/>
                    </a:ext>
                  </a:extLst>
                </a:gridCol>
                <a:gridCol w="934668">
                  <a:extLst>
                    <a:ext uri="{9D8B030D-6E8A-4147-A177-3AD203B41FA5}">
                      <a16:colId xmlns:a16="http://schemas.microsoft.com/office/drawing/2014/main" val="4250291182"/>
                    </a:ext>
                  </a:extLst>
                </a:gridCol>
                <a:gridCol w="649817">
                  <a:extLst>
                    <a:ext uri="{9D8B030D-6E8A-4147-A177-3AD203B41FA5}">
                      <a16:colId xmlns:a16="http://schemas.microsoft.com/office/drawing/2014/main" val="1844938522"/>
                    </a:ext>
                  </a:extLst>
                </a:gridCol>
                <a:gridCol w="649817">
                  <a:extLst>
                    <a:ext uri="{9D8B030D-6E8A-4147-A177-3AD203B41FA5}">
                      <a16:colId xmlns:a16="http://schemas.microsoft.com/office/drawing/2014/main" val="1899068066"/>
                    </a:ext>
                  </a:extLst>
                </a:gridCol>
                <a:gridCol w="1034811">
                  <a:extLst>
                    <a:ext uri="{9D8B030D-6E8A-4147-A177-3AD203B41FA5}">
                      <a16:colId xmlns:a16="http://schemas.microsoft.com/office/drawing/2014/main" val="489955577"/>
                    </a:ext>
                  </a:extLst>
                </a:gridCol>
              </a:tblGrid>
              <a:tr h="314699">
                <a:tc gridSpan="5">
                  <a:txBody>
                    <a:bodyPr/>
                    <a:lstStyle/>
                    <a:p>
                      <a:pPr algn="ctr" fontAlgn="ctr"/>
                      <a:r>
                        <a:rPr lang="es-DO" sz="11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4720" marR="4720" marT="47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798483676"/>
                  </a:ext>
                </a:extLst>
              </a:tr>
              <a:tr h="516106">
                <a:tc gridSpan="5">
                  <a:txBody>
                    <a:bodyPr/>
                    <a:lstStyle/>
                    <a:p>
                      <a:pPr algn="ctr" fontAlgn="ctr"/>
                      <a:r>
                        <a:rPr lang="es-DO" sz="1200" b="1" i="0" u="none" strike="noStrike">
                          <a:solidFill>
                            <a:srgbClr val="000000"/>
                          </a:solidFill>
                          <a:effectLst/>
                          <a:latin typeface="Arial" panose="020B0604020202020204" pitchFamily="34" charset="0"/>
                        </a:rPr>
                        <a:t>Cantidad y % de encuestados según como ha sido predominantemente la permanencia de sus estudiantes, en las clases por videoconferencias</a:t>
                      </a:r>
                    </a:p>
                  </a:txBody>
                  <a:tcPr marL="4720" marR="4720" marT="47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649708629"/>
                  </a:ext>
                </a:extLst>
              </a:tr>
              <a:tr h="522400">
                <a:tc>
                  <a:txBody>
                    <a:bodyPr/>
                    <a:lstStyle/>
                    <a:p>
                      <a:pPr algn="ctr" fontAlgn="ctr"/>
                      <a:r>
                        <a:rPr lang="es-DO" sz="1200" b="1" i="0" u="none" strike="noStrike">
                          <a:solidFill>
                            <a:srgbClr val="000000"/>
                          </a:solidFill>
                          <a:effectLst/>
                          <a:latin typeface="Arial" panose="020B0604020202020204" pitchFamily="34" charset="0"/>
                        </a:rPr>
                        <a:t>Permanencia Estudiantes en Aula Virtual</a:t>
                      </a:r>
                    </a:p>
                  </a:txBody>
                  <a:tcPr marL="4720" marR="4720" marT="47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200" b="1" i="0" u="none" strike="noStrike">
                          <a:solidFill>
                            <a:srgbClr val="000000"/>
                          </a:solidFill>
                          <a:effectLst/>
                          <a:latin typeface="Arial" panose="020B0604020202020204" pitchFamily="34" charset="0"/>
                        </a:rPr>
                        <a:t>Frecuencia</a:t>
                      </a:r>
                    </a:p>
                  </a:txBody>
                  <a:tcPr marL="4720" marR="4720" marT="47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400" b="1" i="0" u="none" strike="noStrike">
                          <a:solidFill>
                            <a:srgbClr val="000000"/>
                          </a:solidFill>
                          <a:effectLst/>
                          <a:latin typeface="Arial" panose="020B0604020202020204" pitchFamily="34" charset="0"/>
                        </a:rPr>
                        <a:t>%</a:t>
                      </a:r>
                    </a:p>
                  </a:txBody>
                  <a:tcPr marL="4720" marR="4720" marT="47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200" b="1" i="0" u="none" strike="noStrike">
                          <a:solidFill>
                            <a:srgbClr val="000000"/>
                          </a:solidFill>
                          <a:effectLst/>
                          <a:latin typeface="Arial" panose="020B0604020202020204" pitchFamily="34" charset="0"/>
                        </a:rPr>
                        <a:t>% Válido</a:t>
                      </a:r>
                    </a:p>
                  </a:txBody>
                  <a:tcPr marL="4720" marR="4720" marT="47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200" b="1" i="0" u="none" strike="noStrike">
                          <a:solidFill>
                            <a:srgbClr val="000000"/>
                          </a:solidFill>
                          <a:effectLst/>
                          <a:latin typeface="Arial" panose="020B0604020202020204" pitchFamily="34" charset="0"/>
                        </a:rPr>
                        <a:t>% Acumulado</a:t>
                      </a:r>
                    </a:p>
                  </a:txBody>
                  <a:tcPr marL="4720" marR="4720" marT="47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907488180"/>
                  </a:ext>
                </a:extLst>
              </a:tr>
              <a:tr h="692337">
                <a:tc>
                  <a:txBody>
                    <a:bodyPr/>
                    <a:lstStyle/>
                    <a:p>
                      <a:pPr algn="l" fontAlgn="ctr"/>
                      <a:r>
                        <a:rPr lang="es-DO" sz="1200" b="0" i="0" u="none" strike="noStrike">
                          <a:solidFill>
                            <a:srgbClr val="000000"/>
                          </a:solidFill>
                          <a:effectLst/>
                          <a:latin typeface="Arial" panose="020B0604020202020204" pitchFamily="34" charset="0"/>
                        </a:rPr>
                        <a:t>Los estudiantes en su mayoría permanecen hasta el final de mis clases</a:t>
                      </a:r>
                    </a:p>
                  </a:txBody>
                  <a:tcPr marL="4720" marR="4720" marT="47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322</a:t>
                      </a:r>
                    </a:p>
                  </a:txBody>
                  <a:tcPr marL="4720" marR="4720" marT="47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57.2</a:t>
                      </a:r>
                    </a:p>
                  </a:txBody>
                  <a:tcPr marL="4720" marR="4720" marT="47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57.2</a:t>
                      </a:r>
                    </a:p>
                  </a:txBody>
                  <a:tcPr marL="4720" marR="4720" marT="47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57.2</a:t>
                      </a:r>
                    </a:p>
                  </a:txBody>
                  <a:tcPr marL="4720" marR="4720" marT="47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873291148"/>
                  </a:ext>
                </a:extLst>
              </a:tr>
              <a:tr h="686043">
                <a:tc>
                  <a:txBody>
                    <a:bodyPr/>
                    <a:lstStyle/>
                    <a:p>
                      <a:pPr algn="l" fontAlgn="ctr"/>
                      <a:r>
                        <a:rPr lang="es-DO" sz="1200" b="0" i="0" u="none" strike="noStrike">
                          <a:solidFill>
                            <a:srgbClr val="000000"/>
                          </a:solidFill>
                          <a:effectLst/>
                          <a:latin typeface="Arial" panose="020B0604020202020204" pitchFamily="34" charset="0"/>
                        </a:rPr>
                        <a:t>Los estudiantes en su mayoría se retira del aula virtual antes de finalizar mis clases</a:t>
                      </a:r>
                    </a:p>
                  </a:txBody>
                  <a:tcPr marL="4720" marR="4720" marT="47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12</a:t>
                      </a:r>
                    </a:p>
                  </a:txBody>
                  <a:tcPr marL="4720" marR="4720" marT="47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2.1</a:t>
                      </a:r>
                    </a:p>
                  </a:txBody>
                  <a:tcPr marL="4720" marR="4720" marT="47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2.1</a:t>
                      </a:r>
                    </a:p>
                  </a:txBody>
                  <a:tcPr marL="4720" marR="4720" marT="47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59.3</a:t>
                      </a:r>
                    </a:p>
                  </a:txBody>
                  <a:tcPr marL="4720" marR="4720" marT="47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944171398"/>
                  </a:ext>
                </a:extLst>
              </a:tr>
              <a:tr h="755277">
                <a:tc>
                  <a:txBody>
                    <a:bodyPr/>
                    <a:lstStyle/>
                    <a:p>
                      <a:pPr algn="l" fontAlgn="ctr"/>
                      <a:r>
                        <a:rPr lang="es-DO" sz="1200" b="0" i="0" u="none" strike="noStrike">
                          <a:solidFill>
                            <a:srgbClr val="000000"/>
                          </a:solidFill>
                          <a:effectLst/>
                          <a:latin typeface="Arial" panose="020B0604020202020204" pitchFamily="34" charset="0"/>
                        </a:rPr>
                        <a:t>Los estudiantes se mantienen entrando y saliendo del aula por problemas de conectividad al internet</a:t>
                      </a:r>
                    </a:p>
                  </a:txBody>
                  <a:tcPr marL="4720" marR="4720" marT="47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185</a:t>
                      </a:r>
                    </a:p>
                  </a:txBody>
                  <a:tcPr marL="4720" marR="4720" marT="47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32.9</a:t>
                      </a:r>
                    </a:p>
                  </a:txBody>
                  <a:tcPr marL="4720" marR="4720" marT="47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32.9</a:t>
                      </a:r>
                    </a:p>
                  </a:txBody>
                  <a:tcPr marL="4720" marR="4720" marT="47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92.2</a:t>
                      </a:r>
                    </a:p>
                  </a:txBody>
                  <a:tcPr marL="4720" marR="4720" marT="47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021424284"/>
                  </a:ext>
                </a:extLst>
              </a:tr>
              <a:tr h="723807">
                <a:tc>
                  <a:txBody>
                    <a:bodyPr/>
                    <a:lstStyle/>
                    <a:p>
                      <a:pPr algn="l" fontAlgn="ctr"/>
                      <a:r>
                        <a:rPr lang="es-DO" sz="1200" b="0" i="0" u="none" strike="noStrike">
                          <a:solidFill>
                            <a:srgbClr val="000000"/>
                          </a:solidFill>
                          <a:effectLst/>
                          <a:latin typeface="Arial" panose="020B0604020202020204" pitchFamily="34" charset="0"/>
                        </a:rPr>
                        <a:t>Una parte menor de los estudiantes se retira del aula virtual antes de terminar mis clases</a:t>
                      </a:r>
                    </a:p>
                  </a:txBody>
                  <a:tcPr marL="4720" marR="4720" marT="47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44</a:t>
                      </a:r>
                    </a:p>
                  </a:txBody>
                  <a:tcPr marL="4720" marR="4720" marT="47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7.8</a:t>
                      </a:r>
                    </a:p>
                  </a:txBody>
                  <a:tcPr marL="4720" marR="4720" marT="47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7.8</a:t>
                      </a:r>
                    </a:p>
                  </a:txBody>
                  <a:tcPr marL="4720" marR="4720" marT="47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200" b="0" i="0" u="none" strike="noStrike">
                          <a:solidFill>
                            <a:srgbClr val="000000"/>
                          </a:solidFill>
                          <a:effectLst/>
                          <a:latin typeface="Arial" panose="020B0604020202020204" pitchFamily="34" charset="0"/>
                        </a:rPr>
                        <a:t>100.0</a:t>
                      </a:r>
                    </a:p>
                  </a:txBody>
                  <a:tcPr marL="4720" marR="4720" marT="47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584576334"/>
                  </a:ext>
                </a:extLst>
              </a:tr>
              <a:tr h="140670">
                <a:tc>
                  <a:txBody>
                    <a:bodyPr/>
                    <a:lstStyle/>
                    <a:p>
                      <a:pPr algn="ctr" fontAlgn="ctr"/>
                      <a:r>
                        <a:rPr lang="es-DO" sz="1200" b="1" i="0" u="none" strike="noStrike">
                          <a:solidFill>
                            <a:srgbClr val="000000"/>
                          </a:solidFill>
                          <a:effectLst/>
                          <a:latin typeface="Arial" panose="020B0604020202020204" pitchFamily="34" charset="0"/>
                        </a:rPr>
                        <a:t>Total</a:t>
                      </a:r>
                    </a:p>
                  </a:txBody>
                  <a:tcPr marL="4720" marR="4720" marT="47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200" b="1" i="0" u="none" strike="noStrike">
                          <a:solidFill>
                            <a:srgbClr val="000000"/>
                          </a:solidFill>
                          <a:effectLst/>
                          <a:latin typeface="Arial" panose="020B0604020202020204" pitchFamily="34" charset="0"/>
                        </a:rPr>
                        <a:t>563</a:t>
                      </a:r>
                    </a:p>
                  </a:txBody>
                  <a:tcPr marL="4720" marR="4720" marT="47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200" b="1" i="0" u="none" strike="noStrike">
                          <a:solidFill>
                            <a:srgbClr val="000000"/>
                          </a:solidFill>
                          <a:effectLst/>
                          <a:latin typeface="Arial" panose="020B0604020202020204" pitchFamily="34" charset="0"/>
                        </a:rPr>
                        <a:t>100.0</a:t>
                      </a:r>
                    </a:p>
                  </a:txBody>
                  <a:tcPr marL="4720" marR="4720" marT="47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200" b="1" i="0" u="none" strike="noStrike">
                          <a:solidFill>
                            <a:srgbClr val="000000"/>
                          </a:solidFill>
                          <a:effectLst/>
                          <a:latin typeface="Arial" panose="020B0604020202020204" pitchFamily="34" charset="0"/>
                        </a:rPr>
                        <a:t>100.0</a:t>
                      </a:r>
                    </a:p>
                  </a:txBody>
                  <a:tcPr marL="4720" marR="4720" marT="47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200" b="1" i="0" u="none" strike="noStrike" dirty="0">
                          <a:solidFill>
                            <a:srgbClr val="000000"/>
                          </a:solidFill>
                          <a:effectLst/>
                          <a:latin typeface="Arial" panose="020B0604020202020204" pitchFamily="34" charset="0"/>
                        </a:rPr>
                        <a:t> </a:t>
                      </a:r>
                    </a:p>
                  </a:txBody>
                  <a:tcPr marL="4720" marR="4720" marT="47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3439449493"/>
                  </a:ext>
                </a:extLst>
              </a:tr>
            </a:tbl>
          </a:graphicData>
        </a:graphic>
      </p:graphicFrame>
      <p:graphicFrame>
        <p:nvGraphicFramePr>
          <p:cNvPr id="7" name="Gráfico 6">
            <a:extLst>
              <a:ext uri="{FF2B5EF4-FFF2-40B4-BE49-F238E27FC236}">
                <a16:creationId xmlns:a16="http://schemas.microsoft.com/office/drawing/2014/main" id="{88BA565F-B10C-6143-9C2C-6B8915622F97}"/>
              </a:ext>
            </a:extLst>
          </p:cNvPr>
          <p:cNvGraphicFramePr>
            <a:graphicFrameLocks/>
          </p:cNvGraphicFramePr>
          <p:nvPr>
            <p:extLst>
              <p:ext uri="{D42A27DB-BD31-4B8C-83A1-F6EECF244321}">
                <p14:modId xmlns:p14="http://schemas.microsoft.com/office/powerpoint/2010/main" val="3839194742"/>
              </p:ext>
            </p:extLst>
          </p:nvPr>
        </p:nvGraphicFramePr>
        <p:xfrm>
          <a:off x="5395766" y="1706180"/>
          <a:ext cx="6617702" cy="5111903"/>
        </p:xfrm>
        <a:graphic>
          <a:graphicData uri="http://schemas.openxmlformats.org/drawingml/2006/chart">
            <c:chart xmlns:c="http://schemas.openxmlformats.org/drawingml/2006/chart" xmlns:r="http://schemas.openxmlformats.org/officeDocument/2006/relationships" r:id="rId4"/>
          </a:graphicData>
        </a:graphic>
      </p:graphicFrame>
      <p:sp>
        <p:nvSpPr>
          <p:cNvPr id="8" name="Marcador de número de diapositiva 7">
            <a:extLst>
              <a:ext uri="{FF2B5EF4-FFF2-40B4-BE49-F238E27FC236}">
                <a16:creationId xmlns:a16="http://schemas.microsoft.com/office/drawing/2014/main" id="{A9C7BA4F-8EF8-0C4F-AF37-CC814F727B67}"/>
              </a:ext>
            </a:extLst>
          </p:cNvPr>
          <p:cNvSpPr>
            <a:spLocks noGrp="1"/>
          </p:cNvSpPr>
          <p:nvPr>
            <p:ph type="sldNum" sz="quarter" idx="12"/>
          </p:nvPr>
        </p:nvSpPr>
        <p:spPr/>
        <p:txBody>
          <a:bodyPr/>
          <a:lstStyle/>
          <a:p>
            <a:fld id="{F5D1F510-C917-4B4E-B0A9-1BF7ED89073D}" type="slidenum">
              <a:rPr lang="es-DO" smtClean="0"/>
              <a:t>82</a:t>
            </a:fld>
            <a:endParaRPr lang="es-DO"/>
          </a:p>
        </p:txBody>
      </p:sp>
    </p:spTree>
    <p:extLst>
      <p:ext uri="{BB962C8B-B14F-4D97-AF65-F5344CB8AC3E}">
        <p14:creationId xmlns:p14="http://schemas.microsoft.com/office/powerpoint/2010/main" val="40838852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2799347" y="1053884"/>
            <a:ext cx="6593306" cy="523220"/>
          </a:xfrm>
          <a:prstGeom prst="rect">
            <a:avLst/>
          </a:prstGeom>
          <a:solidFill>
            <a:schemeClr val="accent6">
              <a:lumMod val="60000"/>
              <a:lumOff val="40000"/>
            </a:schemeClr>
          </a:solidFill>
        </p:spPr>
        <p:txBody>
          <a:bodyPr wrap="square" rtlCol="0">
            <a:spAutoFit/>
          </a:bodyPr>
          <a:lstStyle/>
          <a:p>
            <a:pPr algn="ctr"/>
            <a:r>
              <a:rPr lang="es-DO" sz="2800" b="1" dirty="0"/>
              <a:t>Aplicación de los estudiantes a sus tareas</a:t>
            </a:r>
          </a:p>
        </p:txBody>
      </p:sp>
      <p:graphicFrame>
        <p:nvGraphicFramePr>
          <p:cNvPr id="3" name="Tabla 2">
            <a:extLst>
              <a:ext uri="{FF2B5EF4-FFF2-40B4-BE49-F238E27FC236}">
                <a16:creationId xmlns:a16="http://schemas.microsoft.com/office/drawing/2014/main" id="{0DDA8E53-2268-2248-B09D-EEC8798AA121}"/>
              </a:ext>
            </a:extLst>
          </p:cNvPr>
          <p:cNvGraphicFramePr>
            <a:graphicFrameLocks noGrp="1"/>
          </p:cNvGraphicFramePr>
          <p:nvPr>
            <p:extLst>
              <p:ext uri="{D42A27DB-BD31-4B8C-83A1-F6EECF244321}">
                <p14:modId xmlns:p14="http://schemas.microsoft.com/office/powerpoint/2010/main" val="2354573745"/>
              </p:ext>
            </p:extLst>
          </p:nvPr>
        </p:nvGraphicFramePr>
        <p:xfrm>
          <a:off x="148723" y="2430379"/>
          <a:ext cx="6721309" cy="4102769"/>
        </p:xfrm>
        <a:graphic>
          <a:graphicData uri="http://schemas.openxmlformats.org/drawingml/2006/table">
            <a:tbl>
              <a:tblPr/>
              <a:tblGrid>
                <a:gridCol w="2385076">
                  <a:extLst>
                    <a:ext uri="{9D8B030D-6E8A-4147-A177-3AD203B41FA5}">
                      <a16:colId xmlns:a16="http://schemas.microsoft.com/office/drawing/2014/main" val="2971107221"/>
                    </a:ext>
                  </a:extLst>
                </a:gridCol>
                <a:gridCol w="1239767">
                  <a:extLst>
                    <a:ext uri="{9D8B030D-6E8A-4147-A177-3AD203B41FA5}">
                      <a16:colId xmlns:a16="http://schemas.microsoft.com/office/drawing/2014/main" val="4092556117"/>
                    </a:ext>
                  </a:extLst>
                </a:gridCol>
                <a:gridCol w="861933">
                  <a:extLst>
                    <a:ext uri="{9D8B030D-6E8A-4147-A177-3AD203B41FA5}">
                      <a16:colId xmlns:a16="http://schemas.microsoft.com/office/drawing/2014/main" val="440131517"/>
                    </a:ext>
                  </a:extLst>
                </a:gridCol>
                <a:gridCol w="861933">
                  <a:extLst>
                    <a:ext uri="{9D8B030D-6E8A-4147-A177-3AD203B41FA5}">
                      <a16:colId xmlns:a16="http://schemas.microsoft.com/office/drawing/2014/main" val="3680717439"/>
                    </a:ext>
                  </a:extLst>
                </a:gridCol>
                <a:gridCol w="1372600">
                  <a:extLst>
                    <a:ext uri="{9D8B030D-6E8A-4147-A177-3AD203B41FA5}">
                      <a16:colId xmlns:a16="http://schemas.microsoft.com/office/drawing/2014/main" val="25018143"/>
                    </a:ext>
                  </a:extLst>
                </a:gridCol>
              </a:tblGrid>
              <a:tr h="710399">
                <a:tc gridSpan="5">
                  <a:txBody>
                    <a:bodyPr/>
                    <a:lstStyle/>
                    <a:p>
                      <a:pPr algn="ctr" fontAlgn="ctr"/>
                      <a:r>
                        <a:rPr lang="es-DO" sz="16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3636572058"/>
                  </a:ext>
                </a:extLst>
              </a:tr>
              <a:tr h="1002348">
                <a:tc gridSpan="5">
                  <a:txBody>
                    <a:bodyPr/>
                    <a:lstStyle/>
                    <a:p>
                      <a:pPr algn="ctr" fontAlgn="ctr"/>
                      <a:r>
                        <a:rPr lang="es-DO" sz="1800" b="1" i="0" u="none" strike="noStrike">
                          <a:solidFill>
                            <a:srgbClr val="000000"/>
                          </a:solidFill>
                          <a:effectLst/>
                          <a:latin typeface="Arial" panose="020B0604020202020204" pitchFamily="34" charset="0"/>
                        </a:rPr>
                        <a:t>Cantidad y % de encuestados según si los estudiantes han estado haciendo las tareas o actividades de aprendizaje en el aula virtual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619334247"/>
                  </a:ext>
                </a:extLst>
              </a:tr>
              <a:tr h="1022974">
                <a:tc>
                  <a:txBody>
                    <a:bodyPr/>
                    <a:lstStyle/>
                    <a:p>
                      <a:pPr algn="ctr" fontAlgn="ctr"/>
                      <a:r>
                        <a:rPr lang="es-DO" sz="1800" b="1" i="0" u="none" strike="noStrike">
                          <a:solidFill>
                            <a:srgbClr val="000000"/>
                          </a:solidFill>
                          <a:effectLst/>
                          <a:latin typeface="Arial" panose="020B0604020202020204" pitchFamily="34" charset="0"/>
                        </a:rPr>
                        <a:t>¿Están haciendo los estudiantes sus tareas?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Frecuencia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2000" b="1" i="0" u="none" strike="noStrike">
                          <a:solidFill>
                            <a:srgbClr val="000000"/>
                          </a:solidFill>
                          <a:effectLst/>
                          <a:latin typeface="Arial" panose="020B0604020202020204" pitchFamily="34"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Válido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Acumulado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4178757309"/>
                  </a:ext>
                </a:extLst>
              </a:tr>
              <a:tr h="341762">
                <a:tc>
                  <a:txBody>
                    <a:bodyPr/>
                    <a:lstStyle/>
                    <a:p>
                      <a:pPr algn="l" fontAlgn="ctr"/>
                      <a:r>
                        <a:rPr lang="es-DO" sz="1800" b="0" i="0" u="none" strike="noStrike">
                          <a:solidFill>
                            <a:srgbClr val="000000"/>
                          </a:solidFill>
                          <a:effectLst/>
                          <a:latin typeface="Arial" panose="020B0604020202020204" pitchFamily="34" charset="0"/>
                        </a:rPr>
                        <a:t>Sí</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353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62.7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62.7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62.7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675743664"/>
                  </a:ext>
                </a:extLst>
              </a:tr>
              <a:tr h="341762">
                <a:tc>
                  <a:txBody>
                    <a:bodyPr/>
                    <a:lstStyle/>
                    <a:p>
                      <a:pPr algn="l" fontAlgn="ctr"/>
                      <a:r>
                        <a:rPr lang="es-DO" sz="1800" b="0" i="0" u="none" strike="noStrike">
                          <a:solidFill>
                            <a:srgbClr val="000000"/>
                          </a:solidFill>
                          <a:effectLst/>
                          <a:latin typeface="Arial" panose="020B0604020202020204" pitchFamily="34" charset="0"/>
                        </a:rPr>
                        <a:t>No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12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2.1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2.1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64.8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488632433"/>
                  </a:ext>
                </a:extLst>
              </a:tr>
              <a:tr h="341762">
                <a:tc>
                  <a:txBody>
                    <a:bodyPr/>
                    <a:lstStyle/>
                    <a:p>
                      <a:pPr algn="l" fontAlgn="ctr"/>
                      <a:r>
                        <a:rPr lang="es-DO" sz="1800" b="0" i="0" u="none" strike="noStrike">
                          <a:solidFill>
                            <a:srgbClr val="000000"/>
                          </a:solidFill>
                          <a:effectLst/>
                          <a:latin typeface="Arial" panose="020B0604020202020204" pitchFamily="34" charset="0"/>
                        </a:rPr>
                        <a:t>Parcialmente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198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35.2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35.2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669811785"/>
                  </a:ext>
                </a:extLst>
              </a:tr>
              <a:tr h="341762">
                <a:tc>
                  <a:txBody>
                    <a:bodyPr/>
                    <a:lstStyle/>
                    <a:p>
                      <a:pPr algn="ctr" fontAlgn="ctr"/>
                      <a:r>
                        <a:rPr lang="es-DO" sz="1800" b="1" i="0" u="none" strike="noStrike">
                          <a:solidFill>
                            <a:srgbClr val="000000"/>
                          </a:solidFill>
                          <a:effectLst/>
                          <a:latin typeface="Arial" panose="020B060402020202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563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dirty="0">
                          <a:solidFill>
                            <a:srgbClr val="000000"/>
                          </a:solidFill>
                          <a:effectLst/>
                          <a:latin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3275435950"/>
                  </a:ext>
                </a:extLst>
              </a:tr>
            </a:tbl>
          </a:graphicData>
        </a:graphic>
      </p:graphicFrame>
      <p:graphicFrame>
        <p:nvGraphicFramePr>
          <p:cNvPr id="7" name="Gráfico 6">
            <a:extLst>
              <a:ext uri="{FF2B5EF4-FFF2-40B4-BE49-F238E27FC236}">
                <a16:creationId xmlns:a16="http://schemas.microsoft.com/office/drawing/2014/main" id="{A8A78030-1F13-E649-BA66-E1178EE25CFD}"/>
              </a:ext>
            </a:extLst>
          </p:cNvPr>
          <p:cNvGraphicFramePr>
            <a:graphicFrameLocks/>
          </p:cNvGraphicFramePr>
          <p:nvPr>
            <p:extLst>
              <p:ext uri="{D42A27DB-BD31-4B8C-83A1-F6EECF244321}">
                <p14:modId xmlns:p14="http://schemas.microsoft.com/office/powerpoint/2010/main" val="2909743387"/>
              </p:ext>
            </p:extLst>
          </p:nvPr>
        </p:nvGraphicFramePr>
        <p:xfrm>
          <a:off x="6927850" y="2430378"/>
          <a:ext cx="5264150" cy="4102769"/>
        </p:xfrm>
        <a:graphic>
          <a:graphicData uri="http://schemas.openxmlformats.org/drawingml/2006/chart">
            <c:chart xmlns:c="http://schemas.openxmlformats.org/drawingml/2006/chart" xmlns:r="http://schemas.openxmlformats.org/officeDocument/2006/relationships" r:id="rId4"/>
          </a:graphicData>
        </a:graphic>
      </p:graphicFrame>
      <p:sp>
        <p:nvSpPr>
          <p:cNvPr id="8" name="Marcador de número de diapositiva 7">
            <a:extLst>
              <a:ext uri="{FF2B5EF4-FFF2-40B4-BE49-F238E27FC236}">
                <a16:creationId xmlns:a16="http://schemas.microsoft.com/office/drawing/2014/main" id="{163B47CC-BD65-224C-9997-923DD5774A80}"/>
              </a:ext>
            </a:extLst>
          </p:cNvPr>
          <p:cNvSpPr>
            <a:spLocks noGrp="1"/>
          </p:cNvSpPr>
          <p:nvPr>
            <p:ph type="sldNum" sz="quarter" idx="12"/>
          </p:nvPr>
        </p:nvSpPr>
        <p:spPr/>
        <p:txBody>
          <a:bodyPr/>
          <a:lstStyle/>
          <a:p>
            <a:fld id="{F5D1F510-C917-4B4E-B0A9-1BF7ED89073D}" type="slidenum">
              <a:rPr lang="es-DO" smtClean="0"/>
              <a:t>83</a:t>
            </a:fld>
            <a:endParaRPr lang="es-DO"/>
          </a:p>
        </p:txBody>
      </p:sp>
    </p:spTree>
    <p:extLst>
      <p:ext uri="{BB962C8B-B14F-4D97-AF65-F5344CB8AC3E}">
        <p14:creationId xmlns:p14="http://schemas.microsoft.com/office/powerpoint/2010/main" val="17388637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2658979" y="897387"/>
            <a:ext cx="7058995" cy="523220"/>
          </a:xfrm>
          <a:prstGeom prst="rect">
            <a:avLst/>
          </a:prstGeom>
          <a:solidFill>
            <a:schemeClr val="accent6">
              <a:lumMod val="60000"/>
              <a:lumOff val="40000"/>
            </a:schemeClr>
          </a:solidFill>
        </p:spPr>
        <p:txBody>
          <a:bodyPr wrap="square" rtlCol="0">
            <a:spAutoFit/>
          </a:bodyPr>
          <a:lstStyle/>
          <a:p>
            <a:pPr algn="ctr"/>
            <a:r>
              <a:rPr lang="es-DO" sz="2800" b="1" dirty="0"/>
              <a:t>Estudiantes de otros campus en mi Aula</a:t>
            </a:r>
          </a:p>
        </p:txBody>
      </p:sp>
      <p:graphicFrame>
        <p:nvGraphicFramePr>
          <p:cNvPr id="3" name="Tabla 2">
            <a:extLst>
              <a:ext uri="{FF2B5EF4-FFF2-40B4-BE49-F238E27FC236}">
                <a16:creationId xmlns:a16="http://schemas.microsoft.com/office/drawing/2014/main" id="{F893A95B-B9D1-DC48-B984-AA3CAD509358}"/>
              </a:ext>
            </a:extLst>
          </p:cNvPr>
          <p:cNvGraphicFramePr>
            <a:graphicFrameLocks noGrp="1"/>
          </p:cNvGraphicFramePr>
          <p:nvPr>
            <p:extLst>
              <p:ext uri="{D42A27DB-BD31-4B8C-83A1-F6EECF244321}">
                <p14:modId xmlns:p14="http://schemas.microsoft.com/office/powerpoint/2010/main" val="3697534863"/>
              </p:ext>
            </p:extLst>
          </p:nvPr>
        </p:nvGraphicFramePr>
        <p:xfrm>
          <a:off x="129384" y="2093494"/>
          <a:ext cx="5966615" cy="4535905"/>
        </p:xfrm>
        <a:graphic>
          <a:graphicData uri="http://schemas.openxmlformats.org/drawingml/2006/table">
            <a:tbl>
              <a:tblPr/>
              <a:tblGrid>
                <a:gridCol w="2117271">
                  <a:extLst>
                    <a:ext uri="{9D8B030D-6E8A-4147-A177-3AD203B41FA5}">
                      <a16:colId xmlns:a16="http://schemas.microsoft.com/office/drawing/2014/main" val="3787837313"/>
                    </a:ext>
                  </a:extLst>
                </a:gridCol>
                <a:gridCol w="1100561">
                  <a:extLst>
                    <a:ext uri="{9D8B030D-6E8A-4147-A177-3AD203B41FA5}">
                      <a16:colId xmlns:a16="http://schemas.microsoft.com/office/drawing/2014/main" val="4053103080"/>
                    </a:ext>
                  </a:extLst>
                </a:gridCol>
                <a:gridCol w="765152">
                  <a:extLst>
                    <a:ext uri="{9D8B030D-6E8A-4147-A177-3AD203B41FA5}">
                      <a16:colId xmlns:a16="http://schemas.microsoft.com/office/drawing/2014/main" val="1755126585"/>
                    </a:ext>
                  </a:extLst>
                </a:gridCol>
                <a:gridCol w="765152">
                  <a:extLst>
                    <a:ext uri="{9D8B030D-6E8A-4147-A177-3AD203B41FA5}">
                      <a16:colId xmlns:a16="http://schemas.microsoft.com/office/drawing/2014/main" val="1104900699"/>
                    </a:ext>
                  </a:extLst>
                </a:gridCol>
                <a:gridCol w="1218479">
                  <a:extLst>
                    <a:ext uri="{9D8B030D-6E8A-4147-A177-3AD203B41FA5}">
                      <a16:colId xmlns:a16="http://schemas.microsoft.com/office/drawing/2014/main" val="2327601577"/>
                    </a:ext>
                  </a:extLst>
                </a:gridCol>
              </a:tblGrid>
              <a:tr h="1045477">
                <a:tc gridSpan="5">
                  <a:txBody>
                    <a:bodyPr/>
                    <a:lstStyle/>
                    <a:p>
                      <a:pPr algn="ctr" fontAlgn="ctr"/>
                      <a:r>
                        <a:rPr lang="es-DO" sz="14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8402" marR="8402" marT="84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33086114"/>
                  </a:ext>
                </a:extLst>
              </a:tr>
              <a:tr h="1304143">
                <a:tc gridSpan="5">
                  <a:txBody>
                    <a:bodyPr/>
                    <a:lstStyle/>
                    <a:p>
                      <a:pPr algn="ctr" fontAlgn="ctr"/>
                      <a:r>
                        <a:rPr lang="es-DO" sz="1600" b="1" i="0" u="none" strike="noStrike">
                          <a:solidFill>
                            <a:srgbClr val="000000"/>
                          </a:solidFill>
                          <a:effectLst/>
                          <a:latin typeface="Arial" panose="020B0604020202020204" pitchFamily="34" charset="0"/>
                        </a:rPr>
                        <a:t>Cantidad y % de encuestados según si los docentes han tenido alguna dificultad con el hecho de tener estudiantes en sus aulas virtuales que corresponden a varios centros de la UASD en el interior del país y de la Sede Central simultáneamente</a:t>
                      </a:r>
                    </a:p>
                  </a:txBody>
                  <a:tcPr marL="8402" marR="8402" marT="84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931588881"/>
                  </a:ext>
                </a:extLst>
              </a:tr>
              <a:tr h="1114409">
                <a:tc>
                  <a:txBody>
                    <a:bodyPr/>
                    <a:lstStyle/>
                    <a:p>
                      <a:pPr algn="ctr" fontAlgn="ctr"/>
                      <a:r>
                        <a:rPr lang="es-DO" sz="1600" b="1" i="0" u="none" strike="noStrike">
                          <a:solidFill>
                            <a:srgbClr val="000000"/>
                          </a:solidFill>
                          <a:effectLst/>
                          <a:latin typeface="Arial" panose="020B0604020202020204" pitchFamily="34" charset="0"/>
                        </a:rPr>
                        <a:t>¿Dificultades con tener estudiantes de otros campus en sus aulas?</a:t>
                      </a:r>
                    </a:p>
                  </a:txBody>
                  <a:tcPr marL="8402" marR="8402" marT="840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600" b="1" i="0" u="none" strike="noStrike">
                          <a:solidFill>
                            <a:srgbClr val="000000"/>
                          </a:solidFill>
                          <a:effectLst/>
                          <a:latin typeface="Arial" panose="020B0604020202020204" pitchFamily="34" charset="0"/>
                        </a:rPr>
                        <a:t>Frecuencia</a:t>
                      </a:r>
                    </a:p>
                  </a:txBody>
                  <a:tcPr marL="8402" marR="8402" marT="840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a:t>
                      </a:r>
                    </a:p>
                  </a:txBody>
                  <a:tcPr marL="8402" marR="8402" marT="84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600" b="1" i="0" u="none" strike="noStrike">
                          <a:solidFill>
                            <a:srgbClr val="000000"/>
                          </a:solidFill>
                          <a:effectLst/>
                          <a:latin typeface="Arial" panose="020B0604020202020204" pitchFamily="34" charset="0"/>
                        </a:rPr>
                        <a:t>% Válido</a:t>
                      </a:r>
                    </a:p>
                  </a:txBody>
                  <a:tcPr marL="8402" marR="8402" marT="840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600" b="1" i="0" u="none" strike="noStrike">
                          <a:solidFill>
                            <a:srgbClr val="000000"/>
                          </a:solidFill>
                          <a:effectLst/>
                          <a:latin typeface="Arial" panose="020B0604020202020204" pitchFamily="34" charset="0"/>
                        </a:rPr>
                        <a:t>% Acumulado</a:t>
                      </a:r>
                    </a:p>
                  </a:txBody>
                  <a:tcPr marL="8402" marR="8402" marT="840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1447054151"/>
                  </a:ext>
                </a:extLst>
              </a:tr>
              <a:tr h="267969">
                <a:tc>
                  <a:txBody>
                    <a:bodyPr/>
                    <a:lstStyle/>
                    <a:p>
                      <a:pPr algn="l" fontAlgn="ctr"/>
                      <a:r>
                        <a:rPr lang="es-DO" sz="1600" b="0" i="0" u="none" strike="noStrike">
                          <a:solidFill>
                            <a:srgbClr val="000000"/>
                          </a:solidFill>
                          <a:effectLst/>
                          <a:latin typeface="Arial" panose="020B0604020202020204" pitchFamily="34" charset="0"/>
                        </a:rPr>
                        <a:t>Sí</a:t>
                      </a:r>
                    </a:p>
                  </a:txBody>
                  <a:tcPr marL="8402" marR="8402" marT="840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600" b="0" i="0" u="none" strike="noStrike">
                          <a:solidFill>
                            <a:srgbClr val="000000"/>
                          </a:solidFill>
                          <a:effectLst/>
                          <a:latin typeface="Arial" panose="020B0604020202020204" pitchFamily="34" charset="0"/>
                        </a:rPr>
                        <a:t>67</a:t>
                      </a:r>
                    </a:p>
                  </a:txBody>
                  <a:tcPr marL="8402" marR="8402" marT="84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600" b="0" i="0" u="none" strike="noStrike">
                          <a:solidFill>
                            <a:srgbClr val="000000"/>
                          </a:solidFill>
                          <a:effectLst/>
                          <a:latin typeface="Arial" panose="020B0604020202020204" pitchFamily="34" charset="0"/>
                        </a:rPr>
                        <a:t>11.9</a:t>
                      </a:r>
                    </a:p>
                  </a:txBody>
                  <a:tcPr marL="8402" marR="8402" marT="84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600" b="0" i="0" u="none" strike="noStrike">
                          <a:solidFill>
                            <a:srgbClr val="000000"/>
                          </a:solidFill>
                          <a:effectLst/>
                          <a:latin typeface="Arial" panose="020B0604020202020204" pitchFamily="34" charset="0"/>
                        </a:rPr>
                        <a:t>11.9</a:t>
                      </a:r>
                    </a:p>
                  </a:txBody>
                  <a:tcPr marL="8402" marR="8402" marT="840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600" b="0" i="0" u="none" strike="noStrike">
                          <a:solidFill>
                            <a:srgbClr val="000000"/>
                          </a:solidFill>
                          <a:effectLst/>
                          <a:latin typeface="Arial" panose="020B0604020202020204" pitchFamily="34" charset="0"/>
                        </a:rPr>
                        <a:t>11.9</a:t>
                      </a:r>
                    </a:p>
                  </a:txBody>
                  <a:tcPr marL="8402" marR="8402" marT="8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323044995"/>
                  </a:ext>
                </a:extLst>
              </a:tr>
              <a:tr h="267969">
                <a:tc>
                  <a:txBody>
                    <a:bodyPr/>
                    <a:lstStyle/>
                    <a:p>
                      <a:pPr algn="l" fontAlgn="ctr"/>
                      <a:r>
                        <a:rPr lang="es-DO" sz="1600" b="0" i="0" u="none" strike="noStrike">
                          <a:solidFill>
                            <a:srgbClr val="000000"/>
                          </a:solidFill>
                          <a:effectLst/>
                          <a:latin typeface="Arial" panose="020B0604020202020204" pitchFamily="34" charset="0"/>
                        </a:rPr>
                        <a:t>No</a:t>
                      </a:r>
                    </a:p>
                  </a:txBody>
                  <a:tcPr marL="8402" marR="8402" marT="840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600" b="0" i="0" u="none" strike="noStrike">
                          <a:solidFill>
                            <a:srgbClr val="000000"/>
                          </a:solidFill>
                          <a:effectLst/>
                          <a:latin typeface="Arial" panose="020B0604020202020204" pitchFamily="34" charset="0"/>
                        </a:rPr>
                        <a:t>454</a:t>
                      </a:r>
                    </a:p>
                  </a:txBody>
                  <a:tcPr marL="8402" marR="8402" marT="84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600" b="0" i="0" u="none" strike="noStrike">
                          <a:solidFill>
                            <a:srgbClr val="000000"/>
                          </a:solidFill>
                          <a:effectLst/>
                          <a:latin typeface="Arial" panose="020B0604020202020204" pitchFamily="34" charset="0"/>
                        </a:rPr>
                        <a:t>80.6</a:t>
                      </a:r>
                    </a:p>
                  </a:txBody>
                  <a:tcPr marL="8402" marR="8402" marT="84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600" b="0" i="0" u="none" strike="noStrike">
                          <a:solidFill>
                            <a:srgbClr val="000000"/>
                          </a:solidFill>
                          <a:effectLst/>
                          <a:latin typeface="Arial" panose="020B0604020202020204" pitchFamily="34" charset="0"/>
                        </a:rPr>
                        <a:t>80.6</a:t>
                      </a:r>
                    </a:p>
                  </a:txBody>
                  <a:tcPr marL="8402" marR="8402" marT="840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600" b="0" i="0" u="none" strike="noStrike">
                          <a:solidFill>
                            <a:srgbClr val="000000"/>
                          </a:solidFill>
                          <a:effectLst/>
                          <a:latin typeface="Arial" panose="020B0604020202020204" pitchFamily="34" charset="0"/>
                        </a:rPr>
                        <a:t>92.5</a:t>
                      </a:r>
                    </a:p>
                  </a:txBody>
                  <a:tcPr marL="8402" marR="8402" marT="840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900794342"/>
                  </a:ext>
                </a:extLst>
              </a:tr>
              <a:tr h="267969">
                <a:tc>
                  <a:txBody>
                    <a:bodyPr/>
                    <a:lstStyle/>
                    <a:p>
                      <a:pPr algn="l" fontAlgn="ctr"/>
                      <a:r>
                        <a:rPr lang="es-DO" sz="1600" b="0" i="0" u="none" strike="noStrike">
                          <a:solidFill>
                            <a:srgbClr val="000000"/>
                          </a:solidFill>
                          <a:effectLst/>
                          <a:latin typeface="Arial" panose="020B0604020202020204" pitchFamily="34" charset="0"/>
                        </a:rPr>
                        <a:t>Parcialmente</a:t>
                      </a:r>
                    </a:p>
                  </a:txBody>
                  <a:tcPr marL="8402" marR="8402" marT="840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600" b="0" i="0" u="none" strike="noStrike">
                          <a:solidFill>
                            <a:srgbClr val="000000"/>
                          </a:solidFill>
                          <a:effectLst/>
                          <a:latin typeface="Arial" panose="020B0604020202020204" pitchFamily="34" charset="0"/>
                        </a:rPr>
                        <a:t>42</a:t>
                      </a:r>
                    </a:p>
                  </a:txBody>
                  <a:tcPr marL="8402" marR="8402" marT="84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600" b="0" i="0" u="none" strike="noStrike">
                          <a:solidFill>
                            <a:srgbClr val="000000"/>
                          </a:solidFill>
                          <a:effectLst/>
                          <a:latin typeface="Arial" panose="020B0604020202020204" pitchFamily="34" charset="0"/>
                        </a:rPr>
                        <a:t>7.5</a:t>
                      </a:r>
                    </a:p>
                  </a:txBody>
                  <a:tcPr marL="8402" marR="8402" marT="84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600" b="0" i="0" u="none" strike="noStrike">
                          <a:solidFill>
                            <a:srgbClr val="000000"/>
                          </a:solidFill>
                          <a:effectLst/>
                          <a:latin typeface="Arial" panose="020B0604020202020204" pitchFamily="34" charset="0"/>
                        </a:rPr>
                        <a:t>7.5</a:t>
                      </a:r>
                    </a:p>
                  </a:txBody>
                  <a:tcPr marL="8402" marR="8402" marT="840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600" b="0" i="0" u="none" strike="noStrike">
                          <a:solidFill>
                            <a:srgbClr val="000000"/>
                          </a:solidFill>
                          <a:effectLst/>
                          <a:latin typeface="Arial" panose="020B0604020202020204" pitchFamily="34" charset="0"/>
                        </a:rPr>
                        <a:t>100.0</a:t>
                      </a:r>
                    </a:p>
                  </a:txBody>
                  <a:tcPr marL="8402" marR="8402" marT="840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334775948"/>
                  </a:ext>
                </a:extLst>
              </a:tr>
              <a:tr h="267969">
                <a:tc>
                  <a:txBody>
                    <a:bodyPr/>
                    <a:lstStyle/>
                    <a:p>
                      <a:pPr algn="ctr" fontAlgn="ctr"/>
                      <a:r>
                        <a:rPr lang="es-DO" sz="1600" b="1" i="0" u="none" strike="noStrike">
                          <a:solidFill>
                            <a:srgbClr val="000000"/>
                          </a:solidFill>
                          <a:effectLst/>
                          <a:latin typeface="Arial" panose="020B0604020202020204" pitchFamily="34" charset="0"/>
                        </a:rPr>
                        <a:t>Total</a:t>
                      </a:r>
                    </a:p>
                  </a:txBody>
                  <a:tcPr marL="8402" marR="8402" marT="840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600" b="1" i="0" u="none" strike="noStrike">
                          <a:solidFill>
                            <a:srgbClr val="000000"/>
                          </a:solidFill>
                          <a:effectLst/>
                          <a:latin typeface="Arial" panose="020B0604020202020204" pitchFamily="34" charset="0"/>
                        </a:rPr>
                        <a:t>563</a:t>
                      </a:r>
                    </a:p>
                  </a:txBody>
                  <a:tcPr marL="8402" marR="8402" marT="840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600" b="1" i="0" u="none" strike="noStrike">
                          <a:solidFill>
                            <a:srgbClr val="000000"/>
                          </a:solidFill>
                          <a:effectLst/>
                          <a:latin typeface="Arial" panose="020B0604020202020204" pitchFamily="34" charset="0"/>
                        </a:rPr>
                        <a:t>100.0</a:t>
                      </a:r>
                    </a:p>
                  </a:txBody>
                  <a:tcPr marL="8402" marR="8402" marT="84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600" b="1" i="0" u="none" strike="noStrike">
                          <a:solidFill>
                            <a:srgbClr val="000000"/>
                          </a:solidFill>
                          <a:effectLst/>
                          <a:latin typeface="Arial" panose="020B0604020202020204" pitchFamily="34" charset="0"/>
                        </a:rPr>
                        <a:t>100.0</a:t>
                      </a:r>
                    </a:p>
                  </a:txBody>
                  <a:tcPr marL="8402" marR="8402" marT="84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600" b="1" i="0" u="none" strike="noStrike" dirty="0">
                          <a:solidFill>
                            <a:srgbClr val="000000"/>
                          </a:solidFill>
                          <a:effectLst/>
                          <a:latin typeface="Arial" panose="020B0604020202020204" pitchFamily="34" charset="0"/>
                        </a:rPr>
                        <a:t> </a:t>
                      </a:r>
                    </a:p>
                  </a:txBody>
                  <a:tcPr marL="8402" marR="8402" marT="84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555669214"/>
                  </a:ext>
                </a:extLst>
              </a:tr>
            </a:tbl>
          </a:graphicData>
        </a:graphic>
      </p:graphicFrame>
      <p:graphicFrame>
        <p:nvGraphicFramePr>
          <p:cNvPr id="7" name="Gráfico 6">
            <a:extLst>
              <a:ext uri="{FF2B5EF4-FFF2-40B4-BE49-F238E27FC236}">
                <a16:creationId xmlns:a16="http://schemas.microsoft.com/office/drawing/2014/main" id="{859775D6-E359-3047-B8E7-9A77B77D3C86}"/>
              </a:ext>
            </a:extLst>
          </p:cNvPr>
          <p:cNvGraphicFramePr>
            <a:graphicFrameLocks/>
          </p:cNvGraphicFramePr>
          <p:nvPr>
            <p:extLst>
              <p:ext uri="{D42A27DB-BD31-4B8C-83A1-F6EECF244321}">
                <p14:modId xmlns:p14="http://schemas.microsoft.com/office/powerpoint/2010/main" val="942744151"/>
              </p:ext>
            </p:extLst>
          </p:nvPr>
        </p:nvGraphicFramePr>
        <p:xfrm>
          <a:off x="6242050" y="1560283"/>
          <a:ext cx="5949950" cy="5257800"/>
        </p:xfrm>
        <a:graphic>
          <a:graphicData uri="http://schemas.openxmlformats.org/drawingml/2006/chart">
            <c:chart xmlns:c="http://schemas.openxmlformats.org/drawingml/2006/chart" xmlns:r="http://schemas.openxmlformats.org/officeDocument/2006/relationships" r:id="rId4"/>
          </a:graphicData>
        </a:graphic>
      </p:graphicFrame>
      <p:sp>
        <p:nvSpPr>
          <p:cNvPr id="8" name="Marcador de número de diapositiva 7">
            <a:extLst>
              <a:ext uri="{FF2B5EF4-FFF2-40B4-BE49-F238E27FC236}">
                <a16:creationId xmlns:a16="http://schemas.microsoft.com/office/drawing/2014/main" id="{1C6C916E-5382-E049-9B75-56C9A639D110}"/>
              </a:ext>
            </a:extLst>
          </p:cNvPr>
          <p:cNvSpPr>
            <a:spLocks noGrp="1"/>
          </p:cNvSpPr>
          <p:nvPr>
            <p:ph type="sldNum" sz="quarter" idx="12"/>
          </p:nvPr>
        </p:nvSpPr>
        <p:spPr/>
        <p:txBody>
          <a:bodyPr/>
          <a:lstStyle/>
          <a:p>
            <a:fld id="{F5D1F510-C917-4B4E-B0A9-1BF7ED89073D}" type="slidenum">
              <a:rPr lang="es-DO" smtClean="0"/>
              <a:t>84</a:t>
            </a:fld>
            <a:endParaRPr lang="es-DO"/>
          </a:p>
        </p:txBody>
      </p:sp>
    </p:spTree>
    <p:extLst>
      <p:ext uri="{BB962C8B-B14F-4D97-AF65-F5344CB8AC3E}">
        <p14:creationId xmlns:p14="http://schemas.microsoft.com/office/powerpoint/2010/main" val="5505472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2658979" y="897387"/>
            <a:ext cx="7058995" cy="523220"/>
          </a:xfrm>
          <a:prstGeom prst="rect">
            <a:avLst/>
          </a:prstGeom>
          <a:solidFill>
            <a:schemeClr val="accent6">
              <a:lumMod val="60000"/>
              <a:lumOff val="40000"/>
            </a:schemeClr>
          </a:solidFill>
        </p:spPr>
        <p:txBody>
          <a:bodyPr wrap="square" rtlCol="0">
            <a:spAutoFit/>
          </a:bodyPr>
          <a:lstStyle/>
          <a:p>
            <a:pPr algn="ctr"/>
            <a:r>
              <a:rPr lang="es-DO" sz="2800" b="1" dirty="0"/>
              <a:t>Estudiantes de otros campus en mi Aula</a:t>
            </a:r>
          </a:p>
        </p:txBody>
      </p:sp>
      <p:graphicFrame>
        <p:nvGraphicFramePr>
          <p:cNvPr id="5" name="Tabla 4">
            <a:extLst>
              <a:ext uri="{FF2B5EF4-FFF2-40B4-BE49-F238E27FC236}">
                <a16:creationId xmlns:a16="http://schemas.microsoft.com/office/drawing/2014/main" id="{E68B419E-349F-9D48-A2C0-72F3F659D954}"/>
              </a:ext>
            </a:extLst>
          </p:cNvPr>
          <p:cNvGraphicFramePr>
            <a:graphicFrameLocks noGrp="1"/>
          </p:cNvGraphicFramePr>
          <p:nvPr>
            <p:extLst>
              <p:ext uri="{D42A27DB-BD31-4B8C-83A1-F6EECF244321}">
                <p14:modId xmlns:p14="http://schemas.microsoft.com/office/powerpoint/2010/main" val="3498248529"/>
              </p:ext>
            </p:extLst>
          </p:nvPr>
        </p:nvGraphicFramePr>
        <p:xfrm>
          <a:off x="98124" y="1936475"/>
          <a:ext cx="5570887" cy="4718775"/>
        </p:xfrm>
        <a:graphic>
          <a:graphicData uri="http://schemas.openxmlformats.org/drawingml/2006/table">
            <a:tbl>
              <a:tblPr/>
              <a:tblGrid>
                <a:gridCol w="3099251">
                  <a:extLst>
                    <a:ext uri="{9D8B030D-6E8A-4147-A177-3AD203B41FA5}">
                      <a16:colId xmlns:a16="http://schemas.microsoft.com/office/drawing/2014/main" val="3167502592"/>
                    </a:ext>
                  </a:extLst>
                </a:gridCol>
                <a:gridCol w="465858">
                  <a:extLst>
                    <a:ext uri="{9D8B030D-6E8A-4147-A177-3AD203B41FA5}">
                      <a16:colId xmlns:a16="http://schemas.microsoft.com/office/drawing/2014/main" val="945132524"/>
                    </a:ext>
                  </a:extLst>
                </a:gridCol>
                <a:gridCol w="537031">
                  <a:extLst>
                    <a:ext uri="{9D8B030D-6E8A-4147-A177-3AD203B41FA5}">
                      <a16:colId xmlns:a16="http://schemas.microsoft.com/office/drawing/2014/main" val="1303262161"/>
                    </a:ext>
                  </a:extLst>
                </a:gridCol>
                <a:gridCol w="562912">
                  <a:extLst>
                    <a:ext uri="{9D8B030D-6E8A-4147-A177-3AD203B41FA5}">
                      <a16:colId xmlns:a16="http://schemas.microsoft.com/office/drawing/2014/main" val="455892939"/>
                    </a:ext>
                  </a:extLst>
                </a:gridCol>
                <a:gridCol w="905835">
                  <a:extLst>
                    <a:ext uri="{9D8B030D-6E8A-4147-A177-3AD203B41FA5}">
                      <a16:colId xmlns:a16="http://schemas.microsoft.com/office/drawing/2014/main" val="524817830"/>
                    </a:ext>
                  </a:extLst>
                </a:gridCol>
              </a:tblGrid>
              <a:tr h="421055">
                <a:tc gridSpan="5">
                  <a:txBody>
                    <a:bodyPr/>
                    <a:lstStyle/>
                    <a:p>
                      <a:pPr algn="ctr" fontAlgn="ctr"/>
                      <a:r>
                        <a:rPr lang="es-DO" sz="14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6478" marR="6478" marT="64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62054874"/>
                  </a:ext>
                </a:extLst>
              </a:tr>
              <a:tr h="213767">
                <a:tc gridSpan="5">
                  <a:txBody>
                    <a:bodyPr/>
                    <a:lstStyle/>
                    <a:p>
                      <a:pPr algn="ctr" fontAlgn="ctr"/>
                      <a:r>
                        <a:rPr lang="es-DO" sz="1400" b="1" i="0" u="none" strike="noStrike" dirty="0">
                          <a:solidFill>
                            <a:srgbClr val="000000"/>
                          </a:solidFill>
                          <a:effectLst/>
                          <a:latin typeface="Arial" panose="020B0604020202020204" pitchFamily="34" charset="0"/>
                        </a:rPr>
                        <a:t>Cantidad y % de Dificultades Principales comunicados por los estudiantes y percibidos por docentes</a:t>
                      </a:r>
                    </a:p>
                  </a:txBody>
                  <a:tcPr marL="6478" marR="6478" marT="64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1306781727"/>
                  </a:ext>
                </a:extLst>
              </a:tr>
              <a:tr h="379598">
                <a:tc>
                  <a:txBody>
                    <a:bodyPr/>
                    <a:lstStyle/>
                    <a:p>
                      <a:pPr algn="ctr" fontAlgn="ctr"/>
                      <a:r>
                        <a:rPr lang="es-DO" sz="1100" b="1" i="0" u="none" strike="noStrike">
                          <a:solidFill>
                            <a:srgbClr val="000000"/>
                          </a:solidFill>
                          <a:effectLst/>
                          <a:latin typeface="Arial" panose="020B0604020202020204" pitchFamily="34" charset="0"/>
                        </a:rPr>
                        <a:t>Dificultades Principales</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200" b="1" i="0" u="none" strike="noStrike">
                          <a:solidFill>
                            <a:srgbClr val="000000"/>
                          </a:solidFill>
                          <a:effectLst/>
                          <a:latin typeface="Arial" panose="020B0604020202020204" pitchFamily="34" charset="0"/>
                        </a:rPr>
                        <a:t>Frec.</a:t>
                      </a:r>
                    </a:p>
                  </a:txBody>
                  <a:tcPr marL="6478" marR="6478" marT="64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400" b="1" i="0" u="none" strike="noStrike">
                          <a:solidFill>
                            <a:srgbClr val="000000"/>
                          </a:solidFill>
                          <a:effectLst/>
                          <a:latin typeface="Arial" panose="020B0604020202020204" pitchFamily="34" charset="0"/>
                        </a:rPr>
                        <a:t>%</a:t>
                      </a:r>
                    </a:p>
                  </a:txBody>
                  <a:tcPr marL="6478" marR="6478" marT="64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200" b="1" i="0" u="none" strike="noStrike">
                          <a:solidFill>
                            <a:srgbClr val="000000"/>
                          </a:solidFill>
                          <a:effectLst/>
                          <a:latin typeface="Arial" panose="020B0604020202020204" pitchFamily="34" charset="0"/>
                        </a:rPr>
                        <a:t>% Válido</a:t>
                      </a:r>
                    </a:p>
                  </a:txBody>
                  <a:tcPr marL="6478" marR="6478" marT="64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200" b="1" i="0" u="none" strike="noStrike">
                          <a:solidFill>
                            <a:srgbClr val="000000"/>
                          </a:solidFill>
                          <a:effectLst/>
                          <a:latin typeface="Arial" panose="020B0604020202020204" pitchFamily="34" charset="0"/>
                        </a:rPr>
                        <a:t>% Acumulado</a:t>
                      </a:r>
                    </a:p>
                  </a:txBody>
                  <a:tcPr marL="6478" marR="6478" marT="64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1560443116"/>
                  </a:ext>
                </a:extLst>
              </a:tr>
              <a:tr h="190015">
                <a:tc>
                  <a:txBody>
                    <a:bodyPr/>
                    <a:lstStyle/>
                    <a:p>
                      <a:pPr algn="l" fontAlgn="ctr"/>
                      <a:r>
                        <a:rPr lang="es-DO" sz="1000" b="0" i="0" u="none" strike="noStrike">
                          <a:solidFill>
                            <a:srgbClr val="000000"/>
                          </a:solidFill>
                          <a:effectLst/>
                          <a:latin typeface="Arial" panose="020B0604020202020204" pitchFamily="34" charset="0"/>
                        </a:rPr>
                        <a:t>1.Los estudiantes no manejan la plataforma</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18</a:t>
                      </a:r>
                    </a:p>
                  </a:txBody>
                  <a:tcPr marL="6478" marR="6478" marT="647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6.7</a:t>
                      </a:r>
                    </a:p>
                  </a:txBody>
                  <a:tcPr marL="6478" marR="6478" marT="64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6.7</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6.7</a:t>
                      </a:r>
                    </a:p>
                  </a:txBody>
                  <a:tcPr marL="6478" marR="6478" marT="64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302016125"/>
                  </a:ext>
                </a:extLst>
              </a:tr>
              <a:tr h="190015">
                <a:tc>
                  <a:txBody>
                    <a:bodyPr/>
                    <a:lstStyle/>
                    <a:p>
                      <a:pPr algn="l" fontAlgn="ctr"/>
                      <a:r>
                        <a:rPr lang="es-DO" sz="1000" b="0" i="0" u="none" strike="noStrike">
                          <a:solidFill>
                            <a:srgbClr val="000000"/>
                          </a:solidFill>
                          <a:effectLst/>
                          <a:latin typeface="Arial" panose="020B0604020202020204" pitchFamily="34" charset="0"/>
                        </a:rPr>
                        <a:t> 3.Aun estoy aprendiendo a m anejar la plataforma</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15</a:t>
                      </a:r>
                    </a:p>
                  </a:txBody>
                  <a:tcPr marL="6478" marR="6478" marT="647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5.6</a:t>
                      </a:r>
                    </a:p>
                  </a:txBody>
                  <a:tcPr marL="6478" marR="6478" marT="64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5.6</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12.4</a:t>
                      </a:r>
                    </a:p>
                  </a:txBody>
                  <a:tcPr marL="6478" marR="6478" marT="64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569990613"/>
                  </a:ext>
                </a:extLst>
              </a:tr>
              <a:tr h="190015">
                <a:tc>
                  <a:txBody>
                    <a:bodyPr/>
                    <a:lstStyle/>
                    <a:p>
                      <a:pPr algn="l" fontAlgn="ctr"/>
                      <a:r>
                        <a:rPr lang="es-DO" sz="1000" b="0" i="0" u="none" strike="noStrike">
                          <a:solidFill>
                            <a:srgbClr val="000000"/>
                          </a:solidFill>
                          <a:effectLst/>
                          <a:latin typeface="Arial" panose="020B0604020202020204" pitchFamily="34" charset="0"/>
                        </a:rPr>
                        <a:t>4.Las actualizaciones borraron los contenidos</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31</a:t>
                      </a:r>
                    </a:p>
                  </a:txBody>
                  <a:tcPr marL="6478" marR="6478" marT="647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11.6</a:t>
                      </a:r>
                    </a:p>
                  </a:txBody>
                  <a:tcPr marL="6478" marR="6478" marT="64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11.6</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24.0</a:t>
                      </a:r>
                    </a:p>
                  </a:txBody>
                  <a:tcPr marL="6478" marR="6478" marT="64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944653959"/>
                  </a:ext>
                </a:extLst>
              </a:tr>
              <a:tr h="190015">
                <a:tc>
                  <a:txBody>
                    <a:bodyPr/>
                    <a:lstStyle/>
                    <a:p>
                      <a:pPr algn="l" fontAlgn="ctr"/>
                      <a:r>
                        <a:rPr lang="es-DO" sz="1000" b="0" i="0" u="none" strike="noStrike">
                          <a:solidFill>
                            <a:srgbClr val="000000"/>
                          </a:solidFill>
                          <a:effectLst/>
                          <a:latin typeface="Arial" panose="020B0604020202020204" pitchFamily="34" charset="0"/>
                        </a:rPr>
                        <a:t>5.Conectividad y equipos de los estudiantes deficientes</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46</a:t>
                      </a:r>
                    </a:p>
                  </a:txBody>
                  <a:tcPr marL="6478" marR="6478" marT="647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17.2</a:t>
                      </a:r>
                    </a:p>
                  </a:txBody>
                  <a:tcPr marL="6478" marR="6478" marT="64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17.2</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41.2</a:t>
                      </a:r>
                    </a:p>
                  </a:txBody>
                  <a:tcPr marL="6478" marR="6478" marT="64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568555271"/>
                  </a:ext>
                </a:extLst>
              </a:tr>
              <a:tr h="190015">
                <a:tc>
                  <a:txBody>
                    <a:bodyPr/>
                    <a:lstStyle/>
                    <a:p>
                      <a:pPr algn="l" fontAlgn="ctr"/>
                      <a:r>
                        <a:rPr lang="es-DO" sz="1000" b="0" i="0" u="none" strike="noStrike">
                          <a:solidFill>
                            <a:srgbClr val="000000"/>
                          </a:solidFill>
                          <a:effectLst/>
                          <a:latin typeface="Arial" panose="020B0604020202020204" pitchFamily="34" charset="0"/>
                        </a:rPr>
                        <a:t>6.Aprender las técnicas de hacer y subir los examenes</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15</a:t>
                      </a:r>
                    </a:p>
                  </a:txBody>
                  <a:tcPr marL="6478" marR="6478" marT="647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5.6</a:t>
                      </a:r>
                    </a:p>
                  </a:txBody>
                  <a:tcPr marL="6478" marR="6478" marT="64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5.6</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46.8</a:t>
                      </a:r>
                    </a:p>
                  </a:txBody>
                  <a:tcPr marL="6478" marR="6478" marT="64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97233136"/>
                  </a:ext>
                </a:extLst>
              </a:tr>
              <a:tr h="190015">
                <a:tc>
                  <a:txBody>
                    <a:bodyPr/>
                    <a:lstStyle/>
                    <a:p>
                      <a:pPr algn="l" fontAlgn="ctr"/>
                      <a:r>
                        <a:rPr lang="es-DO" sz="1000" b="0" i="0" u="none" strike="noStrike">
                          <a:solidFill>
                            <a:srgbClr val="000000"/>
                          </a:solidFill>
                          <a:effectLst/>
                          <a:latin typeface="Arial" panose="020B0604020202020204" pitchFamily="34" charset="0"/>
                        </a:rPr>
                        <a:t>7.Las videoconferencias en Jetsi con un problema</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5</a:t>
                      </a:r>
                    </a:p>
                  </a:txBody>
                  <a:tcPr marL="6478" marR="6478" marT="647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1.9</a:t>
                      </a:r>
                    </a:p>
                  </a:txBody>
                  <a:tcPr marL="6478" marR="6478" marT="64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1.9</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48.7</a:t>
                      </a:r>
                    </a:p>
                  </a:txBody>
                  <a:tcPr marL="6478" marR="6478" marT="64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226570594"/>
                  </a:ext>
                </a:extLst>
              </a:tr>
              <a:tr h="190015">
                <a:tc>
                  <a:txBody>
                    <a:bodyPr/>
                    <a:lstStyle/>
                    <a:p>
                      <a:pPr algn="l" fontAlgn="ctr"/>
                      <a:r>
                        <a:rPr lang="es-DO" sz="1000" b="0" i="0" u="none" strike="noStrike">
                          <a:solidFill>
                            <a:srgbClr val="000000"/>
                          </a:solidFill>
                          <a:effectLst/>
                          <a:latin typeface="Arial" panose="020B0604020202020204" pitchFamily="34" charset="0"/>
                        </a:rPr>
                        <a:t>8.La plataforma sa y entra a los estudiantes</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12</a:t>
                      </a:r>
                    </a:p>
                  </a:txBody>
                  <a:tcPr marL="6478" marR="6478" marT="647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4.5</a:t>
                      </a:r>
                    </a:p>
                  </a:txBody>
                  <a:tcPr marL="6478" marR="6478" marT="64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4.5</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53.2</a:t>
                      </a:r>
                    </a:p>
                  </a:txBody>
                  <a:tcPr marL="6478" marR="6478" marT="64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51897330"/>
                  </a:ext>
                </a:extLst>
              </a:tr>
              <a:tr h="190015">
                <a:tc>
                  <a:txBody>
                    <a:bodyPr/>
                    <a:lstStyle/>
                    <a:p>
                      <a:pPr algn="l" fontAlgn="ctr"/>
                      <a:r>
                        <a:rPr lang="es-DO" sz="1000" b="0" i="0" u="none" strike="noStrike">
                          <a:solidFill>
                            <a:srgbClr val="000000"/>
                          </a:solidFill>
                          <a:effectLst/>
                          <a:latin typeface="Arial" panose="020B0604020202020204" pitchFamily="34" charset="0"/>
                        </a:rPr>
                        <a:t>9.Dificultad con los foros, tareas y tiempos</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19</a:t>
                      </a:r>
                    </a:p>
                  </a:txBody>
                  <a:tcPr marL="6478" marR="6478" marT="647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7.1</a:t>
                      </a:r>
                    </a:p>
                  </a:txBody>
                  <a:tcPr marL="6478" marR="6478" marT="64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7.1</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60.3</a:t>
                      </a:r>
                    </a:p>
                  </a:txBody>
                  <a:tcPr marL="6478" marR="6478" marT="64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555094407"/>
                  </a:ext>
                </a:extLst>
              </a:tr>
              <a:tr h="190015">
                <a:tc>
                  <a:txBody>
                    <a:bodyPr/>
                    <a:lstStyle/>
                    <a:p>
                      <a:pPr algn="l" fontAlgn="ctr"/>
                      <a:r>
                        <a:rPr lang="es-DO" sz="1000" b="0" i="0" u="none" strike="noStrike">
                          <a:solidFill>
                            <a:srgbClr val="000000"/>
                          </a:solidFill>
                          <a:effectLst/>
                          <a:latin typeface="Arial" panose="020B0604020202020204" pitchFamily="34" charset="0"/>
                        </a:rPr>
                        <a:t>10.La inestabilidad de la plataforma</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14</a:t>
                      </a:r>
                    </a:p>
                  </a:txBody>
                  <a:tcPr marL="6478" marR="6478" marT="647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5.2</a:t>
                      </a:r>
                    </a:p>
                  </a:txBody>
                  <a:tcPr marL="6478" marR="6478" marT="64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5.2</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65.5</a:t>
                      </a:r>
                    </a:p>
                  </a:txBody>
                  <a:tcPr marL="6478" marR="6478" marT="64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503872993"/>
                  </a:ext>
                </a:extLst>
              </a:tr>
              <a:tr h="190015">
                <a:tc>
                  <a:txBody>
                    <a:bodyPr/>
                    <a:lstStyle/>
                    <a:p>
                      <a:pPr algn="l" fontAlgn="ctr"/>
                      <a:r>
                        <a:rPr lang="es-DO" sz="1000" b="0" i="0" u="none" strike="noStrike">
                          <a:solidFill>
                            <a:srgbClr val="000000"/>
                          </a:solidFill>
                          <a:effectLst/>
                          <a:latin typeface="Arial" panose="020B0604020202020204" pitchFamily="34" charset="0"/>
                        </a:rPr>
                        <a:t>11.Corregir las tareas son agobiantes</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9</a:t>
                      </a:r>
                    </a:p>
                  </a:txBody>
                  <a:tcPr marL="6478" marR="6478" marT="647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3.4</a:t>
                      </a:r>
                    </a:p>
                  </a:txBody>
                  <a:tcPr marL="6478" marR="6478" marT="64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3.4</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68.9</a:t>
                      </a:r>
                    </a:p>
                  </a:txBody>
                  <a:tcPr marL="6478" marR="6478" marT="64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803039811"/>
                  </a:ext>
                </a:extLst>
              </a:tr>
              <a:tr h="296682">
                <a:tc>
                  <a:txBody>
                    <a:bodyPr/>
                    <a:lstStyle/>
                    <a:p>
                      <a:pPr algn="l" fontAlgn="ctr"/>
                      <a:r>
                        <a:rPr lang="es-DO" sz="1000" b="0" i="0" u="none" strike="noStrike">
                          <a:solidFill>
                            <a:srgbClr val="000000"/>
                          </a:solidFill>
                          <a:effectLst/>
                          <a:latin typeface="Arial" panose="020B0604020202020204" pitchFamily="34" charset="0"/>
                        </a:rPr>
                        <a:t>12.Problemas para hacer correciones en las evaluaciones</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12</a:t>
                      </a:r>
                    </a:p>
                  </a:txBody>
                  <a:tcPr marL="6478" marR="6478" marT="647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4.5</a:t>
                      </a:r>
                    </a:p>
                  </a:txBody>
                  <a:tcPr marL="6478" marR="6478" marT="64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4.5</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73.4</a:t>
                      </a:r>
                    </a:p>
                  </a:txBody>
                  <a:tcPr marL="6478" marR="6478" marT="64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044353481"/>
                  </a:ext>
                </a:extLst>
              </a:tr>
              <a:tr h="190015">
                <a:tc>
                  <a:txBody>
                    <a:bodyPr/>
                    <a:lstStyle/>
                    <a:p>
                      <a:pPr algn="l" fontAlgn="ctr"/>
                      <a:r>
                        <a:rPr lang="es-DO" sz="1000" b="0" i="0" u="none" strike="noStrike">
                          <a:solidFill>
                            <a:srgbClr val="000000"/>
                          </a:solidFill>
                          <a:effectLst/>
                          <a:latin typeface="Arial" panose="020B0604020202020204" pitchFamily="34" charset="0"/>
                        </a:rPr>
                        <a:t>13.Los problemas con Jetsi obligan a usar otras</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38</a:t>
                      </a:r>
                    </a:p>
                  </a:txBody>
                  <a:tcPr marL="6478" marR="6478" marT="647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14.2</a:t>
                      </a:r>
                    </a:p>
                  </a:txBody>
                  <a:tcPr marL="6478" marR="6478" marT="64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14.2</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87.6</a:t>
                      </a:r>
                    </a:p>
                  </a:txBody>
                  <a:tcPr marL="6478" marR="6478" marT="64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786070684"/>
                  </a:ext>
                </a:extLst>
              </a:tr>
              <a:tr h="190015">
                <a:tc>
                  <a:txBody>
                    <a:bodyPr/>
                    <a:lstStyle/>
                    <a:p>
                      <a:pPr algn="l" fontAlgn="ctr"/>
                      <a:r>
                        <a:rPr lang="es-DO" sz="1000" b="0" i="0" u="none" strike="noStrike">
                          <a:solidFill>
                            <a:srgbClr val="000000"/>
                          </a:solidFill>
                          <a:effectLst/>
                          <a:latin typeface="Arial" panose="020B0604020202020204" pitchFamily="34" charset="0"/>
                        </a:rPr>
                        <a:t>14.Problemas con la visualización de los estudiantes</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4</a:t>
                      </a:r>
                    </a:p>
                  </a:txBody>
                  <a:tcPr marL="6478" marR="6478" marT="647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1.5</a:t>
                      </a:r>
                    </a:p>
                  </a:txBody>
                  <a:tcPr marL="6478" marR="6478" marT="64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1.5</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89.1</a:t>
                      </a:r>
                    </a:p>
                  </a:txBody>
                  <a:tcPr marL="6478" marR="6478" marT="64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976204900"/>
                  </a:ext>
                </a:extLst>
              </a:tr>
              <a:tr h="190015">
                <a:tc>
                  <a:txBody>
                    <a:bodyPr/>
                    <a:lstStyle/>
                    <a:p>
                      <a:pPr algn="l" fontAlgn="ctr"/>
                      <a:r>
                        <a:rPr lang="es-DO" sz="1000" b="0" i="0" u="none" strike="noStrike">
                          <a:solidFill>
                            <a:srgbClr val="000000"/>
                          </a:solidFill>
                          <a:effectLst/>
                          <a:latin typeface="Arial" panose="020B0604020202020204" pitchFamily="34" charset="0"/>
                        </a:rPr>
                        <a:t>15.Otras</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29</a:t>
                      </a:r>
                    </a:p>
                  </a:txBody>
                  <a:tcPr marL="6478" marR="6478" marT="647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10.9</a:t>
                      </a:r>
                    </a:p>
                  </a:txBody>
                  <a:tcPr marL="6478" marR="6478" marT="64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10.9</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100.0</a:t>
                      </a:r>
                    </a:p>
                  </a:txBody>
                  <a:tcPr marL="6478" marR="6478" marT="64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33478342"/>
                  </a:ext>
                </a:extLst>
              </a:tr>
              <a:tr h="190015">
                <a:tc>
                  <a:txBody>
                    <a:bodyPr/>
                    <a:lstStyle/>
                    <a:p>
                      <a:pPr algn="ctr" fontAlgn="b"/>
                      <a:r>
                        <a:rPr lang="es-DO" sz="1000" b="1" i="0" u="none" strike="noStrike">
                          <a:solidFill>
                            <a:srgbClr val="000000"/>
                          </a:solidFill>
                          <a:effectLst/>
                          <a:latin typeface="Arial" panose="020B0604020202020204" pitchFamily="34" charset="0"/>
                        </a:rPr>
                        <a:t>Total</a:t>
                      </a:r>
                    </a:p>
                  </a:txBody>
                  <a:tcPr marL="6478" marR="6478" marT="647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000" b="1" i="0" u="none" strike="noStrike">
                          <a:solidFill>
                            <a:srgbClr val="000000"/>
                          </a:solidFill>
                          <a:effectLst/>
                          <a:latin typeface="Arial" panose="020B0604020202020204" pitchFamily="34" charset="0"/>
                        </a:rPr>
                        <a:t>267</a:t>
                      </a:r>
                    </a:p>
                  </a:txBody>
                  <a:tcPr marL="6478" marR="6478" marT="64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000" b="1" i="0" u="none" strike="noStrike">
                          <a:solidFill>
                            <a:srgbClr val="000000"/>
                          </a:solidFill>
                          <a:effectLst/>
                          <a:latin typeface="Arial" panose="020B0604020202020204" pitchFamily="34" charset="0"/>
                        </a:rPr>
                        <a:t>100</a:t>
                      </a:r>
                    </a:p>
                  </a:txBody>
                  <a:tcPr marL="6478" marR="6478" marT="64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000" b="1" i="0" u="none" strike="noStrike">
                          <a:solidFill>
                            <a:srgbClr val="000000"/>
                          </a:solidFill>
                          <a:effectLst/>
                          <a:latin typeface="Arial" panose="020B0604020202020204" pitchFamily="34" charset="0"/>
                        </a:rPr>
                        <a:t>100</a:t>
                      </a:r>
                    </a:p>
                  </a:txBody>
                  <a:tcPr marL="6478" marR="6478" marT="64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000" b="1" i="0" u="none" strike="noStrike">
                          <a:solidFill>
                            <a:srgbClr val="000000"/>
                          </a:solidFill>
                          <a:effectLst/>
                          <a:latin typeface="Arial" panose="020B0604020202020204" pitchFamily="34" charset="0"/>
                        </a:rPr>
                        <a:t> </a:t>
                      </a:r>
                    </a:p>
                  </a:txBody>
                  <a:tcPr marL="6478" marR="6478" marT="64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759645962"/>
                  </a:ext>
                </a:extLst>
              </a:tr>
              <a:tr h="190015">
                <a:tc>
                  <a:txBody>
                    <a:bodyPr/>
                    <a:lstStyle/>
                    <a:p>
                      <a:pPr algn="l" fontAlgn="ctr"/>
                      <a:r>
                        <a:rPr lang="es-DO" sz="1000" b="0" i="0" u="none" strike="noStrike">
                          <a:solidFill>
                            <a:srgbClr val="000000"/>
                          </a:solidFill>
                          <a:effectLst/>
                          <a:latin typeface="Arial" panose="020B0604020202020204" pitchFamily="34" charset="0"/>
                        </a:rPr>
                        <a:t>99.Ninguna</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000" b="0" i="0" u="none" strike="noStrike">
                          <a:solidFill>
                            <a:srgbClr val="000000"/>
                          </a:solidFill>
                          <a:effectLst/>
                          <a:latin typeface="Arial" panose="020B0604020202020204" pitchFamily="34" charset="0"/>
                        </a:rPr>
                        <a:t>296</a:t>
                      </a:r>
                    </a:p>
                  </a:txBody>
                  <a:tcPr marL="6478" marR="6478" marT="647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52.6</a:t>
                      </a:r>
                    </a:p>
                  </a:txBody>
                  <a:tcPr marL="6478" marR="6478" marT="64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52.6</a:t>
                      </a:r>
                    </a:p>
                  </a:txBody>
                  <a:tcPr marL="6478" marR="6478" marT="647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000" b="0" i="0" u="none" strike="noStrike">
                          <a:solidFill>
                            <a:srgbClr val="000000"/>
                          </a:solidFill>
                          <a:effectLst/>
                          <a:latin typeface="Arial" panose="020B0604020202020204" pitchFamily="34" charset="0"/>
                        </a:rPr>
                        <a:t>100.0</a:t>
                      </a:r>
                    </a:p>
                  </a:txBody>
                  <a:tcPr marL="6478" marR="6478" marT="64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378299985"/>
                  </a:ext>
                </a:extLst>
              </a:tr>
              <a:tr h="190015">
                <a:tc>
                  <a:txBody>
                    <a:bodyPr/>
                    <a:lstStyle/>
                    <a:p>
                      <a:pPr algn="ctr" fontAlgn="b"/>
                      <a:r>
                        <a:rPr lang="es-DO" sz="1000" b="1" i="0" u="none" strike="noStrike">
                          <a:solidFill>
                            <a:srgbClr val="000000"/>
                          </a:solidFill>
                          <a:effectLst/>
                          <a:latin typeface="Arial" panose="020B0604020202020204" pitchFamily="34" charset="0"/>
                        </a:rPr>
                        <a:t>Total</a:t>
                      </a:r>
                    </a:p>
                  </a:txBody>
                  <a:tcPr marL="6478" marR="6478" marT="647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000" b="1" i="0" u="none" strike="noStrike">
                          <a:solidFill>
                            <a:srgbClr val="000000"/>
                          </a:solidFill>
                          <a:effectLst/>
                          <a:latin typeface="Arial" panose="020B0604020202020204" pitchFamily="34" charset="0"/>
                        </a:rPr>
                        <a:t>563</a:t>
                      </a:r>
                    </a:p>
                  </a:txBody>
                  <a:tcPr marL="6478" marR="6478" marT="64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000" b="1" i="0" u="none" strike="noStrike">
                          <a:solidFill>
                            <a:srgbClr val="000000"/>
                          </a:solidFill>
                          <a:effectLst/>
                          <a:latin typeface="Arial" panose="020B0604020202020204" pitchFamily="34" charset="0"/>
                        </a:rPr>
                        <a:t>100</a:t>
                      </a:r>
                    </a:p>
                  </a:txBody>
                  <a:tcPr marL="6478" marR="6478" marT="64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000" b="1" i="0" u="none" strike="noStrike">
                          <a:solidFill>
                            <a:srgbClr val="000000"/>
                          </a:solidFill>
                          <a:effectLst/>
                          <a:latin typeface="Arial" panose="020B0604020202020204" pitchFamily="34" charset="0"/>
                        </a:rPr>
                        <a:t>100</a:t>
                      </a:r>
                    </a:p>
                  </a:txBody>
                  <a:tcPr marL="6478" marR="6478" marT="64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000" b="1" i="0" u="none" strike="noStrike" dirty="0">
                          <a:solidFill>
                            <a:srgbClr val="000000"/>
                          </a:solidFill>
                          <a:effectLst/>
                          <a:latin typeface="Arial" panose="020B0604020202020204" pitchFamily="34" charset="0"/>
                        </a:rPr>
                        <a:t> </a:t>
                      </a:r>
                    </a:p>
                  </a:txBody>
                  <a:tcPr marL="6478" marR="6478" marT="647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3830783771"/>
                  </a:ext>
                </a:extLst>
              </a:tr>
            </a:tbl>
          </a:graphicData>
        </a:graphic>
      </p:graphicFrame>
      <p:graphicFrame>
        <p:nvGraphicFramePr>
          <p:cNvPr id="9" name="Gráfico 8">
            <a:extLst>
              <a:ext uri="{FF2B5EF4-FFF2-40B4-BE49-F238E27FC236}">
                <a16:creationId xmlns:a16="http://schemas.microsoft.com/office/drawing/2014/main" id="{12666DAB-B09C-2249-8D8E-178AC2181F54}"/>
              </a:ext>
            </a:extLst>
          </p:cNvPr>
          <p:cNvGraphicFramePr>
            <a:graphicFrameLocks/>
          </p:cNvGraphicFramePr>
          <p:nvPr>
            <p:extLst>
              <p:ext uri="{D42A27DB-BD31-4B8C-83A1-F6EECF244321}">
                <p14:modId xmlns:p14="http://schemas.microsoft.com/office/powerpoint/2010/main" val="3215730266"/>
              </p:ext>
            </p:extLst>
          </p:nvPr>
        </p:nvGraphicFramePr>
        <p:xfrm>
          <a:off x="5840890" y="1936475"/>
          <a:ext cx="6252986" cy="4788958"/>
        </p:xfrm>
        <a:graphic>
          <a:graphicData uri="http://schemas.openxmlformats.org/drawingml/2006/chart">
            <c:chart xmlns:c="http://schemas.openxmlformats.org/drawingml/2006/chart" xmlns:r="http://schemas.openxmlformats.org/officeDocument/2006/relationships" r:id="rId4"/>
          </a:graphicData>
        </a:graphic>
      </p:graphicFrame>
      <p:sp>
        <p:nvSpPr>
          <p:cNvPr id="10" name="Marcador de número de diapositiva 9">
            <a:extLst>
              <a:ext uri="{FF2B5EF4-FFF2-40B4-BE49-F238E27FC236}">
                <a16:creationId xmlns:a16="http://schemas.microsoft.com/office/drawing/2014/main" id="{E2743683-7017-1D42-B0AD-441E8318B281}"/>
              </a:ext>
            </a:extLst>
          </p:cNvPr>
          <p:cNvSpPr>
            <a:spLocks noGrp="1"/>
          </p:cNvSpPr>
          <p:nvPr>
            <p:ph type="sldNum" sz="quarter" idx="12"/>
          </p:nvPr>
        </p:nvSpPr>
        <p:spPr/>
        <p:txBody>
          <a:bodyPr/>
          <a:lstStyle/>
          <a:p>
            <a:fld id="{F5D1F510-C917-4B4E-B0A9-1BF7ED89073D}" type="slidenum">
              <a:rPr lang="es-DO" smtClean="0"/>
              <a:t>85</a:t>
            </a:fld>
            <a:endParaRPr lang="es-DO"/>
          </a:p>
        </p:txBody>
      </p:sp>
    </p:spTree>
    <p:extLst>
      <p:ext uri="{BB962C8B-B14F-4D97-AF65-F5344CB8AC3E}">
        <p14:creationId xmlns:p14="http://schemas.microsoft.com/office/powerpoint/2010/main" val="16543638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2474026" y="1225107"/>
            <a:ext cx="7243947" cy="523220"/>
          </a:xfrm>
          <a:prstGeom prst="rect">
            <a:avLst/>
          </a:prstGeom>
          <a:solidFill>
            <a:schemeClr val="accent6">
              <a:lumMod val="60000"/>
              <a:lumOff val="40000"/>
            </a:schemeClr>
          </a:solidFill>
        </p:spPr>
        <p:txBody>
          <a:bodyPr wrap="square" rtlCol="0">
            <a:spAutoFit/>
          </a:bodyPr>
          <a:lstStyle/>
          <a:p>
            <a:pPr algn="ctr"/>
            <a:r>
              <a:rPr lang="es-DO" sz="2800" b="1" dirty="0"/>
              <a:t>Reporte de Inconvenientes por los Estudiantes: </a:t>
            </a:r>
          </a:p>
        </p:txBody>
      </p:sp>
      <p:graphicFrame>
        <p:nvGraphicFramePr>
          <p:cNvPr id="3" name="Tabla 2">
            <a:extLst>
              <a:ext uri="{FF2B5EF4-FFF2-40B4-BE49-F238E27FC236}">
                <a16:creationId xmlns:a16="http://schemas.microsoft.com/office/drawing/2014/main" id="{4B9A44E4-5DB9-BF4A-BBE0-5452773164D2}"/>
              </a:ext>
            </a:extLst>
          </p:cNvPr>
          <p:cNvGraphicFramePr>
            <a:graphicFrameLocks noGrp="1"/>
          </p:cNvGraphicFramePr>
          <p:nvPr>
            <p:extLst>
              <p:ext uri="{D42A27DB-BD31-4B8C-83A1-F6EECF244321}">
                <p14:modId xmlns:p14="http://schemas.microsoft.com/office/powerpoint/2010/main" val="1778742952"/>
              </p:ext>
            </p:extLst>
          </p:nvPr>
        </p:nvGraphicFramePr>
        <p:xfrm>
          <a:off x="136692" y="2454442"/>
          <a:ext cx="6913813" cy="3547196"/>
        </p:xfrm>
        <a:graphic>
          <a:graphicData uri="http://schemas.openxmlformats.org/drawingml/2006/table">
            <a:tbl>
              <a:tblPr/>
              <a:tblGrid>
                <a:gridCol w="2453386">
                  <a:extLst>
                    <a:ext uri="{9D8B030D-6E8A-4147-A177-3AD203B41FA5}">
                      <a16:colId xmlns:a16="http://schemas.microsoft.com/office/drawing/2014/main" val="2545076279"/>
                    </a:ext>
                  </a:extLst>
                </a:gridCol>
                <a:gridCol w="1275275">
                  <a:extLst>
                    <a:ext uri="{9D8B030D-6E8A-4147-A177-3AD203B41FA5}">
                      <a16:colId xmlns:a16="http://schemas.microsoft.com/office/drawing/2014/main" val="3932186630"/>
                    </a:ext>
                  </a:extLst>
                </a:gridCol>
                <a:gridCol w="886620">
                  <a:extLst>
                    <a:ext uri="{9D8B030D-6E8A-4147-A177-3AD203B41FA5}">
                      <a16:colId xmlns:a16="http://schemas.microsoft.com/office/drawing/2014/main" val="3532063712"/>
                    </a:ext>
                  </a:extLst>
                </a:gridCol>
                <a:gridCol w="886620">
                  <a:extLst>
                    <a:ext uri="{9D8B030D-6E8A-4147-A177-3AD203B41FA5}">
                      <a16:colId xmlns:a16="http://schemas.microsoft.com/office/drawing/2014/main" val="3054334122"/>
                    </a:ext>
                  </a:extLst>
                </a:gridCol>
                <a:gridCol w="1411912">
                  <a:extLst>
                    <a:ext uri="{9D8B030D-6E8A-4147-A177-3AD203B41FA5}">
                      <a16:colId xmlns:a16="http://schemas.microsoft.com/office/drawing/2014/main" val="595964152"/>
                    </a:ext>
                  </a:extLst>
                </a:gridCol>
              </a:tblGrid>
              <a:tr h="1027494">
                <a:tc gridSpan="5">
                  <a:txBody>
                    <a:bodyPr/>
                    <a:lstStyle/>
                    <a:p>
                      <a:pPr algn="ctr" fontAlgn="ctr"/>
                      <a:r>
                        <a:rPr lang="es-DO" sz="16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3396223867"/>
                  </a:ext>
                </a:extLst>
              </a:tr>
              <a:tr h="1027494">
                <a:tc gridSpan="5">
                  <a:txBody>
                    <a:bodyPr/>
                    <a:lstStyle/>
                    <a:p>
                      <a:pPr algn="ctr" fontAlgn="ctr"/>
                      <a:r>
                        <a:rPr lang="es-DO" sz="1800" b="1" i="0" u="none" strike="noStrike">
                          <a:solidFill>
                            <a:srgbClr val="000000"/>
                          </a:solidFill>
                          <a:effectLst/>
                          <a:latin typeface="Arial" panose="020B0604020202020204" pitchFamily="34" charset="0"/>
                        </a:rPr>
                        <a:t>Cantidad y % de encuestados según si los estudiantes le han reportado inconvenientes al docente para recibir las clases virtuales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3369719647"/>
                  </a:ext>
                </a:extLst>
              </a:tr>
              <a:tr h="640673">
                <a:tc>
                  <a:txBody>
                    <a:bodyPr/>
                    <a:lstStyle/>
                    <a:p>
                      <a:pPr algn="ctr" fontAlgn="ctr"/>
                      <a:r>
                        <a:rPr lang="es-DO" sz="1800" b="1" i="0" u="none" strike="noStrike">
                          <a:solidFill>
                            <a:srgbClr val="000000"/>
                          </a:solidFill>
                          <a:effectLst/>
                          <a:latin typeface="Arial" panose="020B0604020202020204" pitchFamily="34" charset="0"/>
                        </a:rPr>
                        <a:t>Reporte de Inconvenientes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Frecuencia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2000" b="1" i="0" u="none" strike="noStrike">
                          <a:solidFill>
                            <a:srgbClr val="000000"/>
                          </a:solidFill>
                          <a:effectLst/>
                          <a:latin typeface="Arial" panose="020B0604020202020204" pitchFamily="34"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Válido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Acumulado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466771201"/>
                  </a:ext>
                </a:extLst>
              </a:tr>
              <a:tr h="270170">
                <a:tc>
                  <a:txBody>
                    <a:bodyPr/>
                    <a:lstStyle/>
                    <a:p>
                      <a:pPr algn="l" fontAlgn="ctr"/>
                      <a:r>
                        <a:rPr lang="es-DO" sz="1800" b="0" i="0" u="none" strike="noStrike">
                          <a:solidFill>
                            <a:srgbClr val="000000"/>
                          </a:solidFill>
                          <a:effectLst/>
                          <a:latin typeface="Arial" panose="020B0604020202020204" pitchFamily="34" charset="0"/>
                        </a:rPr>
                        <a:t>Han sido reportado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472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83.8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83.8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83.8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274582255"/>
                  </a:ext>
                </a:extLst>
              </a:tr>
              <a:tr h="270170">
                <a:tc>
                  <a:txBody>
                    <a:bodyPr/>
                    <a:lstStyle/>
                    <a:p>
                      <a:pPr algn="l" fontAlgn="ctr"/>
                      <a:r>
                        <a:rPr lang="es-DO" sz="1800" b="0" i="0" u="none" strike="noStrike">
                          <a:solidFill>
                            <a:srgbClr val="000000"/>
                          </a:solidFill>
                          <a:effectLst/>
                          <a:latin typeface="Arial" panose="020B0604020202020204" pitchFamily="34" charset="0"/>
                        </a:rPr>
                        <a:t>No han sido reportado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91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16.2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16.2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202878721"/>
                  </a:ext>
                </a:extLst>
              </a:tr>
              <a:tr h="270170">
                <a:tc>
                  <a:txBody>
                    <a:bodyPr/>
                    <a:lstStyle/>
                    <a:p>
                      <a:pPr algn="ctr" fontAlgn="ctr"/>
                      <a:r>
                        <a:rPr lang="es-DO" sz="1800" b="1" i="0" u="none" strike="noStrike">
                          <a:solidFill>
                            <a:srgbClr val="000000"/>
                          </a:solidFill>
                          <a:effectLst/>
                          <a:latin typeface="Arial" panose="020B060402020202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563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dirty="0">
                          <a:solidFill>
                            <a:srgbClr val="000000"/>
                          </a:solidFill>
                          <a:effectLst/>
                          <a:latin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3497813104"/>
                  </a:ext>
                </a:extLst>
              </a:tr>
            </a:tbl>
          </a:graphicData>
        </a:graphic>
      </p:graphicFrame>
      <p:graphicFrame>
        <p:nvGraphicFramePr>
          <p:cNvPr id="7" name="Gráfico 6">
            <a:extLst>
              <a:ext uri="{FF2B5EF4-FFF2-40B4-BE49-F238E27FC236}">
                <a16:creationId xmlns:a16="http://schemas.microsoft.com/office/drawing/2014/main" id="{D0EC14D1-3D52-2341-B230-64081C20C921}"/>
              </a:ext>
            </a:extLst>
          </p:cNvPr>
          <p:cNvGraphicFramePr>
            <a:graphicFrameLocks/>
          </p:cNvGraphicFramePr>
          <p:nvPr>
            <p:extLst>
              <p:ext uri="{D42A27DB-BD31-4B8C-83A1-F6EECF244321}">
                <p14:modId xmlns:p14="http://schemas.microsoft.com/office/powerpoint/2010/main" val="20249921"/>
              </p:ext>
            </p:extLst>
          </p:nvPr>
        </p:nvGraphicFramePr>
        <p:xfrm>
          <a:off x="7157123" y="2454442"/>
          <a:ext cx="4898185" cy="4028239"/>
        </p:xfrm>
        <a:graphic>
          <a:graphicData uri="http://schemas.openxmlformats.org/drawingml/2006/chart">
            <c:chart xmlns:c="http://schemas.openxmlformats.org/drawingml/2006/chart" xmlns:r="http://schemas.openxmlformats.org/officeDocument/2006/relationships" r:id="rId4"/>
          </a:graphicData>
        </a:graphic>
      </p:graphicFrame>
      <p:sp>
        <p:nvSpPr>
          <p:cNvPr id="8" name="Marcador de número de diapositiva 7">
            <a:extLst>
              <a:ext uri="{FF2B5EF4-FFF2-40B4-BE49-F238E27FC236}">
                <a16:creationId xmlns:a16="http://schemas.microsoft.com/office/drawing/2014/main" id="{A38F4304-894F-0040-B107-B4ADD41BAA9D}"/>
              </a:ext>
            </a:extLst>
          </p:cNvPr>
          <p:cNvSpPr>
            <a:spLocks noGrp="1"/>
          </p:cNvSpPr>
          <p:nvPr>
            <p:ph type="sldNum" sz="quarter" idx="12"/>
          </p:nvPr>
        </p:nvSpPr>
        <p:spPr/>
        <p:txBody>
          <a:bodyPr/>
          <a:lstStyle/>
          <a:p>
            <a:fld id="{F5D1F510-C917-4B4E-B0A9-1BF7ED89073D}" type="slidenum">
              <a:rPr lang="es-DO" smtClean="0"/>
              <a:t>86</a:t>
            </a:fld>
            <a:endParaRPr lang="es-DO"/>
          </a:p>
        </p:txBody>
      </p:sp>
    </p:spTree>
    <p:extLst>
      <p:ext uri="{BB962C8B-B14F-4D97-AF65-F5344CB8AC3E}">
        <p14:creationId xmlns:p14="http://schemas.microsoft.com/office/powerpoint/2010/main" val="11595315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graphicFrame>
        <p:nvGraphicFramePr>
          <p:cNvPr id="3" name="Tabla 2">
            <a:extLst>
              <a:ext uri="{FF2B5EF4-FFF2-40B4-BE49-F238E27FC236}">
                <a16:creationId xmlns:a16="http://schemas.microsoft.com/office/drawing/2014/main" id="{599FE6B6-9F7E-C142-8FE7-E3A761704578}"/>
              </a:ext>
            </a:extLst>
          </p:cNvPr>
          <p:cNvGraphicFramePr>
            <a:graphicFrameLocks noGrp="1"/>
          </p:cNvGraphicFramePr>
          <p:nvPr>
            <p:extLst>
              <p:ext uri="{D42A27DB-BD31-4B8C-83A1-F6EECF244321}">
                <p14:modId xmlns:p14="http://schemas.microsoft.com/office/powerpoint/2010/main" val="4038070803"/>
              </p:ext>
            </p:extLst>
          </p:nvPr>
        </p:nvGraphicFramePr>
        <p:xfrm>
          <a:off x="100598" y="2707105"/>
          <a:ext cx="6697243" cy="3395498"/>
        </p:xfrm>
        <a:graphic>
          <a:graphicData uri="http://schemas.openxmlformats.org/drawingml/2006/table">
            <a:tbl>
              <a:tblPr/>
              <a:tblGrid>
                <a:gridCol w="2376536">
                  <a:extLst>
                    <a:ext uri="{9D8B030D-6E8A-4147-A177-3AD203B41FA5}">
                      <a16:colId xmlns:a16="http://schemas.microsoft.com/office/drawing/2014/main" val="2258074498"/>
                    </a:ext>
                  </a:extLst>
                </a:gridCol>
                <a:gridCol w="1235328">
                  <a:extLst>
                    <a:ext uri="{9D8B030D-6E8A-4147-A177-3AD203B41FA5}">
                      <a16:colId xmlns:a16="http://schemas.microsoft.com/office/drawing/2014/main" val="61572313"/>
                    </a:ext>
                  </a:extLst>
                </a:gridCol>
                <a:gridCol w="858847">
                  <a:extLst>
                    <a:ext uri="{9D8B030D-6E8A-4147-A177-3AD203B41FA5}">
                      <a16:colId xmlns:a16="http://schemas.microsoft.com/office/drawing/2014/main" val="1420627281"/>
                    </a:ext>
                  </a:extLst>
                </a:gridCol>
                <a:gridCol w="858847">
                  <a:extLst>
                    <a:ext uri="{9D8B030D-6E8A-4147-A177-3AD203B41FA5}">
                      <a16:colId xmlns:a16="http://schemas.microsoft.com/office/drawing/2014/main" val="534440494"/>
                    </a:ext>
                  </a:extLst>
                </a:gridCol>
                <a:gridCol w="1367685">
                  <a:extLst>
                    <a:ext uri="{9D8B030D-6E8A-4147-A177-3AD203B41FA5}">
                      <a16:colId xmlns:a16="http://schemas.microsoft.com/office/drawing/2014/main" val="1861875043"/>
                    </a:ext>
                  </a:extLst>
                </a:gridCol>
              </a:tblGrid>
              <a:tr h="793400">
                <a:tc gridSpan="5">
                  <a:txBody>
                    <a:bodyPr/>
                    <a:lstStyle/>
                    <a:p>
                      <a:pPr algn="ctr" fontAlgn="ctr"/>
                      <a:r>
                        <a:rPr lang="es-DO" sz="16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1256864967"/>
                  </a:ext>
                </a:extLst>
              </a:tr>
              <a:tr h="918078">
                <a:tc gridSpan="5">
                  <a:txBody>
                    <a:bodyPr/>
                    <a:lstStyle/>
                    <a:p>
                      <a:pPr algn="ctr" fontAlgn="ctr"/>
                      <a:r>
                        <a:rPr lang="es-DO" sz="1800" b="1" i="0" u="none" strike="noStrike">
                          <a:solidFill>
                            <a:srgbClr val="000000"/>
                          </a:solidFill>
                          <a:effectLst/>
                          <a:latin typeface="Arial" panose="020B0604020202020204" pitchFamily="34" charset="0"/>
                        </a:rPr>
                        <a:t>Inconvenientes reportados por sus estudiantes como dificultades para recibir la docencia virtual: La plataforma lo saca del aula sin ser solicitado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4151169853"/>
                  </a:ext>
                </a:extLst>
              </a:tr>
              <a:tr h="782066">
                <a:tc>
                  <a:txBody>
                    <a:bodyPr/>
                    <a:lstStyle/>
                    <a:p>
                      <a:pPr algn="ctr" fontAlgn="ctr"/>
                      <a:r>
                        <a:rPr lang="es-DO" sz="1800" b="1" i="0" u="none" strike="noStrike">
                          <a:solidFill>
                            <a:srgbClr val="000000"/>
                          </a:solidFill>
                          <a:effectLst/>
                          <a:latin typeface="Arial" panose="020B0604020202020204" pitchFamily="34" charset="0"/>
                        </a:rPr>
                        <a:t>La plataforma lo saca del aula sin ser solicitado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Frecuencia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2000" b="1" i="0" u="none" strike="noStrike">
                          <a:solidFill>
                            <a:srgbClr val="000000"/>
                          </a:solidFill>
                          <a:effectLst/>
                          <a:latin typeface="Arial" panose="020B0604020202020204" pitchFamily="34"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Válido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Acumulado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3380794349"/>
                  </a:ext>
                </a:extLst>
              </a:tr>
              <a:tr h="253321">
                <a:tc>
                  <a:txBody>
                    <a:bodyPr/>
                    <a:lstStyle/>
                    <a:p>
                      <a:pPr algn="l" fontAlgn="ctr"/>
                      <a:r>
                        <a:rPr lang="es-DO" sz="1800" b="0" i="0" u="none" strike="noStrike">
                          <a:solidFill>
                            <a:srgbClr val="000000"/>
                          </a:solidFill>
                          <a:effectLst/>
                          <a:latin typeface="Arial" panose="020B0604020202020204" pitchFamily="34" charset="0"/>
                        </a:rPr>
                        <a:t>Ha sido reportado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392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69.6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69.6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69.6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002756212"/>
                  </a:ext>
                </a:extLst>
              </a:tr>
              <a:tr h="253321">
                <a:tc>
                  <a:txBody>
                    <a:bodyPr/>
                    <a:lstStyle/>
                    <a:p>
                      <a:pPr algn="l" fontAlgn="ctr"/>
                      <a:r>
                        <a:rPr lang="es-DO" sz="1800" b="0" i="0" u="none" strike="noStrike">
                          <a:solidFill>
                            <a:srgbClr val="000000"/>
                          </a:solidFill>
                          <a:effectLst/>
                          <a:latin typeface="Arial" panose="020B0604020202020204" pitchFamily="34" charset="0"/>
                        </a:rPr>
                        <a:t>No ha sido reportado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171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30.4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30.4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225583919"/>
                  </a:ext>
                </a:extLst>
              </a:tr>
              <a:tr h="253321">
                <a:tc>
                  <a:txBody>
                    <a:bodyPr/>
                    <a:lstStyle/>
                    <a:p>
                      <a:pPr algn="ctr" fontAlgn="ctr"/>
                      <a:r>
                        <a:rPr lang="es-DO" sz="1800" b="1" i="0" u="none" strike="noStrike">
                          <a:solidFill>
                            <a:srgbClr val="000000"/>
                          </a:solidFill>
                          <a:effectLst/>
                          <a:latin typeface="Arial" panose="020B060402020202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563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dirty="0">
                          <a:solidFill>
                            <a:srgbClr val="000000"/>
                          </a:solidFill>
                          <a:effectLst/>
                          <a:latin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4215869653"/>
                  </a:ext>
                </a:extLst>
              </a:tr>
            </a:tbl>
          </a:graphicData>
        </a:graphic>
      </p:graphicFrame>
      <p:graphicFrame>
        <p:nvGraphicFramePr>
          <p:cNvPr id="7" name="Gráfico 6">
            <a:extLst>
              <a:ext uri="{FF2B5EF4-FFF2-40B4-BE49-F238E27FC236}">
                <a16:creationId xmlns:a16="http://schemas.microsoft.com/office/drawing/2014/main" id="{E2018BB5-8651-3643-901A-86F49BBE2CE7}"/>
              </a:ext>
            </a:extLst>
          </p:cNvPr>
          <p:cNvGraphicFramePr>
            <a:graphicFrameLocks/>
          </p:cNvGraphicFramePr>
          <p:nvPr>
            <p:extLst>
              <p:ext uri="{D42A27DB-BD31-4B8C-83A1-F6EECF244321}">
                <p14:modId xmlns:p14="http://schemas.microsoft.com/office/powerpoint/2010/main" val="4031864347"/>
              </p:ext>
            </p:extLst>
          </p:nvPr>
        </p:nvGraphicFramePr>
        <p:xfrm>
          <a:off x="6876349" y="2574758"/>
          <a:ext cx="5315651" cy="4018547"/>
        </p:xfrm>
        <a:graphic>
          <a:graphicData uri="http://schemas.openxmlformats.org/drawingml/2006/chart">
            <c:chart xmlns:c="http://schemas.openxmlformats.org/drawingml/2006/chart" xmlns:r="http://schemas.openxmlformats.org/officeDocument/2006/relationships" r:id="rId4"/>
          </a:graphicData>
        </a:graphic>
      </p:graphicFrame>
      <p:sp>
        <p:nvSpPr>
          <p:cNvPr id="8" name="CuadroTexto 7">
            <a:extLst>
              <a:ext uri="{FF2B5EF4-FFF2-40B4-BE49-F238E27FC236}">
                <a16:creationId xmlns:a16="http://schemas.microsoft.com/office/drawing/2014/main" id="{15ECAE5D-26FA-0E4B-B8C4-D517526A8F8C}"/>
              </a:ext>
            </a:extLst>
          </p:cNvPr>
          <p:cNvSpPr txBox="1"/>
          <p:nvPr/>
        </p:nvSpPr>
        <p:spPr>
          <a:xfrm>
            <a:off x="2474026" y="1225107"/>
            <a:ext cx="7243947" cy="954107"/>
          </a:xfrm>
          <a:prstGeom prst="rect">
            <a:avLst/>
          </a:prstGeom>
          <a:solidFill>
            <a:schemeClr val="accent6">
              <a:lumMod val="60000"/>
              <a:lumOff val="40000"/>
            </a:schemeClr>
          </a:solidFill>
        </p:spPr>
        <p:txBody>
          <a:bodyPr wrap="square" rtlCol="0">
            <a:spAutoFit/>
          </a:bodyPr>
          <a:lstStyle/>
          <a:p>
            <a:pPr algn="ctr"/>
            <a:r>
              <a:rPr lang="es-DO" sz="2800" b="1" dirty="0"/>
              <a:t>Reporte de Inconvenientes por los Estudiantes: La Plataforma lo saca del Aula  </a:t>
            </a:r>
          </a:p>
        </p:txBody>
      </p:sp>
      <p:sp>
        <p:nvSpPr>
          <p:cNvPr id="9" name="Marcador de número de diapositiva 8">
            <a:extLst>
              <a:ext uri="{FF2B5EF4-FFF2-40B4-BE49-F238E27FC236}">
                <a16:creationId xmlns:a16="http://schemas.microsoft.com/office/drawing/2014/main" id="{F925991A-A7AA-E744-8C38-BE162BF7F075}"/>
              </a:ext>
            </a:extLst>
          </p:cNvPr>
          <p:cNvSpPr>
            <a:spLocks noGrp="1"/>
          </p:cNvSpPr>
          <p:nvPr>
            <p:ph type="sldNum" sz="quarter" idx="12"/>
          </p:nvPr>
        </p:nvSpPr>
        <p:spPr/>
        <p:txBody>
          <a:bodyPr/>
          <a:lstStyle/>
          <a:p>
            <a:fld id="{F5D1F510-C917-4B4E-B0A9-1BF7ED89073D}" type="slidenum">
              <a:rPr lang="es-DO" smtClean="0"/>
              <a:t>87</a:t>
            </a:fld>
            <a:endParaRPr lang="es-DO"/>
          </a:p>
        </p:txBody>
      </p:sp>
    </p:spTree>
    <p:extLst>
      <p:ext uri="{BB962C8B-B14F-4D97-AF65-F5344CB8AC3E}">
        <p14:creationId xmlns:p14="http://schemas.microsoft.com/office/powerpoint/2010/main" val="25689393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graphicFrame>
        <p:nvGraphicFramePr>
          <p:cNvPr id="3" name="Tabla 2">
            <a:extLst>
              <a:ext uri="{FF2B5EF4-FFF2-40B4-BE49-F238E27FC236}">
                <a16:creationId xmlns:a16="http://schemas.microsoft.com/office/drawing/2014/main" id="{5E8DF31B-2803-0748-98EE-89560FCA37F6}"/>
              </a:ext>
            </a:extLst>
          </p:cNvPr>
          <p:cNvGraphicFramePr>
            <a:graphicFrameLocks noGrp="1"/>
          </p:cNvGraphicFramePr>
          <p:nvPr>
            <p:extLst>
              <p:ext uri="{D42A27DB-BD31-4B8C-83A1-F6EECF244321}">
                <p14:modId xmlns:p14="http://schemas.microsoft.com/office/powerpoint/2010/main" val="1493232009"/>
              </p:ext>
            </p:extLst>
          </p:nvPr>
        </p:nvGraphicFramePr>
        <p:xfrm>
          <a:off x="172788" y="2863516"/>
          <a:ext cx="6649118" cy="3105372"/>
        </p:xfrm>
        <a:graphic>
          <a:graphicData uri="http://schemas.openxmlformats.org/drawingml/2006/table">
            <a:tbl>
              <a:tblPr/>
              <a:tblGrid>
                <a:gridCol w="2359458">
                  <a:extLst>
                    <a:ext uri="{9D8B030D-6E8A-4147-A177-3AD203B41FA5}">
                      <a16:colId xmlns:a16="http://schemas.microsoft.com/office/drawing/2014/main" val="3427660689"/>
                    </a:ext>
                  </a:extLst>
                </a:gridCol>
                <a:gridCol w="1226451">
                  <a:extLst>
                    <a:ext uri="{9D8B030D-6E8A-4147-A177-3AD203B41FA5}">
                      <a16:colId xmlns:a16="http://schemas.microsoft.com/office/drawing/2014/main" val="3445947064"/>
                    </a:ext>
                  </a:extLst>
                </a:gridCol>
                <a:gridCol w="852676">
                  <a:extLst>
                    <a:ext uri="{9D8B030D-6E8A-4147-A177-3AD203B41FA5}">
                      <a16:colId xmlns:a16="http://schemas.microsoft.com/office/drawing/2014/main" val="231196460"/>
                    </a:ext>
                  </a:extLst>
                </a:gridCol>
                <a:gridCol w="852676">
                  <a:extLst>
                    <a:ext uri="{9D8B030D-6E8A-4147-A177-3AD203B41FA5}">
                      <a16:colId xmlns:a16="http://schemas.microsoft.com/office/drawing/2014/main" val="2415472641"/>
                    </a:ext>
                  </a:extLst>
                </a:gridCol>
                <a:gridCol w="1357857">
                  <a:extLst>
                    <a:ext uri="{9D8B030D-6E8A-4147-A177-3AD203B41FA5}">
                      <a16:colId xmlns:a16="http://schemas.microsoft.com/office/drawing/2014/main" val="1658210520"/>
                    </a:ext>
                  </a:extLst>
                </a:gridCol>
              </a:tblGrid>
              <a:tr h="789640">
                <a:tc gridSpan="5">
                  <a:txBody>
                    <a:bodyPr/>
                    <a:lstStyle/>
                    <a:p>
                      <a:pPr algn="ctr" fontAlgn="ctr"/>
                      <a:r>
                        <a:rPr lang="es-DO" sz="1600" b="1" i="0" u="none" strike="noStrike" dirty="0">
                          <a:solidFill>
                            <a:srgbClr val="000000"/>
                          </a:solidFill>
                          <a:effectLst/>
                          <a:latin typeface="Arial" panose="020B0604020202020204" pitchFamily="34" charset="0"/>
                        </a:rPr>
                        <a:t>Encuesta a Docentes: Evaluación del primer mes del proceso de docencia virtual, Semestre 2020-20.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4030519769"/>
                  </a:ext>
                </a:extLst>
              </a:tr>
              <a:tr h="789640">
                <a:tc gridSpan="5">
                  <a:txBody>
                    <a:bodyPr/>
                    <a:lstStyle/>
                    <a:p>
                      <a:pPr algn="ctr" fontAlgn="ctr"/>
                      <a:r>
                        <a:rPr lang="es-DO" sz="1800" b="1" i="0" u="none" strike="noStrike">
                          <a:solidFill>
                            <a:srgbClr val="000000"/>
                          </a:solidFill>
                          <a:effectLst/>
                          <a:latin typeface="Arial" panose="020B0604020202020204" pitchFamily="34" charset="0"/>
                        </a:rPr>
                        <a:t>Inconvenientes reportados por sus estudiantes como dificultades para recibir la docencia virtual: La platafoma se pone lenta o se friza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1274602522"/>
                  </a:ext>
                </a:extLst>
              </a:tr>
              <a:tr h="631712">
                <a:tc>
                  <a:txBody>
                    <a:bodyPr/>
                    <a:lstStyle/>
                    <a:p>
                      <a:pPr algn="ctr" fontAlgn="ctr"/>
                      <a:r>
                        <a:rPr lang="es-DO" sz="1800" b="1" i="0" u="none" strike="noStrike">
                          <a:solidFill>
                            <a:srgbClr val="000000"/>
                          </a:solidFill>
                          <a:effectLst/>
                          <a:latin typeface="Arial" panose="020B0604020202020204" pitchFamily="34" charset="0"/>
                        </a:rPr>
                        <a:t>La platafoma se pone lenta o se friza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Frecuencia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2000" b="1" i="0" u="none" strike="noStrike">
                          <a:solidFill>
                            <a:srgbClr val="000000"/>
                          </a:solidFill>
                          <a:effectLst/>
                          <a:latin typeface="Arial" panose="020B0604020202020204" pitchFamily="34"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Válido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Acumulado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1840320923"/>
                  </a:ext>
                </a:extLst>
              </a:tr>
              <a:tr h="268838">
                <a:tc>
                  <a:txBody>
                    <a:bodyPr/>
                    <a:lstStyle/>
                    <a:p>
                      <a:pPr algn="l" fontAlgn="ctr"/>
                      <a:r>
                        <a:rPr lang="es-DO" sz="1800" b="0" i="0" u="none" strike="noStrike">
                          <a:solidFill>
                            <a:srgbClr val="000000"/>
                          </a:solidFill>
                          <a:effectLst/>
                          <a:latin typeface="Arial" panose="020B0604020202020204" pitchFamily="34" charset="0"/>
                        </a:rPr>
                        <a:t>Ha sido reportado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377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67.0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67.0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67.0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538473987"/>
                  </a:ext>
                </a:extLst>
              </a:tr>
              <a:tr h="268838">
                <a:tc>
                  <a:txBody>
                    <a:bodyPr/>
                    <a:lstStyle/>
                    <a:p>
                      <a:pPr algn="l" fontAlgn="ctr"/>
                      <a:r>
                        <a:rPr lang="es-DO" sz="1800" b="0" i="0" u="none" strike="noStrike">
                          <a:solidFill>
                            <a:srgbClr val="000000"/>
                          </a:solidFill>
                          <a:effectLst/>
                          <a:latin typeface="Arial" panose="020B0604020202020204" pitchFamily="34" charset="0"/>
                        </a:rPr>
                        <a:t>No ha sido reportado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186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33.0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33.0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728715477"/>
                  </a:ext>
                </a:extLst>
              </a:tr>
              <a:tr h="268838">
                <a:tc>
                  <a:txBody>
                    <a:bodyPr/>
                    <a:lstStyle/>
                    <a:p>
                      <a:pPr algn="ctr" fontAlgn="ctr"/>
                      <a:r>
                        <a:rPr lang="es-DO" sz="1800" b="1" i="0" u="none" strike="noStrike">
                          <a:solidFill>
                            <a:srgbClr val="000000"/>
                          </a:solidFill>
                          <a:effectLst/>
                          <a:latin typeface="Arial" panose="020B060402020202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563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dirty="0">
                          <a:solidFill>
                            <a:srgbClr val="000000"/>
                          </a:solidFill>
                          <a:effectLst/>
                          <a:latin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3392121436"/>
                  </a:ext>
                </a:extLst>
              </a:tr>
            </a:tbl>
          </a:graphicData>
        </a:graphic>
      </p:graphicFrame>
      <p:graphicFrame>
        <p:nvGraphicFramePr>
          <p:cNvPr id="7" name="Gráfico 6">
            <a:extLst>
              <a:ext uri="{FF2B5EF4-FFF2-40B4-BE49-F238E27FC236}">
                <a16:creationId xmlns:a16="http://schemas.microsoft.com/office/drawing/2014/main" id="{766F7104-1BC0-5149-84D3-815E0057BA99}"/>
              </a:ext>
            </a:extLst>
          </p:cNvPr>
          <p:cNvGraphicFramePr>
            <a:graphicFrameLocks/>
          </p:cNvGraphicFramePr>
          <p:nvPr>
            <p:extLst>
              <p:ext uri="{D42A27DB-BD31-4B8C-83A1-F6EECF244321}">
                <p14:modId xmlns:p14="http://schemas.microsoft.com/office/powerpoint/2010/main" val="3657500576"/>
              </p:ext>
            </p:extLst>
          </p:nvPr>
        </p:nvGraphicFramePr>
        <p:xfrm>
          <a:off x="6911306" y="2662432"/>
          <a:ext cx="4963862" cy="3774463"/>
        </p:xfrm>
        <a:graphic>
          <a:graphicData uri="http://schemas.openxmlformats.org/drawingml/2006/chart">
            <c:chart xmlns:c="http://schemas.openxmlformats.org/drawingml/2006/chart" xmlns:r="http://schemas.openxmlformats.org/officeDocument/2006/relationships" r:id="rId4"/>
          </a:graphicData>
        </a:graphic>
      </p:graphicFrame>
      <p:sp>
        <p:nvSpPr>
          <p:cNvPr id="8" name="CuadroTexto 7">
            <a:extLst>
              <a:ext uri="{FF2B5EF4-FFF2-40B4-BE49-F238E27FC236}">
                <a16:creationId xmlns:a16="http://schemas.microsoft.com/office/drawing/2014/main" id="{2457B6F9-3071-F14F-A67D-2B2968A94C62}"/>
              </a:ext>
            </a:extLst>
          </p:cNvPr>
          <p:cNvSpPr txBox="1"/>
          <p:nvPr/>
        </p:nvSpPr>
        <p:spPr>
          <a:xfrm>
            <a:off x="2474026" y="1225107"/>
            <a:ext cx="7243947" cy="954107"/>
          </a:xfrm>
          <a:prstGeom prst="rect">
            <a:avLst/>
          </a:prstGeom>
          <a:solidFill>
            <a:schemeClr val="accent6">
              <a:lumMod val="60000"/>
              <a:lumOff val="40000"/>
            </a:schemeClr>
          </a:solidFill>
        </p:spPr>
        <p:txBody>
          <a:bodyPr wrap="square" rtlCol="0">
            <a:spAutoFit/>
          </a:bodyPr>
          <a:lstStyle/>
          <a:p>
            <a:pPr algn="ctr"/>
            <a:r>
              <a:rPr lang="es-DO" sz="2800" b="1" dirty="0"/>
              <a:t>Reporte de Inconvenientes por los Estudiantes: La Plataforma se pone Lenta, se Friza</a:t>
            </a:r>
          </a:p>
        </p:txBody>
      </p:sp>
      <p:sp>
        <p:nvSpPr>
          <p:cNvPr id="9" name="Marcador de número de diapositiva 8">
            <a:extLst>
              <a:ext uri="{FF2B5EF4-FFF2-40B4-BE49-F238E27FC236}">
                <a16:creationId xmlns:a16="http://schemas.microsoft.com/office/drawing/2014/main" id="{AB06B10C-84CD-AE44-84C5-9C19DDACF12C}"/>
              </a:ext>
            </a:extLst>
          </p:cNvPr>
          <p:cNvSpPr>
            <a:spLocks noGrp="1"/>
          </p:cNvSpPr>
          <p:nvPr>
            <p:ph type="sldNum" sz="quarter" idx="12"/>
          </p:nvPr>
        </p:nvSpPr>
        <p:spPr/>
        <p:txBody>
          <a:bodyPr/>
          <a:lstStyle/>
          <a:p>
            <a:fld id="{F5D1F510-C917-4B4E-B0A9-1BF7ED89073D}" type="slidenum">
              <a:rPr lang="es-DO" smtClean="0"/>
              <a:t>88</a:t>
            </a:fld>
            <a:endParaRPr lang="es-DO"/>
          </a:p>
        </p:txBody>
      </p:sp>
    </p:spTree>
    <p:extLst>
      <p:ext uri="{BB962C8B-B14F-4D97-AF65-F5344CB8AC3E}">
        <p14:creationId xmlns:p14="http://schemas.microsoft.com/office/powerpoint/2010/main" val="10510359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graphicFrame>
        <p:nvGraphicFramePr>
          <p:cNvPr id="3" name="Tabla 2">
            <a:extLst>
              <a:ext uri="{FF2B5EF4-FFF2-40B4-BE49-F238E27FC236}">
                <a16:creationId xmlns:a16="http://schemas.microsoft.com/office/drawing/2014/main" id="{CB2D7DA6-28A9-7A47-BF5E-64B7398E4806}"/>
              </a:ext>
            </a:extLst>
          </p:cNvPr>
          <p:cNvGraphicFramePr>
            <a:graphicFrameLocks noGrp="1"/>
          </p:cNvGraphicFramePr>
          <p:nvPr>
            <p:extLst>
              <p:ext uri="{D42A27DB-BD31-4B8C-83A1-F6EECF244321}">
                <p14:modId xmlns:p14="http://schemas.microsoft.com/office/powerpoint/2010/main" val="773202583"/>
              </p:ext>
            </p:extLst>
          </p:nvPr>
        </p:nvGraphicFramePr>
        <p:xfrm>
          <a:off x="112629" y="2671011"/>
          <a:ext cx="6721308" cy="3814008"/>
        </p:xfrm>
        <a:graphic>
          <a:graphicData uri="http://schemas.openxmlformats.org/drawingml/2006/table">
            <a:tbl>
              <a:tblPr/>
              <a:tblGrid>
                <a:gridCol w="2385075">
                  <a:extLst>
                    <a:ext uri="{9D8B030D-6E8A-4147-A177-3AD203B41FA5}">
                      <a16:colId xmlns:a16="http://schemas.microsoft.com/office/drawing/2014/main" val="248430946"/>
                    </a:ext>
                  </a:extLst>
                </a:gridCol>
                <a:gridCol w="1239767">
                  <a:extLst>
                    <a:ext uri="{9D8B030D-6E8A-4147-A177-3AD203B41FA5}">
                      <a16:colId xmlns:a16="http://schemas.microsoft.com/office/drawing/2014/main" val="3657494737"/>
                    </a:ext>
                  </a:extLst>
                </a:gridCol>
                <a:gridCol w="861933">
                  <a:extLst>
                    <a:ext uri="{9D8B030D-6E8A-4147-A177-3AD203B41FA5}">
                      <a16:colId xmlns:a16="http://schemas.microsoft.com/office/drawing/2014/main" val="1395321968"/>
                    </a:ext>
                  </a:extLst>
                </a:gridCol>
                <a:gridCol w="861933">
                  <a:extLst>
                    <a:ext uri="{9D8B030D-6E8A-4147-A177-3AD203B41FA5}">
                      <a16:colId xmlns:a16="http://schemas.microsoft.com/office/drawing/2014/main" val="15892659"/>
                    </a:ext>
                  </a:extLst>
                </a:gridCol>
                <a:gridCol w="1372600">
                  <a:extLst>
                    <a:ext uri="{9D8B030D-6E8A-4147-A177-3AD203B41FA5}">
                      <a16:colId xmlns:a16="http://schemas.microsoft.com/office/drawing/2014/main" val="1560934306"/>
                    </a:ext>
                  </a:extLst>
                </a:gridCol>
              </a:tblGrid>
              <a:tr h="758825">
                <a:tc gridSpan="5">
                  <a:txBody>
                    <a:bodyPr/>
                    <a:lstStyle/>
                    <a:p>
                      <a:pPr algn="ctr" fontAlgn="ctr"/>
                      <a:r>
                        <a:rPr lang="es-DO" sz="1600" b="1" i="0" u="none" strike="noStrike" dirty="0">
                          <a:solidFill>
                            <a:srgbClr val="000000"/>
                          </a:solidFill>
                          <a:effectLst/>
                          <a:latin typeface="Arial" panose="020B0604020202020204" pitchFamily="34" charset="0"/>
                        </a:rPr>
                        <a:t>Encuesta a Docentes: Evaluación del primer mes del proceso de docencia virtual, Semestre 2020-20.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088610120"/>
                  </a:ext>
                </a:extLst>
              </a:tr>
              <a:tr h="1092708">
                <a:tc gridSpan="5">
                  <a:txBody>
                    <a:bodyPr/>
                    <a:lstStyle/>
                    <a:p>
                      <a:pPr algn="ctr" fontAlgn="ctr"/>
                      <a:r>
                        <a:rPr lang="es-DO" sz="1800" b="1" i="0" u="none" strike="noStrike">
                          <a:solidFill>
                            <a:srgbClr val="000000"/>
                          </a:solidFill>
                          <a:effectLst/>
                          <a:latin typeface="Arial" panose="020B0604020202020204" pitchFamily="34" charset="0"/>
                        </a:rPr>
                        <a:t>Inconvenientes reportados por sus estudiantes como dificultades para recibir la docencia virtual: Problemas con el internet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1841425066"/>
                  </a:ext>
                </a:extLst>
              </a:tr>
              <a:tr h="849883">
                <a:tc>
                  <a:txBody>
                    <a:bodyPr/>
                    <a:lstStyle/>
                    <a:p>
                      <a:pPr algn="ctr" fontAlgn="ctr"/>
                      <a:r>
                        <a:rPr lang="es-DO" sz="1800" b="1" i="0" u="none" strike="noStrike">
                          <a:solidFill>
                            <a:srgbClr val="000000"/>
                          </a:solidFill>
                          <a:effectLst/>
                          <a:latin typeface="Arial" panose="020B0604020202020204" pitchFamily="34" charset="0"/>
                        </a:rPr>
                        <a:t>Problemas con el Internet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Frecuencia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2000" b="1" i="0" u="none" strike="noStrike">
                          <a:solidFill>
                            <a:srgbClr val="000000"/>
                          </a:solidFill>
                          <a:effectLst/>
                          <a:latin typeface="Arial" panose="020B0604020202020204" pitchFamily="34"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Válido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Acumulado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1205858561"/>
                  </a:ext>
                </a:extLst>
              </a:tr>
              <a:tr h="370864">
                <a:tc>
                  <a:txBody>
                    <a:bodyPr/>
                    <a:lstStyle/>
                    <a:p>
                      <a:pPr algn="l" fontAlgn="ctr"/>
                      <a:r>
                        <a:rPr lang="es-DO" sz="1800" b="0" i="0" u="none" strike="noStrike">
                          <a:solidFill>
                            <a:srgbClr val="000000"/>
                          </a:solidFill>
                          <a:effectLst/>
                          <a:latin typeface="Arial" panose="020B0604020202020204" pitchFamily="34" charset="0"/>
                        </a:rPr>
                        <a:t>Ha sido reportado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513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91.1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91.1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91.1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130990762"/>
                  </a:ext>
                </a:extLst>
              </a:tr>
              <a:tr h="370864">
                <a:tc>
                  <a:txBody>
                    <a:bodyPr/>
                    <a:lstStyle/>
                    <a:p>
                      <a:pPr algn="l" fontAlgn="ctr"/>
                      <a:r>
                        <a:rPr lang="es-DO" sz="1800" b="0" i="0" u="none" strike="noStrike">
                          <a:solidFill>
                            <a:srgbClr val="000000"/>
                          </a:solidFill>
                          <a:effectLst/>
                          <a:latin typeface="Arial" panose="020B0604020202020204" pitchFamily="34" charset="0"/>
                        </a:rPr>
                        <a:t>No ha sido reportado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50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8.9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8.9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846209016"/>
                  </a:ext>
                </a:extLst>
              </a:tr>
              <a:tr h="370864">
                <a:tc>
                  <a:txBody>
                    <a:bodyPr/>
                    <a:lstStyle/>
                    <a:p>
                      <a:pPr algn="ctr" fontAlgn="ctr"/>
                      <a:r>
                        <a:rPr lang="es-DO" sz="1800" b="1" i="0" u="none" strike="noStrike" dirty="0">
                          <a:solidFill>
                            <a:srgbClr val="000000"/>
                          </a:solidFill>
                          <a:effectLst/>
                          <a:latin typeface="Arial" panose="020B060402020202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563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dirty="0">
                          <a:solidFill>
                            <a:srgbClr val="000000"/>
                          </a:solidFill>
                          <a:effectLst/>
                          <a:latin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566655299"/>
                  </a:ext>
                </a:extLst>
              </a:tr>
            </a:tbl>
          </a:graphicData>
        </a:graphic>
      </p:graphicFrame>
      <p:graphicFrame>
        <p:nvGraphicFramePr>
          <p:cNvPr id="7" name="Gráfico 6">
            <a:extLst>
              <a:ext uri="{FF2B5EF4-FFF2-40B4-BE49-F238E27FC236}">
                <a16:creationId xmlns:a16="http://schemas.microsoft.com/office/drawing/2014/main" id="{5C1BAAC5-1A49-A744-A644-7BEF33091E18}"/>
              </a:ext>
            </a:extLst>
          </p:cNvPr>
          <p:cNvGraphicFramePr>
            <a:graphicFrameLocks/>
          </p:cNvGraphicFramePr>
          <p:nvPr>
            <p:extLst>
              <p:ext uri="{D42A27DB-BD31-4B8C-83A1-F6EECF244321}">
                <p14:modId xmlns:p14="http://schemas.microsoft.com/office/powerpoint/2010/main" val="712343861"/>
              </p:ext>
            </p:extLst>
          </p:nvPr>
        </p:nvGraphicFramePr>
        <p:xfrm>
          <a:off x="6833937" y="2497455"/>
          <a:ext cx="5358063" cy="3987564"/>
        </p:xfrm>
        <a:graphic>
          <a:graphicData uri="http://schemas.openxmlformats.org/drawingml/2006/chart">
            <c:chart xmlns:c="http://schemas.openxmlformats.org/drawingml/2006/chart" xmlns:r="http://schemas.openxmlformats.org/officeDocument/2006/relationships" r:id="rId4"/>
          </a:graphicData>
        </a:graphic>
      </p:graphicFrame>
      <p:sp>
        <p:nvSpPr>
          <p:cNvPr id="8" name="CuadroTexto 7">
            <a:extLst>
              <a:ext uri="{FF2B5EF4-FFF2-40B4-BE49-F238E27FC236}">
                <a16:creationId xmlns:a16="http://schemas.microsoft.com/office/drawing/2014/main" id="{B186BD2E-D565-2A43-9814-FB8E93F2334A}"/>
              </a:ext>
            </a:extLst>
          </p:cNvPr>
          <p:cNvSpPr txBox="1"/>
          <p:nvPr/>
        </p:nvSpPr>
        <p:spPr>
          <a:xfrm>
            <a:off x="2474026" y="1225107"/>
            <a:ext cx="7243947" cy="954107"/>
          </a:xfrm>
          <a:prstGeom prst="rect">
            <a:avLst/>
          </a:prstGeom>
          <a:solidFill>
            <a:schemeClr val="accent6">
              <a:lumMod val="60000"/>
              <a:lumOff val="40000"/>
            </a:schemeClr>
          </a:solidFill>
        </p:spPr>
        <p:txBody>
          <a:bodyPr wrap="square" rtlCol="0">
            <a:spAutoFit/>
          </a:bodyPr>
          <a:lstStyle/>
          <a:p>
            <a:pPr algn="ctr"/>
            <a:r>
              <a:rPr lang="es-DO" sz="2800" b="1" dirty="0"/>
              <a:t>Reporte de Inconvenientes por los Estudiantes: Prolemas con el Internet</a:t>
            </a:r>
          </a:p>
        </p:txBody>
      </p:sp>
      <p:sp>
        <p:nvSpPr>
          <p:cNvPr id="9" name="Marcador de número de diapositiva 8">
            <a:extLst>
              <a:ext uri="{FF2B5EF4-FFF2-40B4-BE49-F238E27FC236}">
                <a16:creationId xmlns:a16="http://schemas.microsoft.com/office/drawing/2014/main" id="{1603DAD6-9EAD-E34F-9212-4FC030963F6C}"/>
              </a:ext>
            </a:extLst>
          </p:cNvPr>
          <p:cNvSpPr>
            <a:spLocks noGrp="1"/>
          </p:cNvSpPr>
          <p:nvPr>
            <p:ph type="sldNum" sz="quarter" idx="12"/>
          </p:nvPr>
        </p:nvSpPr>
        <p:spPr/>
        <p:txBody>
          <a:bodyPr/>
          <a:lstStyle/>
          <a:p>
            <a:fld id="{F5D1F510-C917-4B4E-B0A9-1BF7ED89073D}" type="slidenum">
              <a:rPr lang="es-DO" smtClean="0"/>
              <a:t>89</a:t>
            </a:fld>
            <a:endParaRPr lang="es-DO"/>
          </a:p>
        </p:txBody>
      </p:sp>
    </p:spTree>
    <p:extLst>
      <p:ext uri="{BB962C8B-B14F-4D97-AF65-F5344CB8AC3E}">
        <p14:creationId xmlns:p14="http://schemas.microsoft.com/office/powerpoint/2010/main" val="427884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0" y="-1"/>
            <a:ext cx="10515600" cy="371476"/>
          </a:xfrm>
          <a:solidFill>
            <a:schemeClr val="accent2">
              <a:lumMod val="40000"/>
              <a:lumOff val="60000"/>
            </a:schemeClr>
          </a:solidFill>
        </p:spPr>
        <p:txBody>
          <a:bodyPr>
            <a:noAutofit/>
          </a:bodyPr>
          <a:lstStyle/>
          <a:p>
            <a:r>
              <a:rPr lang="es-DO" sz="2400" b="1" dirty="0"/>
              <a:t>Evaluación del primer mes del proceso de docencia virtual UASD, Semestre 2020-20</a:t>
            </a:r>
          </a:p>
        </p:txBody>
      </p:sp>
      <p:sp>
        <p:nvSpPr>
          <p:cNvPr id="3" name="Marcador de contenido 2">
            <a:extLst>
              <a:ext uri="{FF2B5EF4-FFF2-40B4-BE49-F238E27FC236}">
                <a16:creationId xmlns:a16="http://schemas.microsoft.com/office/drawing/2014/main" id="{76225DBE-51CD-B141-AE7F-6A3FC8070379}"/>
              </a:ext>
            </a:extLst>
          </p:cNvPr>
          <p:cNvSpPr>
            <a:spLocks noGrp="1"/>
          </p:cNvSpPr>
          <p:nvPr>
            <p:ph idx="1"/>
          </p:nvPr>
        </p:nvSpPr>
        <p:spPr>
          <a:xfrm>
            <a:off x="87581" y="1262318"/>
            <a:ext cx="3705226" cy="534694"/>
          </a:xfrm>
          <a:solidFill>
            <a:schemeClr val="accent4">
              <a:lumMod val="60000"/>
              <a:lumOff val="40000"/>
            </a:schemeClr>
          </a:solidFill>
        </p:spPr>
        <p:txBody>
          <a:bodyPr>
            <a:normAutofit fontScale="92500"/>
          </a:bodyPr>
          <a:lstStyle/>
          <a:p>
            <a:pPr marL="0" indent="0" algn="ctr">
              <a:buNone/>
            </a:pPr>
            <a:r>
              <a:rPr lang="es-DO" sz="2600" b="1" dirty="0"/>
              <a:t>1.- Prueba del Formulario: </a:t>
            </a:r>
          </a:p>
          <a:p>
            <a:pPr marL="0" indent="0" algn="ctr">
              <a:buNone/>
            </a:pPr>
            <a:endParaRPr lang="es-DO" sz="1800" b="1" dirty="0"/>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515600" y="0"/>
            <a:ext cx="1709134" cy="1714500"/>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4910388"/>
            <a:ext cx="1600200" cy="1947612"/>
          </a:xfrm>
          <a:prstGeom prst="rect">
            <a:avLst/>
          </a:prstGeom>
        </p:spPr>
      </p:pic>
      <p:sp>
        <p:nvSpPr>
          <p:cNvPr id="7" name="Marcador de contenido 2">
            <a:extLst>
              <a:ext uri="{FF2B5EF4-FFF2-40B4-BE49-F238E27FC236}">
                <a16:creationId xmlns:a16="http://schemas.microsoft.com/office/drawing/2014/main" id="{A0052871-A09A-A34B-9EFD-7B759556F198}"/>
              </a:ext>
            </a:extLst>
          </p:cNvPr>
          <p:cNvSpPr txBox="1">
            <a:spLocks/>
          </p:cNvSpPr>
          <p:nvPr/>
        </p:nvSpPr>
        <p:spPr>
          <a:xfrm>
            <a:off x="87581" y="621256"/>
            <a:ext cx="2247900" cy="6175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DO" dirty="0"/>
              <a:t>Metodología:</a:t>
            </a:r>
          </a:p>
          <a:p>
            <a:pPr marL="0" indent="0">
              <a:buFont typeface="Arial" panose="020B0604020202020204" pitchFamily="34" charset="0"/>
              <a:buNone/>
            </a:pPr>
            <a:endParaRPr lang="es-DO" dirty="0"/>
          </a:p>
        </p:txBody>
      </p:sp>
      <p:sp>
        <p:nvSpPr>
          <p:cNvPr id="9" name="Rectángulo 8">
            <a:extLst>
              <a:ext uri="{FF2B5EF4-FFF2-40B4-BE49-F238E27FC236}">
                <a16:creationId xmlns:a16="http://schemas.microsoft.com/office/drawing/2014/main" id="{EE1A3875-76D7-7749-9849-26246B6832EB}"/>
              </a:ext>
            </a:extLst>
          </p:cNvPr>
          <p:cNvSpPr/>
          <p:nvPr/>
        </p:nvSpPr>
        <p:spPr>
          <a:xfrm>
            <a:off x="248174" y="2122984"/>
            <a:ext cx="4312078" cy="369332"/>
          </a:xfrm>
          <a:prstGeom prst="rect">
            <a:avLst/>
          </a:prstGeom>
        </p:spPr>
        <p:txBody>
          <a:bodyPr wrap="none">
            <a:spAutoFit/>
          </a:bodyPr>
          <a:lstStyle/>
          <a:p>
            <a:r>
              <a:rPr lang="es-DO" b="1" u="sng" dirty="0">
                <a:latin typeface="Times New Roman" panose="02020603050405020304" pitchFamily="18" charset="0"/>
                <a:ea typeface="Times New Roman" panose="02020603050405020304" pitchFamily="18" charset="0"/>
              </a:rPr>
              <a:t>A.- Claridad y Precisión de las Preguntas:</a:t>
            </a:r>
            <a:endParaRPr lang="es-DO" dirty="0">
              <a:latin typeface="Times New Roman" panose="02020603050405020304" pitchFamily="18" charset="0"/>
              <a:ea typeface="Times New Roman" panose="02020603050405020304" pitchFamily="18" charset="0"/>
            </a:endParaRPr>
          </a:p>
        </p:txBody>
      </p:sp>
      <p:sp>
        <p:nvSpPr>
          <p:cNvPr id="10" name="Rectángulo 9">
            <a:extLst>
              <a:ext uri="{FF2B5EF4-FFF2-40B4-BE49-F238E27FC236}">
                <a16:creationId xmlns:a16="http://schemas.microsoft.com/office/drawing/2014/main" id="{25E7676C-768C-9441-BBFA-241306F50B8C}"/>
              </a:ext>
            </a:extLst>
          </p:cNvPr>
          <p:cNvSpPr/>
          <p:nvPr/>
        </p:nvSpPr>
        <p:spPr>
          <a:xfrm>
            <a:off x="284048" y="2687855"/>
            <a:ext cx="2664255" cy="369332"/>
          </a:xfrm>
          <a:prstGeom prst="rect">
            <a:avLst/>
          </a:prstGeom>
        </p:spPr>
        <p:txBody>
          <a:bodyPr wrap="none">
            <a:spAutoFit/>
          </a:bodyPr>
          <a:lstStyle/>
          <a:p>
            <a:r>
              <a:rPr lang="es-DO" b="1" u="sng" dirty="0">
                <a:latin typeface="Times New Roman" panose="02020603050405020304" pitchFamily="18" charset="0"/>
                <a:ea typeface="Times New Roman" panose="02020603050405020304" pitchFamily="18" charset="0"/>
              </a:rPr>
              <a:t>B.- Tiempo de Aplicación</a:t>
            </a:r>
            <a:endParaRPr lang="es-DO" dirty="0">
              <a:latin typeface="Times New Roman" panose="02020603050405020304" pitchFamily="18" charset="0"/>
              <a:ea typeface="Times New Roman" panose="02020603050405020304" pitchFamily="18" charset="0"/>
            </a:endParaRPr>
          </a:p>
        </p:txBody>
      </p:sp>
      <p:sp>
        <p:nvSpPr>
          <p:cNvPr id="11" name="Rectángulo 10">
            <a:extLst>
              <a:ext uri="{FF2B5EF4-FFF2-40B4-BE49-F238E27FC236}">
                <a16:creationId xmlns:a16="http://schemas.microsoft.com/office/drawing/2014/main" id="{C85F0E78-E134-D74B-93A7-5B7443B68CB2}"/>
              </a:ext>
            </a:extLst>
          </p:cNvPr>
          <p:cNvSpPr/>
          <p:nvPr/>
        </p:nvSpPr>
        <p:spPr>
          <a:xfrm>
            <a:off x="284047" y="3175687"/>
            <a:ext cx="5641739" cy="369332"/>
          </a:xfrm>
          <a:prstGeom prst="rect">
            <a:avLst/>
          </a:prstGeom>
        </p:spPr>
        <p:txBody>
          <a:bodyPr wrap="square">
            <a:spAutoFit/>
          </a:bodyPr>
          <a:lstStyle/>
          <a:p>
            <a:r>
              <a:rPr lang="es-DO" b="1" u="sng" dirty="0">
                <a:latin typeface="Times New Roman" panose="02020603050405020304" pitchFamily="18" charset="0"/>
                <a:ea typeface="Times New Roman" panose="02020603050405020304" pitchFamily="18" charset="0"/>
              </a:rPr>
              <a:t>C.- Control sobre tipos de preguntas en diseño online</a:t>
            </a:r>
            <a:endParaRPr lang="es-DO" dirty="0">
              <a:latin typeface="Times New Roman" panose="02020603050405020304" pitchFamily="18" charset="0"/>
              <a:ea typeface="Times New Roman" panose="02020603050405020304" pitchFamily="18" charset="0"/>
            </a:endParaRPr>
          </a:p>
        </p:txBody>
      </p:sp>
      <p:sp>
        <p:nvSpPr>
          <p:cNvPr id="12" name="Rectángulo 11">
            <a:extLst>
              <a:ext uri="{FF2B5EF4-FFF2-40B4-BE49-F238E27FC236}">
                <a16:creationId xmlns:a16="http://schemas.microsoft.com/office/drawing/2014/main" id="{53890DFB-968A-6F46-83C7-8B37CCAC5AC9}"/>
              </a:ext>
            </a:extLst>
          </p:cNvPr>
          <p:cNvSpPr/>
          <p:nvPr/>
        </p:nvSpPr>
        <p:spPr>
          <a:xfrm>
            <a:off x="301456" y="3705062"/>
            <a:ext cx="4880503" cy="369332"/>
          </a:xfrm>
          <a:prstGeom prst="rect">
            <a:avLst/>
          </a:prstGeom>
        </p:spPr>
        <p:txBody>
          <a:bodyPr wrap="none">
            <a:spAutoFit/>
          </a:bodyPr>
          <a:lstStyle/>
          <a:p>
            <a:r>
              <a:rPr lang="es-DO" b="1" u="sng" dirty="0">
                <a:latin typeface="Times New Roman" panose="02020603050405020304" pitchFamily="18" charset="0"/>
                <a:ea typeface="Times New Roman" panose="02020603050405020304" pitchFamily="18" charset="0"/>
              </a:rPr>
              <a:t>D.- Consistencia de contenidos en las respuestas</a:t>
            </a:r>
            <a:endParaRPr lang="es-DO" dirty="0">
              <a:latin typeface="Times New Roman" panose="02020603050405020304" pitchFamily="18" charset="0"/>
              <a:ea typeface="Times New Roman" panose="02020603050405020304" pitchFamily="18" charset="0"/>
            </a:endParaRPr>
          </a:p>
        </p:txBody>
      </p:sp>
      <p:sp>
        <p:nvSpPr>
          <p:cNvPr id="13" name="Rectángulo 12">
            <a:extLst>
              <a:ext uri="{FF2B5EF4-FFF2-40B4-BE49-F238E27FC236}">
                <a16:creationId xmlns:a16="http://schemas.microsoft.com/office/drawing/2014/main" id="{DD365E7F-982D-2043-BDCE-B44CBB230C16}"/>
              </a:ext>
            </a:extLst>
          </p:cNvPr>
          <p:cNvSpPr/>
          <p:nvPr/>
        </p:nvSpPr>
        <p:spPr>
          <a:xfrm>
            <a:off x="301456" y="4145374"/>
            <a:ext cx="6346609" cy="369332"/>
          </a:xfrm>
          <a:prstGeom prst="rect">
            <a:avLst/>
          </a:prstGeom>
        </p:spPr>
        <p:txBody>
          <a:bodyPr wrap="none">
            <a:spAutoFit/>
          </a:bodyPr>
          <a:lstStyle/>
          <a:p>
            <a:r>
              <a:rPr lang="es-DO" b="1" u="sng" dirty="0">
                <a:latin typeface="Times New Roman" panose="02020603050405020304" pitchFamily="18" charset="0"/>
                <a:ea typeface="Times New Roman" panose="02020603050405020304" pitchFamily="18" charset="0"/>
              </a:rPr>
              <a:t>E.- Matriz de salida de la data en la hoja electrónica de Google</a:t>
            </a:r>
            <a:endParaRPr lang="es-DO" u="sng" dirty="0">
              <a:latin typeface="Times New Roman" panose="02020603050405020304" pitchFamily="18" charset="0"/>
              <a:ea typeface="Times New Roman" panose="02020603050405020304" pitchFamily="18" charset="0"/>
            </a:endParaRPr>
          </a:p>
        </p:txBody>
      </p:sp>
      <p:sp>
        <p:nvSpPr>
          <p:cNvPr id="14" name="Rectángulo 13">
            <a:extLst>
              <a:ext uri="{FF2B5EF4-FFF2-40B4-BE49-F238E27FC236}">
                <a16:creationId xmlns:a16="http://schemas.microsoft.com/office/drawing/2014/main" id="{CDE46F2E-BAB5-0F4A-A6DE-E98B184FED16}"/>
              </a:ext>
            </a:extLst>
          </p:cNvPr>
          <p:cNvSpPr/>
          <p:nvPr/>
        </p:nvSpPr>
        <p:spPr>
          <a:xfrm>
            <a:off x="301456" y="4515087"/>
            <a:ext cx="7217040" cy="369332"/>
          </a:xfrm>
          <a:prstGeom prst="rect">
            <a:avLst/>
          </a:prstGeom>
        </p:spPr>
        <p:txBody>
          <a:bodyPr wrap="none">
            <a:spAutoFit/>
          </a:bodyPr>
          <a:lstStyle/>
          <a:p>
            <a:r>
              <a:rPr lang="es-DO" b="1" u="sng" dirty="0">
                <a:latin typeface="Times New Roman" panose="02020603050405020304" pitchFamily="18" charset="0"/>
                <a:ea typeface="Times New Roman" panose="02020603050405020304" pitchFamily="18" charset="0"/>
              </a:rPr>
              <a:t>F.- Control de pases en las preguntas y dimensión de preguntas abiertas</a:t>
            </a:r>
            <a:endParaRPr lang="es-DO" u="sng" dirty="0">
              <a:latin typeface="Times New Roman" panose="02020603050405020304" pitchFamily="18" charset="0"/>
              <a:ea typeface="Times New Roman" panose="02020603050405020304" pitchFamily="18" charset="0"/>
            </a:endParaRPr>
          </a:p>
        </p:txBody>
      </p:sp>
      <p:sp>
        <p:nvSpPr>
          <p:cNvPr id="15" name="CuadroTexto 14">
            <a:extLst>
              <a:ext uri="{FF2B5EF4-FFF2-40B4-BE49-F238E27FC236}">
                <a16:creationId xmlns:a16="http://schemas.microsoft.com/office/drawing/2014/main" id="{34238CF3-D8A2-D843-AB12-7A2CE1A52F46}"/>
              </a:ext>
            </a:extLst>
          </p:cNvPr>
          <p:cNvSpPr txBox="1"/>
          <p:nvPr/>
        </p:nvSpPr>
        <p:spPr>
          <a:xfrm>
            <a:off x="2237140" y="5199679"/>
            <a:ext cx="4410925" cy="1323439"/>
          </a:xfrm>
          <a:prstGeom prst="rect">
            <a:avLst/>
          </a:prstGeom>
          <a:noFill/>
        </p:spPr>
        <p:txBody>
          <a:bodyPr wrap="square" rtlCol="0">
            <a:spAutoFit/>
          </a:bodyPr>
          <a:lstStyle/>
          <a:p>
            <a:pPr algn="just"/>
            <a:r>
              <a:rPr lang="es-DO" sz="2000" dirty="0"/>
              <a:t>Las gracias a los profesores Juan Montero, Rafael Durán y Patricia Reyna responsables de la aplicación de la prueba y del proceso de validación</a:t>
            </a:r>
          </a:p>
        </p:txBody>
      </p:sp>
      <p:pic>
        <p:nvPicPr>
          <p:cNvPr id="16" name="Imagen 15">
            <a:extLst>
              <a:ext uri="{FF2B5EF4-FFF2-40B4-BE49-F238E27FC236}">
                <a16:creationId xmlns:a16="http://schemas.microsoft.com/office/drawing/2014/main" id="{E4150999-7D5B-0040-8473-801DE2044254}"/>
              </a:ext>
            </a:extLst>
          </p:cNvPr>
          <p:cNvPicPr>
            <a:picLocks noChangeAspect="1"/>
          </p:cNvPicPr>
          <p:nvPr/>
        </p:nvPicPr>
        <p:blipFill>
          <a:blip r:embed="rId4"/>
          <a:stretch>
            <a:fillRect/>
          </a:stretch>
        </p:blipFill>
        <p:spPr>
          <a:xfrm>
            <a:off x="5021616" y="499663"/>
            <a:ext cx="2489200" cy="2768600"/>
          </a:xfrm>
          <a:prstGeom prst="rect">
            <a:avLst/>
          </a:prstGeom>
        </p:spPr>
      </p:pic>
      <p:pic>
        <p:nvPicPr>
          <p:cNvPr id="3074" name="Picture 2" descr="Rafael Duran en el marco de la difusión del anuario de OBMICA de 2018. ">
            <a:extLst>
              <a:ext uri="{FF2B5EF4-FFF2-40B4-BE49-F238E27FC236}">
                <a16:creationId xmlns:a16="http://schemas.microsoft.com/office/drawing/2014/main" id="{F105B44C-47B8-674C-8B0E-F265F7615E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6159" y="481941"/>
            <a:ext cx="2345703" cy="2804043"/>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n 16">
            <a:extLst>
              <a:ext uri="{FF2B5EF4-FFF2-40B4-BE49-F238E27FC236}">
                <a16:creationId xmlns:a16="http://schemas.microsoft.com/office/drawing/2014/main" id="{03EC7A92-F6F1-A841-8CB7-B6B4B75FDE1E}"/>
              </a:ext>
            </a:extLst>
          </p:cNvPr>
          <p:cNvPicPr>
            <a:picLocks noChangeAspect="1"/>
          </p:cNvPicPr>
          <p:nvPr/>
        </p:nvPicPr>
        <p:blipFill>
          <a:blip r:embed="rId6"/>
          <a:stretch>
            <a:fillRect/>
          </a:stretch>
        </p:blipFill>
        <p:spPr>
          <a:xfrm>
            <a:off x="4883150" y="2051050"/>
            <a:ext cx="2425700" cy="2755900"/>
          </a:xfrm>
          <a:prstGeom prst="rect">
            <a:avLst/>
          </a:prstGeom>
        </p:spPr>
      </p:pic>
      <p:pic>
        <p:nvPicPr>
          <p:cNvPr id="20" name="Imagen 19">
            <a:extLst>
              <a:ext uri="{FF2B5EF4-FFF2-40B4-BE49-F238E27FC236}">
                <a16:creationId xmlns:a16="http://schemas.microsoft.com/office/drawing/2014/main" id="{56EB2C24-202D-7A40-89FF-904DD40E7A86}"/>
              </a:ext>
            </a:extLst>
          </p:cNvPr>
          <p:cNvPicPr>
            <a:picLocks noChangeAspect="1"/>
          </p:cNvPicPr>
          <p:nvPr/>
        </p:nvPicPr>
        <p:blipFill>
          <a:blip r:embed="rId7"/>
          <a:stretch>
            <a:fillRect/>
          </a:stretch>
        </p:blipFill>
        <p:spPr>
          <a:xfrm>
            <a:off x="8155436" y="3538706"/>
            <a:ext cx="2763577" cy="2755900"/>
          </a:xfrm>
          <a:prstGeom prst="rect">
            <a:avLst/>
          </a:prstGeom>
        </p:spPr>
      </p:pic>
      <p:sp>
        <p:nvSpPr>
          <p:cNvPr id="8" name="Marcador de número de diapositiva 7">
            <a:extLst>
              <a:ext uri="{FF2B5EF4-FFF2-40B4-BE49-F238E27FC236}">
                <a16:creationId xmlns:a16="http://schemas.microsoft.com/office/drawing/2014/main" id="{75142715-8A2E-9D43-A8F7-6770F9BDFD19}"/>
              </a:ext>
            </a:extLst>
          </p:cNvPr>
          <p:cNvSpPr>
            <a:spLocks noGrp="1"/>
          </p:cNvSpPr>
          <p:nvPr>
            <p:ph type="sldNum" sz="quarter" idx="12"/>
          </p:nvPr>
        </p:nvSpPr>
        <p:spPr/>
        <p:txBody>
          <a:bodyPr/>
          <a:lstStyle/>
          <a:p>
            <a:fld id="{F5D1F510-C917-4B4E-B0A9-1BF7ED89073D}" type="slidenum">
              <a:rPr lang="es-DO" smtClean="0"/>
              <a:t>9</a:t>
            </a:fld>
            <a:endParaRPr lang="es-DO"/>
          </a:p>
        </p:txBody>
      </p:sp>
    </p:spTree>
    <p:extLst>
      <p:ext uri="{BB962C8B-B14F-4D97-AF65-F5344CB8AC3E}">
        <p14:creationId xmlns:p14="http://schemas.microsoft.com/office/powerpoint/2010/main" val="4582078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graphicFrame>
        <p:nvGraphicFramePr>
          <p:cNvPr id="3" name="Tabla 2">
            <a:extLst>
              <a:ext uri="{FF2B5EF4-FFF2-40B4-BE49-F238E27FC236}">
                <a16:creationId xmlns:a16="http://schemas.microsoft.com/office/drawing/2014/main" id="{64752CF4-BDA6-AC48-8B5F-F3E1E34F047E}"/>
              </a:ext>
            </a:extLst>
          </p:cNvPr>
          <p:cNvGraphicFramePr>
            <a:graphicFrameLocks noGrp="1"/>
          </p:cNvGraphicFramePr>
          <p:nvPr>
            <p:extLst>
              <p:ext uri="{D42A27DB-BD31-4B8C-83A1-F6EECF244321}">
                <p14:modId xmlns:p14="http://schemas.microsoft.com/office/powerpoint/2010/main" val="1584687930"/>
              </p:ext>
            </p:extLst>
          </p:nvPr>
        </p:nvGraphicFramePr>
        <p:xfrm>
          <a:off x="160755" y="2959769"/>
          <a:ext cx="6661150" cy="2954212"/>
        </p:xfrm>
        <a:graphic>
          <a:graphicData uri="http://schemas.openxmlformats.org/drawingml/2006/table">
            <a:tbl>
              <a:tblPr/>
              <a:tblGrid>
                <a:gridCol w="2363728">
                  <a:extLst>
                    <a:ext uri="{9D8B030D-6E8A-4147-A177-3AD203B41FA5}">
                      <a16:colId xmlns:a16="http://schemas.microsoft.com/office/drawing/2014/main" val="1407144126"/>
                    </a:ext>
                  </a:extLst>
                </a:gridCol>
                <a:gridCol w="1228670">
                  <a:extLst>
                    <a:ext uri="{9D8B030D-6E8A-4147-A177-3AD203B41FA5}">
                      <a16:colId xmlns:a16="http://schemas.microsoft.com/office/drawing/2014/main" val="4026599498"/>
                    </a:ext>
                  </a:extLst>
                </a:gridCol>
                <a:gridCol w="854219">
                  <a:extLst>
                    <a:ext uri="{9D8B030D-6E8A-4147-A177-3AD203B41FA5}">
                      <a16:colId xmlns:a16="http://schemas.microsoft.com/office/drawing/2014/main" val="2023441361"/>
                    </a:ext>
                  </a:extLst>
                </a:gridCol>
                <a:gridCol w="854219">
                  <a:extLst>
                    <a:ext uri="{9D8B030D-6E8A-4147-A177-3AD203B41FA5}">
                      <a16:colId xmlns:a16="http://schemas.microsoft.com/office/drawing/2014/main" val="2816410766"/>
                    </a:ext>
                  </a:extLst>
                </a:gridCol>
                <a:gridCol w="1360314">
                  <a:extLst>
                    <a:ext uri="{9D8B030D-6E8A-4147-A177-3AD203B41FA5}">
                      <a16:colId xmlns:a16="http://schemas.microsoft.com/office/drawing/2014/main" val="2659359859"/>
                    </a:ext>
                  </a:extLst>
                </a:gridCol>
              </a:tblGrid>
              <a:tr h="558331">
                <a:tc gridSpan="5">
                  <a:txBody>
                    <a:bodyPr/>
                    <a:lstStyle/>
                    <a:p>
                      <a:pPr algn="ctr" fontAlgn="ctr"/>
                      <a:r>
                        <a:rPr lang="es-DO" sz="16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947488947"/>
                  </a:ext>
                </a:extLst>
              </a:tr>
              <a:tr h="875261">
                <a:tc gridSpan="5">
                  <a:txBody>
                    <a:bodyPr/>
                    <a:lstStyle/>
                    <a:p>
                      <a:pPr algn="ctr" fontAlgn="ctr"/>
                      <a:r>
                        <a:rPr lang="es-DO" sz="1800" b="1" i="0" u="none" strike="noStrike">
                          <a:solidFill>
                            <a:srgbClr val="000000"/>
                          </a:solidFill>
                          <a:effectLst/>
                          <a:latin typeface="Arial" panose="020B0604020202020204" pitchFamily="34" charset="0"/>
                        </a:rPr>
                        <a:t>Inconvenientes reportados por sus estudiantes como dificultades para recibir la docencia virtual: No se escuchan bien las clases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4138660911"/>
                  </a:ext>
                </a:extLst>
              </a:tr>
              <a:tr h="625330">
                <a:tc>
                  <a:txBody>
                    <a:bodyPr/>
                    <a:lstStyle/>
                    <a:p>
                      <a:pPr algn="ctr" fontAlgn="ctr"/>
                      <a:r>
                        <a:rPr lang="es-DO" sz="1800" b="1" i="0" u="none" strike="noStrike">
                          <a:solidFill>
                            <a:srgbClr val="000000"/>
                          </a:solidFill>
                          <a:effectLst/>
                          <a:latin typeface="Arial" panose="020B0604020202020204" pitchFamily="34" charset="0"/>
                        </a:rPr>
                        <a:t>No se escuchan bien las clases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Frecuencia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2000" b="1" i="0" u="none" strike="noStrike">
                          <a:solidFill>
                            <a:srgbClr val="000000"/>
                          </a:solidFill>
                          <a:effectLst/>
                          <a:latin typeface="Arial" panose="020B0604020202020204" pitchFamily="34"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Válido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Acumulado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3921842063"/>
                  </a:ext>
                </a:extLst>
              </a:tr>
              <a:tr h="298430">
                <a:tc>
                  <a:txBody>
                    <a:bodyPr/>
                    <a:lstStyle/>
                    <a:p>
                      <a:pPr algn="l" fontAlgn="ctr"/>
                      <a:r>
                        <a:rPr lang="es-DO" sz="1800" b="0" i="0" u="none" strike="noStrike">
                          <a:solidFill>
                            <a:srgbClr val="000000"/>
                          </a:solidFill>
                          <a:effectLst/>
                          <a:latin typeface="Arial" panose="020B0604020202020204" pitchFamily="34" charset="0"/>
                        </a:rPr>
                        <a:t>Ha sido reportado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317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56.3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56.3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56.3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88664274"/>
                  </a:ext>
                </a:extLst>
              </a:tr>
              <a:tr h="298430">
                <a:tc>
                  <a:txBody>
                    <a:bodyPr/>
                    <a:lstStyle/>
                    <a:p>
                      <a:pPr algn="l" fontAlgn="ctr"/>
                      <a:r>
                        <a:rPr lang="es-DO" sz="1800" b="0" i="0" u="none" strike="noStrike">
                          <a:solidFill>
                            <a:srgbClr val="000000"/>
                          </a:solidFill>
                          <a:effectLst/>
                          <a:latin typeface="Arial" panose="020B0604020202020204" pitchFamily="34" charset="0"/>
                        </a:rPr>
                        <a:t>No ha sido reportado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246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43.7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43.7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661728850"/>
                  </a:ext>
                </a:extLst>
              </a:tr>
              <a:tr h="298430">
                <a:tc>
                  <a:txBody>
                    <a:bodyPr/>
                    <a:lstStyle/>
                    <a:p>
                      <a:pPr algn="ctr" fontAlgn="ctr"/>
                      <a:r>
                        <a:rPr lang="es-DO" sz="1800" b="1" i="0" u="none" strike="noStrike">
                          <a:solidFill>
                            <a:srgbClr val="000000"/>
                          </a:solidFill>
                          <a:effectLst/>
                          <a:latin typeface="Arial" panose="020B060402020202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563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dirty="0">
                          <a:solidFill>
                            <a:srgbClr val="000000"/>
                          </a:solidFill>
                          <a:effectLst/>
                          <a:latin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899523998"/>
                  </a:ext>
                </a:extLst>
              </a:tr>
            </a:tbl>
          </a:graphicData>
        </a:graphic>
      </p:graphicFrame>
      <p:graphicFrame>
        <p:nvGraphicFramePr>
          <p:cNvPr id="7" name="Gráfico 6">
            <a:extLst>
              <a:ext uri="{FF2B5EF4-FFF2-40B4-BE49-F238E27FC236}">
                <a16:creationId xmlns:a16="http://schemas.microsoft.com/office/drawing/2014/main" id="{8554AD8F-480A-4F4B-916E-8BC8632F588A}"/>
              </a:ext>
            </a:extLst>
          </p:cNvPr>
          <p:cNvGraphicFramePr>
            <a:graphicFrameLocks/>
          </p:cNvGraphicFramePr>
          <p:nvPr>
            <p:extLst>
              <p:ext uri="{D42A27DB-BD31-4B8C-83A1-F6EECF244321}">
                <p14:modId xmlns:p14="http://schemas.microsoft.com/office/powerpoint/2010/main" val="3035366961"/>
              </p:ext>
            </p:extLst>
          </p:nvPr>
        </p:nvGraphicFramePr>
        <p:xfrm>
          <a:off x="6953918" y="2743198"/>
          <a:ext cx="5077327" cy="3934327"/>
        </p:xfrm>
        <a:graphic>
          <a:graphicData uri="http://schemas.openxmlformats.org/drawingml/2006/chart">
            <c:chart xmlns:c="http://schemas.openxmlformats.org/drawingml/2006/chart" xmlns:r="http://schemas.openxmlformats.org/officeDocument/2006/relationships" r:id="rId4"/>
          </a:graphicData>
        </a:graphic>
      </p:graphicFrame>
      <p:sp>
        <p:nvSpPr>
          <p:cNvPr id="8" name="CuadroTexto 7">
            <a:extLst>
              <a:ext uri="{FF2B5EF4-FFF2-40B4-BE49-F238E27FC236}">
                <a16:creationId xmlns:a16="http://schemas.microsoft.com/office/drawing/2014/main" id="{3DD499CA-48E4-614E-85EB-4A5857A37ADD}"/>
              </a:ext>
            </a:extLst>
          </p:cNvPr>
          <p:cNvSpPr txBox="1"/>
          <p:nvPr/>
        </p:nvSpPr>
        <p:spPr>
          <a:xfrm>
            <a:off x="2474026" y="1225107"/>
            <a:ext cx="7243947" cy="954107"/>
          </a:xfrm>
          <a:prstGeom prst="rect">
            <a:avLst/>
          </a:prstGeom>
          <a:solidFill>
            <a:schemeClr val="accent6">
              <a:lumMod val="60000"/>
              <a:lumOff val="40000"/>
            </a:schemeClr>
          </a:solidFill>
        </p:spPr>
        <p:txBody>
          <a:bodyPr wrap="square" rtlCol="0">
            <a:spAutoFit/>
          </a:bodyPr>
          <a:lstStyle/>
          <a:p>
            <a:pPr algn="ctr"/>
            <a:r>
              <a:rPr lang="es-DO" sz="2800" b="1" dirty="0"/>
              <a:t>Reporte de Inconvenientes por los Estudiantes: No se escuchan Bien las Clases</a:t>
            </a:r>
          </a:p>
        </p:txBody>
      </p:sp>
      <p:sp>
        <p:nvSpPr>
          <p:cNvPr id="9" name="Marcador de número de diapositiva 8">
            <a:extLst>
              <a:ext uri="{FF2B5EF4-FFF2-40B4-BE49-F238E27FC236}">
                <a16:creationId xmlns:a16="http://schemas.microsoft.com/office/drawing/2014/main" id="{D7B5CE8D-8705-5343-B901-B38667EA39B2}"/>
              </a:ext>
            </a:extLst>
          </p:cNvPr>
          <p:cNvSpPr>
            <a:spLocks noGrp="1"/>
          </p:cNvSpPr>
          <p:nvPr>
            <p:ph type="sldNum" sz="quarter" idx="12"/>
          </p:nvPr>
        </p:nvSpPr>
        <p:spPr/>
        <p:txBody>
          <a:bodyPr/>
          <a:lstStyle/>
          <a:p>
            <a:fld id="{F5D1F510-C917-4B4E-B0A9-1BF7ED89073D}" type="slidenum">
              <a:rPr lang="es-DO" smtClean="0"/>
              <a:t>90</a:t>
            </a:fld>
            <a:endParaRPr lang="es-DO"/>
          </a:p>
        </p:txBody>
      </p:sp>
    </p:spTree>
    <p:extLst>
      <p:ext uri="{BB962C8B-B14F-4D97-AF65-F5344CB8AC3E}">
        <p14:creationId xmlns:p14="http://schemas.microsoft.com/office/powerpoint/2010/main" val="18051250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graphicFrame>
        <p:nvGraphicFramePr>
          <p:cNvPr id="3" name="Tabla 2">
            <a:extLst>
              <a:ext uri="{FF2B5EF4-FFF2-40B4-BE49-F238E27FC236}">
                <a16:creationId xmlns:a16="http://schemas.microsoft.com/office/drawing/2014/main" id="{F80B9799-E71B-3C48-BF74-70F6D021FA10}"/>
              </a:ext>
            </a:extLst>
          </p:cNvPr>
          <p:cNvGraphicFramePr>
            <a:graphicFrameLocks noGrp="1"/>
          </p:cNvGraphicFramePr>
          <p:nvPr>
            <p:extLst>
              <p:ext uri="{D42A27DB-BD31-4B8C-83A1-F6EECF244321}">
                <p14:modId xmlns:p14="http://schemas.microsoft.com/office/powerpoint/2010/main" val="2184813596"/>
              </p:ext>
            </p:extLst>
          </p:nvPr>
        </p:nvGraphicFramePr>
        <p:xfrm>
          <a:off x="124661" y="2755231"/>
          <a:ext cx="6757401" cy="3669631"/>
        </p:xfrm>
        <a:graphic>
          <a:graphicData uri="http://schemas.openxmlformats.org/drawingml/2006/table">
            <a:tbl>
              <a:tblPr/>
              <a:tblGrid>
                <a:gridCol w="2397883">
                  <a:extLst>
                    <a:ext uri="{9D8B030D-6E8A-4147-A177-3AD203B41FA5}">
                      <a16:colId xmlns:a16="http://schemas.microsoft.com/office/drawing/2014/main" val="1685866062"/>
                    </a:ext>
                  </a:extLst>
                </a:gridCol>
                <a:gridCol w="1246424">
                  <a:extLst>
                    <a:ext uri="{9D8B030D-6E8A-4147-A177-3AD203B41FA5}">
                      <a16:colId xmlns:a16="http://schemas.microsoft.com/office/drawing/2014/main" val="169445741"/>
                    </a:ext>
                  </a:extLst>
                </a:gridCol>
                <a:gridCol w="866562">
                  <a:extLst>
                    <a:ext uri="{9D8B030D-6E8A-4147-A177-3AD203B41FA5}">
                      <a16:colId xmlns:a16="http://schemas.microsoft.com/office/drawing/2014/main" val="3912874066"/>
                    </a:ext>
                  </a:extLst>
                </a:gridCol>
                <a:gridCol w="866562">
                  <a:extLst>
                    <a:ext uri="{9D8B030D-6E8A-4147-A177-3AD203B41FA5}">
                      <a16:colId xmlns:a16="http://schemas.microsoft.com/office/drawing/2014/main" val="56662482"/>
                    </a:ext>
                  </a:extLst>
                </a:gridCol>
                <a:gridCol w="1379970">
                  <a:extLst>
                    <a:ext uri="{9D8B030D-6E8A-4147-A177-3AD203B41FA5}">
                      <a16:colId xmlns:a16="http://schemas.microsoft.com/office/drawing/2014/main" val="130069789"/>
                    </a:ext>
                  </a:extLst>
                </a:gridCol>
              </a:tblGrid>
              <a:tr h="723428">
                <a:tc gridSpan="5">
                  <a:txBody>
                    <a:bodyPr/>
                    <a:lstStyle/>
                    <a:p>
                      <a:pPr algn="ctr" fontAlgn="ctr"/>
                      <a:r>
                        <a:rPr lang="es-DO" sz="16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914770503"/>
                  </a:ext>
                </a:extLst>
              </a:tr>
              <a:tr h="1005833">
                <a:tc gridSpan="5">
                  <a:txBody>
                    <a:bodyPr/>
                    <a:lstStyle/>
                    <a:p>
                      <a:pPr algn="ctr" fontAlgn="ctr"/>
                      <a:r>
                        <a:rPr lang="es-DO" sz="1800" b="1" i="0" u="none" strike="noStrike">
                          <a:solidFill>
                            <a:srgbClr val="000000"/>
                          </a:solidFill>
                          <a:effectLst/>
                          <a:latin typeface="Arial" panose="020B0604020202020204" pitchFamily="34" charset="0"/>
                        </a:rPr>
                        <a:t>Inconvenientes reportados por sus estudiantes como dificultades para recibir la docencia virtual: Se borran las tareas hechas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153615125"/>
                  </a:ext>
                </a:extLst>
              </a:tr>
              <a:tr h="911520">
                <a:tc>
                  <a:txBody>
                    <a:bodyPr/>
                    <a:lstStyle/>
                    <a:p>
                      <a:pPr algn="ctr" fontAlgn="ctr"/>
                      <a:r>
                        <a:rPr lang="es-DO" sz="1800" b="1" i="0" u="none" strike="noStrike">
                          <a:solidFill>
                            <a:srgbClr val="000000"/>
                          </a:solidFill>
                          <a:effectLst/>
                          <a:latin typeface="Arial" panose="020B0604020202020204" pitchFamily="34" charset="0"/>
                        </a:rPr>
                        <a:t>Se borran las tareas hechas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Frecuencia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2000" b="1" i="0" u="none" strike="noStrike">
                          <a:solidFill>
                            <a:srgbClr val="000000"/>
                          </a:solidFill>
                          <a:effectLst/>
                          <a:latin typeface="Arial" panose="020B0604020202020204" pitchFamily="34"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Válido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Acumulado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4104421127"/>
                  </a:ext>
                </a:extLst>
              </a:tr>
              <a:tr h="342950">
                <a:tc>
                  <a:txBody>
                    <a:bodyPr/>
                    <a:lstStyle/>
                    <a:p>
                      <a:pPr algn="l" fontAlgn="ctr"/>
                      <a:r>
                        <a:rPr lang="es-DO" sz="1800" b="0" i="0" u="none" strike="noStrike">
                          <a:solidFill>
                            <a:srgbClr val="000000"/>
                          </a:solidFill>
                          <a:effectLst/>
                          <a:latin typeface="Arial" panose="020B0604020202020204" pitchFamily="34" charset="0"/>
                        </a:rPr>
                        <a:t>Ha sido reportado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263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46.7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46.7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46.7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820443936"/>
                  </a:ext>
                </a:extLst>
              </a:tr>
              <a:tr h="342950">
                <a:tc>
                  <a:txBody>
                    <a:bodyPr/>
                    <a:lstStyle/>
                    <a:p>
                      <a:pPr algn="l" fontAlgn="ctr"/>
                      <a:r>
                        <a:rPr lang="es-DO" sz="1800" b="0" i="0" u="none" strike="noStrike">
                          <a:solidFill>
                            <a:srgbClr val="000000"/>
                          </a:solidFill>
                          <a:effectLst/>
                          <a:latin typeface="Arial" panose="020B0604020202020204" pitchFamily="34" charset="0"/>
                        </a:rPr>
                        <a:t>No ha sido reportado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300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53.3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53.3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076406481"/>
                  </a:ext>
                </a:extLst>
              </a:tr>
              <a:tr h="342950">
                <a:tc>
                  <a:txBody>
                    <a:bodyPr/>
                    <a:lstStyle/>
                    <a:p>
                      <a:pPr algn="ctr" fontAlgn="ctr"/>
                      <a:r>
                        <a:rPr lang="es-DO" sz="1800" b="1" i="0" u="none" strike="noStrike">
                          <a:solidFill>
                            <a:srgbClr val="000000"/>
                          </a:solidFill>
                          <a:effectLst/>
                          <a:latin typeface="Arial" panose="020B060402020202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563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dirty="0">
                          <a:solidFill>
                            <a:srgbClr val="000000"/>
                          </a:solidFill>
                          <a:effectLst/>
                          <a:latin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203193700"/>
                  </a:ext>
                </a:extLst>
              </a:tr>
            </a:tbl>
          </a:graphicData>
        </a:graphic>
      </p:graphicFrame>
      <p:graphicFrame>
        <p:nvGraphicFramePr>
          <p:cNvPr id="7" name="Gráfico 6">
            <a:extLst>
              <a:ext uri="{FF2B5EF4-FFF2-40B4-BE49-F238E27FC236}">
                <a16:creationId xmlns:a16="http://schemas.microsoft.com/office/drawing/2014/main" id="{B8EF2D56-CF16-0046-9A79-CEAA77143F12}"/>
              </a:ext>
            </a:extLst>
          </p:cNvPr>
          <p:cNvGraphicFramePr>
            <a:graphicFrameLocks/>
          </p:cNvGraphicFramePr>
          <p:nvPr>
            <p:extLst>
              <p:ext uri="{D42A27DB-BD31-4B8C-83A1-F6EECF244321}">
                <p14:modId xmlns:p14="http://schemas.microsoft.com/office/powerpoint/2010/main" val="1633756511"/>
              </p:ext>
            </p:extLst>
          </p:nvPr>
        </p:nvGraphicFramePr>
        <p:xfrm>
          <a:off x="6927523" y="2514600"/>
          <a:ext cx="5139816" cy="4199021"/>
        </p:xfrm>
        <a:graphic>
          <a:graphicData uri="http://schemas.openxmlformats.org/drawingml/2006/chart">
            <c:chart xmlns:c="http://schemas.openxmlformats.org/drawingml/2006/chart" xmlns:r="http://schemas.openxmlformats.org/officeDocument/2006/relationships" r:id="rId4"/>
          </a:graphicData>
        </a:graphic>
      </p:graphicFrame>
      <p:sp>
        <p:nvSpPr>
          <p:cNvPr id="8" name="CuadroTexto 7">
            <a:extLst>
              <a:ext uri="{FF2B5EF4-FFF2-40B4-BE49-F238E27FC236}">
                <a16:creationId xmlns:a16="http://schemas.microsoft.com/office/drawing/2014/main" id="{656952DE-6E88-8148-B708-A283C4C6D938}"/>
              </a:ext>
            </a:extLst>
          </p:cNvPr>
          <p:cNvSpPr txBox="1"/>
          <p:nvPr/>
        </p:nvSpPr>
        <p:spPr>
          <a:xfrm>
            <a:off x="2363685" y="1051980"/>
            <a:ext cx="7243947" cy="954107"/>
          </a:xfrm>
          <a:prstGeom prst="rect">
            <a:avLst/>
          </a:prstGeom>
          <a:solidFill>
            <a:schemeClr val="accent6">
              <a:lumMod val="60000"/>
              <a:lumOff val="40000"/>
            </a:schemeClr>
          </a:solidFill>
        </p:spPr>
        <p:txBody>
          <a:bodyPr wrap="square" rtlCol="0">
            <a:spAutoFit/>
          </a:bodyPr>
          <a:lstStyle/>
          <a:p>
            <a:pPr algn="ctr"/>
            <a:r>
              <a:rPr lang="es-DO" sz="2800" b="1" dirty="0"/>
              <a:t>Reporte de Inconvenientes por los Estudiantes: Se Borran las Tareas Hechas</a:t>
            </a:r>
          </a:p>
        </p:txBody>
      </p:sp>
      <p:sp>
        <p:nvSpPr>
          <p:cNvPr id="9" name="Marcador de número de diapositiva 8">
            <a:extLst>
              <a:ext uri="{FF2B5EF4-FFF2-40B4-BE49-F238E27FC236}">
                <a16:creationId xmlns:a16="http://schemas.microsoft.com/office/drawing/2014/main" id="{991EA2A8-906A-4942-B129-41C571AF553E}"/>
              </a:ext>
            </a:extLst>
          </p:cNvPr>
          <p:cNvSpPr>
            <a:spLocks noGrp="1"/>
          </p:cNvSpPr>
          <p:nvPr>
            <p:ph type="sldNum" sz="quarter" idx="12"/>
          </p:nvPr>
        </p:nvSpPr>
        <p:spPr/>
        <p:txBody>
          <a:bodyPr/>
          <a:lstStyle/>
          <a:p>
            <a:fld id="{F5D1F510-C917-4B4E-B0A9-1BF7ED89073D}" type="slidenum">
              <a:rPr lang="es-DO" smtClean="0"/>
              <a:t>91</a:t>
            </a:fld>
            <a:endParaRPr lang="es-DO"/>
          </a:p>
        </p:txBody>
      </p:sp>
    </p:spTree>
    <p:extLst>
      <p:ext uri="{BB962C8B-B14F-4D97-AF65-F5344CB8AC3E}">
        <p14:creationId xmlns:p14="http://schemas.microsoft.com/office/powerpoint/2010/main" val="30429464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graphicFrame>
        <p:nvGraphicFramePr>
          <p:cNvPr id="3" name="Tabla 2">
            <a:extLst>
              <a:ext uri="{FF2B5EF4-FFF2-40B4-BE49-F238E27FC236}">
                <a16:creationId xmlns:a16="http://schemas.microsoft.com/office/drawing/2014/main" id="{1F130263-A4D1-FD46-83C7-481D1483860D}"/>
              </a:ext>
            </a:extLst>
          </p:cNvPr>
          <p:cNvGraphicFramePr>
            <a:graphicFrameLocks noGrp="1"/>
          </p:cNvGraphicFramePr>
          <p:nvPr>
            <p:extLst>
              <p:ext uri="{D42A27DB-BD31-4B8C-83A1-F6EECF244321}">
                <p14:modId xmlns:p14="http://schemas.microsoft.com/office/powerpoint/2010/main" val="3329992807"/>
              </p:ext>
            </p:extLst>
          </p:nvPr>
        </p:nvGraphicFramePr>
        <p:xfrm>
          <a:off x="112628" y="2574759"/>
          <a:ext cx="6853655" cy="3385854"/>
        </p:xfrm>
        <a:graphic>
          <a:graphicData uri="http://schemas.openxmlformats.org/drawingml/2006/table">
            <a:tbl>
              <a:tblPr/>
              <a:tblGrid>
                <a:gridCol w="2432039">
                  <a:extLst>
                    <a:ext uri="{9D8B030D-6E8A-4147-A177-3AD203B41FA5}">
                      <a16:colId xmlns:a16="http://schemas.microsoft.com/office/drawing/2014/main" val="697317580"/>
                    </a:ext>
                  </a:extLst>
                </a:gridCol>
                <a:gridCol w="1264179">
                  <a:extLst>
                    <a:ext uri="{9D8B030D-6E8A-4147-A177-3AD203B41FA5}">
                      <a16:colId xmlns:a16="http://schemas.microsoft.com/office/drawing/2014/main" val="2832270477"/>
                    </a:ext>
                  </a:extLst>
                </a:gridCol>
                <a:gridCol w="878905">
                  <a:extLst>
                    <a:ext uri="{9D8B030D-6E8A-4147-A177-3AD203B41FA5}">
                      <a16:colId xmlns:a16="http://schemas.microsoft.com/office/drawing/2014/main" val="2452377823"/>
                    </a:ext>
                  </a:extLst>
                </a:gridCol>
                <a:gridCol w="878905">
                  <a:extLst>
                    <a:ext uri="{9D8B030D-6E8A-4147-A177-3AD203B41FA5}">
                      <a16:colId xmlns:a16="http://schemas.microsoft.com/office/drawing/2014/main" val="108517432"/>
                    </a:ext>
                  </a:extLst>
                </a:gridCol>
                <a:gridCol w="1399627">
                  <a:extLst>
                    <a:ext uri="{9D8B030D-6E8A-4147-A177-3AD203B41FA5}">
                      <a16:colId xmlns:a16="http://schemas.microsoft.com/office/drawing/2014/main" val="3514030693"/>
                    </a:ext>
                  </a:extLst>
                </a:gridCol>
              </a:tblGrid>
              <a:tr h="669133">
                <a:tc gridSpan="5">
                  <a:txBody>
                    <a:bodyPr/>
                    <a:lstStyle/>
                    <a:p>
                      <a:pPr algn="ctr" fontAlgn="ctr"/>
                      <a:r>
                        <a:rPr lang="es-DO" sz="16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433348079"/>
                  </a:ext>
                </a:extLst>
              </a:tr>
              <a:tr h="1008672">
                <a:tc gridSpan="5">
                  <a:txBody>
                    <a:bodyPr/>
                    <a:lstStyle/>
                    <a:p>
                      <a:pPr algn="ctr" fontAlgn="ctr"/>
                      <a:r>
                        <a:rPr lang="es-DO" sz="1800" b="1" i="0" u="none" strike="noStrike">
                          <a:solidFill>
                            <a:srgbClr val="000000"/>
                          </a:solidFill>
                          <a:effectLst/>
                          <a:latin typeface="Arial" panose="020B0604020202020204" pitchFamily="34" charset="0"/>
                        </a:rPr>
                        <a:t>Inconvenientes reportados por sus estudiantes como dificultades para recibir la docencia virtual:  No pueden subir las tareas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3626122859"/>
                  </a:ext>
                </a:extLst>
              </a:tr>
              <a:tr h="676295">
                <a:tc>
                  <a:txBody>
                    <a:bodyPr/>
                    <a:lstStyle/>
                    <a:p>
                      <a:pPr algn="ctr" fontAlgn="ctr"/>
                      <a:r>
                        <a:rPr lang="es-DO" sz="1800" b="1" i="0" u="none" strike="noStrike">
                          <a:solidFill>
                            <a:srgbClr val="000000"/>
                          </a:solidFill>
                          <a:effectLst/>
                          <a:latin typeface="Arial" panose="020B0604020202020204" pitchFamily="34" charset="0"/>
                        </a:rPr>
                        <a:t>No pueden subir las tareas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Frecuencia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2000" b="1" i="0" u="none" strike="noStrike">
                          <a:solidFill>
                            <a:srgbClr val="000000"/>
                          </a:solidFill>
                          <a:effectLst/>
                          <a:latin typeface="Arial" panose="020B0604020202020204" pitchFamily="34"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Válido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Acumulado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4293500224"/>
                  </a:ext>
                </a:extLst>
              </a:tr>
              <a:tr h="343918">
                <a:tc>
                  <a:txBody>
                    <a:bodyPr/>
                    <a:lstStyle/>
                    <a:p>
                      <a:pPr algn="l" fontAlgn="ctr"/>
                      <a:r>
                        <a:rPr lang="es-DO" sz="1800" b="0" i="0" u="none" strike="noStrike">
                          <a:solidFill>
                            <a:srgbClr val="000000"/>
                          </a:solidFill>
                          <a:effectLst/>
                          <a:latin typeface="Arial" panose="020B0604020202020204" pitchFamily="34" charset="0"/>
                        </a:rPr>
                        <a:t>Ha sido reportado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367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65.2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65.2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65.2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715316459"/>
                  </a:ext>
                </a:extLst>
              </a:tr>
              <a:tr h="343918">
                <a:tc>
                  <a:txBody>
                    <a:bodyPr/>
                    <a:lstStyle/>
                    <a:p>
                      <a:pPr algn="l" fontAlgn="ctr"/>
                      <a:r>
                        <a:rPr lang="es-DO" sz="1800" b="0" i="0" u="none" strike="noStrike">
                          <a:solidFill>
                            <a:srgbClr val="000000"/>
                          </a:solidFill>
                          <a:effectLst/>
                          <a:latin typeface="Arial" panose="020B0604020202020204" pitchFamily="34" charset="0"/>
                        </a:rPr>
                        <a:t>No ha sido reportado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196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34.8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34.8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116683705"/>
                  </a:ext>
                </a:extLst>
              </a:tr>
              <a:tr h="343918">
                <a:tc>
                  <a:txBody>
                    <a:bodyPr/>
                    <a:lstStyle/>
                    <a:p>
                      <a:pPr algn="ctr" fontAlgn="ctr"/>
                      <a:r>
                        <a:rPr lang="es-DO" sz="1800" b="1" i="0" u="none" strike="noStrike">
                          <a:solidFill>
                            <a:srgbClr val="000000"/>
                          </a:solidFill>
                          <a:effectLst/>
                          <a:latin typeface="Arial" panose="020B060402020202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563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dirty="0">
                          <a:solidFill>
                            <a:srgbClr val="000000"/>
                          </a:solidFill>
                          <a:effectLst/>
                          <a:latin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380944652"/>
                  </a:ext>
                </a:extLst>
              </a:tr>
            </a:tbl>
          </a:graphicData>
        </a:graphic>
      </p:graphicFrame>
      <p:graphicFrame>
        <p:nvGraphicFramePr>
          <p:cNvPr id="7" name="Gráfico 6">
            <a:extLst>
              <a:ext uri="{FF2B5EF4-FFF2-40B4-BE49-F238E27FC236}">
                <a16:creationId xmlns:a16="http://schemas.microsoft.com/office/drawing/2014/main" id="{53FA986C-4EE1-EB4A-95FF-22A41E59CAF7}"/>
              </a:ext>
            </a:extLst>
          </p:cNvPr>
          <p:cNvGraphicFramePr>
            <a:graphicFrameLocks/>
          </p:cNvGraphicFramePr>
          <p:nvPr>
            <p:extLst>
              <p:ext uri="{D42A27DB-BD31-4B8C-83A1-F6EECF244321}">
                <p14:modId xmlns:p14="http://schemas.microsoft.com/office/powerpoint/2010/main" val="744973910"/>
              </p:ext>
            </p:extLst>
          </p:nvPr>
        </p:nvGraphicFramePr>
        <p:xfrm>
          <a:off x="6966282" y="2334126"/>
          <a:ext cx="5225717" cy="3806810"/>
        </p:xfrm>
        <a:graphic>
          <a:graphicData uri="http://schemas.openxmlformats.org/drawingml/2006/chart">
            <c:chart xmlns:c="http://schemas.openxmlformats.org/drawingml/2006/chart" xmlns:r="http://schemas.openxmlformats.org/officeDocument/2006/relationships" r:id="rId4"/>
          </a:graphicData>
        </a:graphic>
      </p:graphicFrame>
      <p:sp>
        <p:nvSpPr>
          <p:cNvPr id="8" name="CuadroTexto 7">
            <a:extLst>
              <a:ext uri="{FF2B5EF4-FFF2-40B4-BE49-F238E27FC236}">
                <a16:creationId xmlns:a16="http://schemas.microsoft.com/office/drawing/2014/main" id="{DC5E3847-B2C0-E649-8C18-7251D857AB35}"/>
              </a:ext>
            </a:extLst>
          </p:cNvPr>
          <p:cNvSpPr txBox="1"/>
          <p:nvPr/>
        </p:nvSpPr>
        <p:spPr>
          <a:xfrm>
            <a:off x="2474026" y="1225107"/>
            <a:ext cx="7243947" cy="954107"/>
          </a:xfrm>
          <a:prstGeom prst="rect">
            <a:avLst/>
          </a:prstGeom>
          <a:solidFill>
            <a:schemeClr val="accent6">
              <a:lumMod val="60000"/>
              <a:lumOff val="40000"/>
            </a:schemeClr>
          </a:solidFill>
        </p:spPr>
        <p:txBody>
          <a:bodyPr wrap="square" rtlCol="0">
            <a:spAutoFit/>
          </a:bodyPr>
          <a:lstStyle/>
          <a:p>
            <a:pPr algn="ctr"/>
            <a:r>
              <a:rPr lang="es-DO" sz="2800" b="1" dirty="0"/>
              <a:t>Reporte de Inconvenientes por los Estudiantes: No Pueden Subir las Tareas</a:t>
            </a:r>
          </a:p>
        </p:txBody>
      </p:sp>
      <p:sp>
        <p:nvSpPr>
          <p:cNvPr id="9" name="Marcador de número de diapositiva 8">
            <a:extLst>
              <a:ext uri="{FF2B5EF4-FFF2-40B4-BE49-F238E27FC236}">
                <a16:creationId xmlns:a16="http://schemas.microsoft.com/office/drawing/2014/main" id="{56313C06-B713-3D4A-B2E1-9070E60E716D}"/>
              </a:ext>
            </a:extLst>
          </p:cNvPr>
          <p:cNvSpPr>
            <a:spLocks noGrp="1"/>
          </p:cNvSpPr>
          <p:nvPr>
            <p:ph type="sldNum" sz="quarter" idx="12"/>
          </p:nvPr>
        </p:nvSpPr>
        <p:spPr/>
        <p:txBody>
          <a:bodyPr/>
          <a:lstStyle/>
          <a:p>
            <a:fld id="{F5D1F510-C917-4B4E-B0A9-1BF7ED89073D}" type="slidenum">
              <a:rPr lang="es-DO" smtClean="0"/>
              <a:t>92</a:t>
            </a:fld>
            <a:endParaRPr lang="es-DO"/>
          </a:p>
        </p:txBody>
      </p:sp>
    </p:spTree>
    <p:extLst>
      <p:ext uri="{BB962C8B-B14F-4D97-AF65-F5344CB8AC3E}">
        <p14:creationId xmlns:p14="http://schemas.microsoft.com/office/powerpoint/2010/main" val="5090609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graphicFrame>
        <p:nvGraphicFramePr>
          <p:cNvPr id="3" name="Tabla 2">
            <a:extLst>
              <a:ext uri="{FF2B5EF4-FFF2-40B4-BE49-F238E27FC236}">
                <a16:creationId xmlns:a16="http://schemas.microsoft.com/office/drawing/2014/main" id="{7876A652-8C41-8241-8030-FEE7C20A41FF}"/>
              </a:ext>
            </a:extLst>
          </p:cNvPr>
          <p:cNvGraphicFramePr>
            <a:graphicFrameLocks noGrp="1"/>
          </p:cNvGraphicFramePr>
          <p:nvPr>
            <p:extLst>
              <p:ext uri="{D42A27DB-BD31-4B8C-83A1-F6EECF244321}">
                <p14:modId xmlns:p14="http://schemas.microsoft.com/office/powerpoint/2010/main" val="1123805445"/>
              </p:ext>
            </p:extLst>
          </p:nvPr>
        </p:nvGraphicFramePr>
        <p:xfrm>
          <a:off x="88566" y="2683042"/>
          <a:ext cx="6865686" cy="3171526"/>
        </p:xfrm>
        <a:graphic>
          <a:graphicData uri="http://schemas.openxmlformats.org/drawingml/2006/table">
            <a:tbl>
              <a:tblPr/>
              <a:tblGrid>
                <a:gridCol w="2436308">
                  <a:extLst>
                    <a:ext uri="{9D8B030D-6E8A-4147-A177-3AD203B41FA5}">
                      <a16:colId xmlns:a16="http://schemas.microsoft.com/office/drawing/2014/main" val="55458610"/>
                    </a:ext>
                  </a:extLst>
                </a:gridCol>
                <a:gridCol w="1266398">
                  <a:extLst>
                    <a:ext uri="{9D8B030D-6E8A-4147-A177-3AD203B41FA5}">
                      <a16:colId xmlns:a16="http://schemas.microsoft.com/office/drawing/2014/main" val="1149844149"/>
                    </a:ext>
                  </a:extLst>
                </a:gridCol>
                <a:gridCol w="880448">
                  <a:extLst>
                    <a:ext uri="{9D8B030D-6E8A-4147-A177-3AD203B41FA5}">
                      <a16:colId xmlns:a16="http://schemas.microsoft.com/office/drawing/2014/main" val="440896843"/>
                    </a:ext>
                  </a:extLst>
                </a:gridCol>
                <a:gridCol w="880448">
                  <a:extLst>
                    <a:ext uri="{9D8B030D-6E8A-4147-A177-3AD203B41FA5}">
                      <a16:colId xmlns:a16="http://schemas.microsoft.com/office/drawing/2014/main" val="848391560"/>
                    </a:ext>
                  </a:extLst>
                </a:gridCol>
                <a:gridCol w="1402084">
                  <a:extLst>
                    <a:ext uri="{9D8B030D-6E8A-4147-A177-3AD203B41FA5}">
                      <a16:colId xmlns:a16="http://schemas.microsoft.com/office/drawing/2014/main" val="118393045"/>
                    </a:ext>
                  </a:extLst>
                </a:gridCol>
              </a:tblGrid>
              <a:tr h="601034">
                <a:tc gridSpan="5">
                  <a:txBody>
                    <a:bodyPr/>
                    <a:lstStyle/>
                    <a:p>
                      <a:pPr algn="ctr" fontAlgn="ctr"/>
                      <a:r>
                        <a:rPr lang="es-DO" sz="16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1039335678"/>
                  </a:ext>
                </a:extLst>
              </a:tr>
              <a:tr h="1009737">
                <a:tc gridSpan="5">
                  <a:txBody>
                    <a:bodyPr/>
                    <a:lstStyle/>
                    <a:p>
                      <a:pPr algn="ctr" fontAlgn="ctr"/>
                      <a:r>
                        <a:rPr lang="es-DO" sz="1800" b="1" i="0" u="none" strike="noStrike">
                          <a:solidFill>
                            <a:srgbClr val="000000"/>
                          </a:solidFill>
                          <a:effectLst/>
                          <a:latin typeface="Arial" panose="020B0604020202020204" pitchFamily="34" charset="0"/>
                        </a:rPr>
                        <a:t>Inconvenientes reportados por sus estudiantes como dificultades para recibir la docencia virtual: La videoconferencia no funciona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194188877"/>
                  </a:ext>
                </a:extLst>
              </a:tr>
              <a:tr h="709220">
                <a:tc>
                  <a:txBody>
                    <a:bodyPr/>
                    <a:lstStyle/>
                    <a:p>
                      <a:pPr algn="ctr" fontAlgn="ctr"/>
                      <a:r>
                        <a:rPr lang="es-DO" sz="1800" b="1" i="0" u="none" strike="noStrike">
                          <a:solidFill>
                            <a:srgbClr val="000000"/>
                          </a:solidFill>
                          <a:effectLst/>
                          <a:latin typeface="Arial" panose="020B0604020202020204" pitchFamily="34" charset="0"/>
                        </a:rPr>
                        <a:t>La videoconferencia no funciona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Frecuencia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2000" b="1" i="0" u="none" strike="noStrike">
                          <a:solidFill>
                            <a:srgbClr val="000000"/>
                          </a:solidFill>
                          <a:effectLst/>
                          <a:latin typeface="Arial" panose="020B0604020202020204" pitchFamily="34"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Válido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Acumulado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2153459195"/>
                  </a:ext>
                </a:extLst>
              </a:tr>
              <a:tr h="268662">
                <a:tc>
                  <a:txBody>
                    <a:bodyPr/>
                    <a:lstStyle/>
                    <a:p>
                      <a:pPr algn="l" fontAlgn="ctr"/>
                      <a:r>
                        <a:rPr lang="es-DO" sz="1800" b="0" i="0" u="none" strike="noStrike">
                          <a:solidFill>
                            <a:srgbClr val="000000"/>
                          </a:solidFill>
                          <a:effectLst/>
                          <a:latin typeface="Arial" panose="020B0604020202020204" pitchFamily="34" charset="0"/>
                        </a:rPr>
                        <a:t>Ha sido reportado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236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41.9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41.9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41.9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837288289"/>
                  </a:ext>
                </a:extLst>
              </a:tr>
              <a:tr h="268662">
                <a:tc>
                  <a:txBody>
                    <a:bodyPr/>
                    <a:lstStyle/>
                    <a:p>
                      <a:pPr algn="l" fontAlgn="ctr"/>
                      <a:r>
                        <a:rPr lang="es-DO" sz="1800" b="0" i="0" u="none" strike="noStrike">
                          <a:solidFill>
                            <a:srgbClr val="000000"/>
                          </a:solidFill>
                          <a:effectLst/>
                          <a:latin typeface="Arial" panose="020B0604020202020204" pitchFamily="34" charset="0"/>
                        </a:rPr>
                        <a:t>No ha sido reportado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327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58.1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58.1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414222566"/>
                  </a:ext>
                </a:extLst>
              </a:tr>
              <a:tr h="268662">
                <a:tc>
                  <a:txBody>
                    <a:bodyPr/>
                    <a:lstStyle/>
                    <a:p>
                      <a:pPr algn="ctr" fontAlgn="ctr"/>
                      <a:r>
                        <a:rPr lang="es-DO" sz="1800" b="1" i="0" u="none" strike="noStrike">
                          <a:solidFill>
                            <a:srgbClr val="000000"/>
                          </a:solidFill>
                          <a:effectLst/>
                          <a:latin typeface="Arial" panose="020B060402020202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563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dirty="0">
                          <a:solidFill>
                            <a:srgbClr val="000000"/>
                          </a:solidFill>
                          <a:effectLst/>
                          <a:latin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895130791"/>
                  </a:ext>
                </a:extLst>
              </a:tr>
            </a:tbl>
          </a:graphicData>
        </a:graphic>
      </p:graphicFrame>
      <p:graphicFrame>
        <p:nvGraphicFramePr>
          <p:cNvPr id="7" name="Gráfico 6">
            <a:extLst>
              <a:ext uri="{FF2B5EF4-FFF2-40B4-BE49-F238E27FC236}">
                <a16:creationId xmlns:a16="http://schemas.microsoft.com/office/drawing/2014/main" id="{0BC3B989-8992-754E-9523-139EBDFE9120}"/>
              </a:ext>
            </a:extLst>
          </p:cNvPr>
          <p:cNvGraphicFramePr>
            <a:graphicFrameLocks/>
          </p:cNvGraphicFramePr>
          <p:nvPr>
            <p:extLst>
              <p:ext uri="{D42A27DB-BD31-4B8C-83A1-F6EECF244321}">
                <p14:modId xmlns:p14="http://schemas.microsoft.com/office/powerpoint/2010/main" val="2638233734"/>
              </p:ext>
            </p:extLst>
          </p:nvPr>
        </p:nvGraphicFramePr>
        <p:xfrm>
          <a:off x="7026441" y="2334125"/>
          <a:ext cx="5076993" cy="3884129"/>
        </p:xfrm>
        <a:graphic>
          <a:graphicData uri="http://schemas.openxmlformats.org/drawingml/2006/chart">
            <c:chart xmlns:c="http://schemas.openxmlformats.org/drawingml/2006/chart" xmlns:r="http://schemas.openxmlformats.org/officeDocument/2006/relationships" r:id="rId4"/>
          </a:graphicData>
        </a:graphic>
      </p:graphicFrame>
      <p:sp>
        <p:nvSpPr>
          <p:cNvPr id="8" name="CuadroTexto 7">
            <a:extLst>
              <a:ext uri="{FF2B5EF4-FFF2-40B4-BE49-F238E27FC236}">
                <a16:creationId xmlns:a16="http://schemas.microsoft.com/office/drawing/2014/main" id="{312CE841-7E4C-6544-896B-03BFEB8CC3DE}"/>
              </a:ext>
            </a:extLst>
          </p:cNvPr>
          <p:cNvSpPr txBox="1"/>
          <p:nvPr/>
        </p:nvSpPr>
        <p:spPr>
          <a:xfrm>
            <a:off x="2474026" y="1225107"/>
            <a:ext cx="7243947" cy="954107"/>
          </a:xfrm>
          <a:prstGeom prst="rect">
            <a:avLst/>
          </a:prstGeom>
          <a:solidFill>
            <a:schemeClr val="accent6">
              <a:lumMod val="60000"/>
              <a:lumOff val="40000"/>
            </a:schemeClr>
          </a:solidFill>
        </p:spPr>
        <p:txBody>
          <a:bodyPr wrap="square" rtlCol="0">
            <a:spAutoFit/>
          </a:bodyPr>
          <a:lstStyle/>
          <a:p>
            <a:pPr algn="ctr"/>
            <a:r>
              <a:rPr lang="es-DO" sz="2800" b="1" dirty="0"/>
              <a:t>Reporte de Inconvenientes por los Estudiantes: La Videoconferencia No Funciona</a:t>
            </a:r>
          </a:p>
        </p:txBody>
      </p:sp>
      <p:sp>
        <p:nvSpPr>
          <p:cNvPr id="9" name="Marcador de número de diapositiva 8">
            <a:extLst>
              <a:ext uri="{FF2B5EF4-FFF2-40B4-BE49-F238E27FC236}">
                <a16:creationId xmlns:a16="http://schemas.microsoft.com/office/drawing/2014/main" id="{FF572827-61F1-224F-9B87-80493A57D1CE}"/>
              </a:ext>
            </a:extLst>
          </p:cNvPr>
          <p:cNvSpPr>
            <a:spLocks noGrp="1"/>
          </p:cNvSpPr>
          <p:nvPr>
            <p:ph type="sldNum" sz="quarter" idx="12"/>
          </p:nvPr>
        </p:nvSpPr>
        <p:spPr/>
        <p:txBody>
          <a:bodyPr/>
          <a:lstStyle/>
          <a:p>
            <a:fld id="{F5D1F510-C917-4B4E-B0A9-1BF7ED89073D}" type="slidenum">
              <a:rPr lang="es-DO" smtClean="0"/>
              <a:t>93</a:t>
            </a:fld>
            <a:endParaRPr lang="es-DO"/>
          </a:p>
        </p:txBody>
      </p:sp>
    </p:spTree>
    <p:extLst>
      <p:ext uri="{BB962C8B-B14F-4D97-AF65-F5344CB8AC3E}">
        <p14:creationId xmlns:p14="http://schemas.microsoft.com/office/powerpoint/2010/main" val="1071067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2357252" y="897387"/>
            <a:ext cx="7243948" cy="523220"/>
          </a:xfrm>
          <a:prstGeom prst="rect">
            <a:avLst/>
          </a:prstGeom>
          <a:solidFill>
            <a:schemeClr val="accent6">
              <a:lumMod val="60000"/>
              <a:lumOff val="40000"/>
            </a:schemeClr>
          </a:solidFill>
        </p:spPr>
        <p:txBody>
          <a:bodyPr wrap="square" rtlCol="0">
            <a:spAutoFit/>
          </a:bodyPr>
          <a:lstStyle/>
          <a:p>
            <a:pPr algn="ctr"/>
            <a:r>
              <a:rPr lang="es-DO" sz="2800" b="1" dirty="0"/>
              <a:t>Comparación Inconvenientes de los estudiantes</a:t>
            </a:r>
          </a:p>
        </p:txBody>
      </p:sp>
      <p:pic>
        <p:nvPicPr>
          <p:cNvPr id="44034" name="Picture 2" descr="Gráfico de respuestas de formularios. Título de la pregunta: De los siguientes Inconvenientes cuáles han sido reportados por sus estudiantes como dificultades para recibir la docencia virtual. Número de respuestas: .">
            <a:extLst>
              <a:ext uri="{FF2B5EF4-FFF2-40B4-BE49-F238E27FC236}">
                <a16:creationId xmlns:a16="http://schemas.microsoft.com/office/drawing/2014/main" id="{DFEE3AEB-9D37-4C45-9684-3F36D9B9F1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44975"/>
            <a:ext cx="12192000" cy="5313025"/>
          </a:xfrm>
          <a:prstGeom prst="rect">
            <a:avLst/>
          </a:prstGeom>
          <a:noFill/>
          <a:extLst>
            <a:ext uri="{909E8E84-426E-40DD-AFC4-6F175D3DCCD1}">
              <a14:hiddenFill xmlns:a14="http://schemas.microsoft.com/office/drawing/2010/main">
                <a:solidFill>
                  <a:srgbClr val="FFFFFF"/>
                </a:solidFill>
              </a14:hiddenFill>
            </a:ext>
          </a:extLst>
        </p:spPr>
      </p:pic>
      <p:sp>
        <p:nvSpPr>
          <p:cNvPr id="5" name="Marcador de número de diapositiva 4">
            <a:extLst>
              <a:ext uri="{FF2B5EF4-FFF2-40B4-BE49-F238E27FC236}">
                <a16:creationId xmlns:a16="http://schemas.microsoft.com/office/drawing/2014/main" id="{C9611190-2DF8-1A49-AD89-18E844122CE3}"/>
              </a:ext>
            </a:extLst>
          </p:cNvPr>
          <p:cNvSpPr>
            <a:spLocks noGrp="1"/>
          </p:cNvSpPr>
          <p:nvPr>
            <p:ph type="sldNum" sz="quarter" idx="12"/>
          </p:nvPr>
        </p:nvSpPr>
        <p:spPr/>
        <p:txBody>
          <a:bodyPr/>
          <a:lstStyle/>
          <a:p>
            <a:fld id="{F5D1F510-C917-4B4E-B0A9-1BF7ED89073D}" type="slidenum">
              <a:rPr lang="es-DO" smtClean="0"/>
              <a:t>94</a:t>
            </a:fld>
            <a:endParaRPr lang="es-DO"/>
          </a:p>
        </p:txBody>
      </p:sp>
    </p:spTree>
    <p:extLst>
      <p:ext uri="{BB962C8B-B14F-4D97-AF65-F5344CB8AC3E}">
        <p14:creationId xmlns:p14="http://schemas.microsoft.com/office/powerpoint/2010/main" val="141229397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4445330" y="897387"/>
            <a:ext cx="3301340" cy="523220"/>
          </a:xfrm>
          <a:prstGeom prst="rect">
            <a:avLst/>
          </a:prstGeom>
          <a:solidFill>
            <a:schemeClr val="accent6">
              <a:lumMod val="60000"/>
              <a:lumOff val="40000"/>
            </a:schemeClr>
          </a:solidFill>
        </p:spPr>
        <p:txBody>
          <a:bodyPr wrap="square" rtlCol="0">
            <a:spAutoFit/>
          </a:bodyPr>
          <a:lstStyle/>
          <a:p>
            <a:pPr algn="ctr"/>
            <a:r>
              <a:rPr lang="es-DO" sz="2800" b="1" dirty="0"/>
              <a:t>Facultades</a:t>
            </a:r>
          </a:p>
        </p:txBody>
      </p:sp>
      <p:graphicFrame>
        <p:nvGraphicFramePr>
          <p:cNvPr id="3" name="Tabla 2">
            <a:extLst>
              <a:ext uri="{FF2B5EF4-FFF2-40B4-BE49-F238E27FC236}">
                <a16:creationId xmlns:a16="http://schemas.microsoft.com/office/drawing/2014/main" id="{54378BAC-F3E7-3E4D-AF0F-A346595B6156}"/>
              </a:ext>
            </a:extLst>
          </p:cNvPr>
          <p:cNvGraphicFramePr>
            <a:graphicFrameLocks noGrp="1"/>
          </p:cNvGraphicFramePr>
          <p:nvPr>
            <p:extLst>
              <p:ext uri="{D42A27DB-BD31-4B8C-83A1-F6EECF244321}">
                <p14:modId xmlns:p14="http://schemas.microsoft.com/office/powerpoint/2010/main" val="3333242582"/>
              </p:ext>
            </p:extLst>
          </p:nvPr>
        </p:nvGraphicFramePr>
        <p:xfrm>
          <a:off x="136693" y="2622884"/>
          <a:ext cx="6733341" cy="3866885"/>
        </p:xfrm>
        <a:graphic>
          <a:graphicData uri="http://schemas.openxmlformats.org/drawingml/2006/table">
            <a:tbl>
              <a:tblPr/>
              <a:tblGrid>
                <a:gridCol w="2389345">
                  <a:extLst>
                    <a:ext uri="{9D8B030D-6E8A-4147-A177-3AD203B41FA5}">
                      <a16:colId xmlns:a16="http://schemas.microsoft.com/office/drawing/2014/main" val="812501771"/>
                    </a:ext>
                  </a:extLst>
                </a:gridCol>
                <a:gridCol w="1241986">
                  <a:extLst>
                    <a:ext uri="{9D8B030D-6E8A-4147-A177-3AD203B41FA5}">
                      <a16:colId xmlns:a16="http://schemas.microsoft.com/office/drawing/2014/main" val="3648726240"/>
                    </a:ext>
                  </a:extLst>
                </a:gridCol>
                <a:gridCol w="863477">
                  <a:extLst>
                    <a:ext uri="{9D8B030D-6E8A-4147-A177-3AD203B41FA5}">
                      <a16:colId xmlns:a16="http://schemas.microsoft.com/office/drawing/2014/main" val="1961630032"/>
                    </a:ext>
                  </a:extLst>
                </a:gridCol>
                <a:gridCol w="863477">
                  <a:extLst>
                    <a:ext uri="{9D8B030D-6E8A-4147-A177-3AD203B41FA5}">
                      <a16:colId xmlns:a16="http://schemas.microsoft.com/office/drawing/2014/main" val="3931622347"/>
                    </a:ext>
                  </a:extLst>
                </a:gridCol>
                <a:gridCol w="1375056">
                  <a:extLst>
                    <a:ext uri="{9D8B030D-6E8A-4147-A177-3AD203B41FA5}">
                      <a16:colId xmlns:a16="http://schemas.microsoft.com/office/drawing/2014/main" val="725571331"/>
                    </a:ext>
                  </a:extLst>
                </a:gridCol>
              </a:tblGrid>
              <a:tr h="792215">
                <a:tc gridSpan="5">
                  <a:txBody>
                    <a:bodyPr/>
                    <a:lstStyle/>
                    <a:p>
                      <a:pPr algn="ctr" fontAlgn="ctr"/>
                      <a:r>
                        <a:rPr lang="es-DO" sz="16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4097087736"/>
                  </a:ext>
                </a:extLst>
              </a:tr>
              <a:tr h="1093065">
                <a:tc gridSpan="5">
                  <a:txBody>
                    <a:bodyPr/>
                    <a:lstStyle/>
                    <a:p>
                      <a:pPr algn="ctr" fontAlgn="ctr"/>
                      <a:r>
                        <a:rPr lang="es-DO" sz="1800" b="1" i="0" u="none" strike="noStrike">
                          <a:solidFill>
                            <a:srgbClr val="000000"/>
                          </a:solidFill>
                          <a:effectLst/>
                          <a:latin typeface="Arial" panose="020B0604020202020204" pitchFamily="34" charset="0"/>
                        </a:rPr>
                        <a:t>Cantidad y % de encuestados según si el docente tiene alguna duda respecto a la originalidad de los trabajos que le entregan sus estudiantes para cumplir con sus tareas o actividades de aprendizaje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278552749"/>
                  </a:ext>
                </a:extLst>
              </a:tr>
              <a:tr h="822151">
                <a:tc>
                  <a:txBody>
                    <a:bodyPr/>
                    <a:lstStyle/>
                    <a:p>
                      <a:pPr algn="ctr" fontAlgn="ctr"/>
                      <a:r>
                        <a:rPr lang="es-DO" sz="1800" b="1" i="0" u="none" strike="noStrike">
                          <a:solidFill>
                            <a:srgbClr val="000000"/>
                          </a:solidFill>
                          <a:effectLst/>
                          <a:latin typeface="Arial" panose="020B0604020202020204" pitchFamily="34" charset="0"/>
                        </a:rPr>
                        <a:t>Duda sore originalidad trabajos de los estudiantes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Frecuencia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2000" b="1" i="0" u="none" strike="noStrike">
                          <a:solidFill>
                            <a:srgbClr val="000000"/>
                          </a:solidFill>
                          <a:effectLst/>
                          <a:latin typeface="Arial" panose="020B0604020202020204" pitchFamily="34"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Válido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800" b="1" i="0" u="none" strike="noStrike">
                          <a:solidFill>
                            <a:srgbClr val="000000"/>
                          </a:solidFill>
                          <a:effectLst/>
                          <a:latin typeface="Arial" panose="020B0604020202020204" pitchFamily="34" charset="0"/>
                        </a:rPr>
                        <a:t>% Acumulado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1930418985"/>
                  </a:ext>
                </a:extLst>
              </a:tr>
              <a:tr h="280321">
                <a:tc>
                  <a:txBody>
                    <a:bodyPr/>
                    <a:lstStyle/>
                    <a:p>
                      <a:pPr algn="l" fontAlgn="ctr"/>
                      <a:r>
                        <a:rPr lang="es-DO" sz="1800" b="0" i="0" u="none" strike="noStrike">
                          <a:solidFill>
                            <a:srgbClr val="000000"/>
                          </a:solidFill>
                          <a:effectLst/>
                          <a:latin typeface="Arial" panose="020B0604020202020204" pitchFamily="34" charset="0"/>
                        </a:rPr>
                        <a:t>Si</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139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24.7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24.7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24.7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273628575"/>
                  </a:ext>
                </a:extLst>
              </a:tr>
              <a:tr h="280321">
                <a:tc>
                  <a:txBody>
                    <a:bodyPr/>
                    <a:lstStyle/>
                    <a:p>
                      <a:pPr algn="l" fontAlgn="ctr"/>
                      <a:r>
                        <a:rPr lang="es-DO" sz="1800" b="0" i="0" u="none" strike="noStrike">
                          <a:solidFill>
                            <a:srgbClr val="000000"/>
                          </a:solidFill>
                          <a:effectLst/>
                          <a:latin typeface="Arial" panose="020B0604020202020204" pitchFamily="34" charset="0"/>
                        </a:rPr>
                        <a:t>No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209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37.1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37.1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61.8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807569031"/>
                  </a:ext>
                </a:extLst>
              </a:tr>
              <a:tr h="280321">
                <a:tc>
                  <a:txBody>
                    <a:bodyPr/>
                    <a:lstStyle/>
                    <a:p>
                      <a:pPr algn="l" fontAlgn="ctr"/>
                      <a:r>
                        <a:rPr lang="es-DO" sz="1800" b="0" i="0" u="none" strike="noStrike">
                          <a:solidFill>
                            <a:srgbClr val="000000"/>
                          </a:solidFill>
                          <a:effectLst/>
                          <a:latin typeface="Arial" panose="020B0604020202020204" pitchFamily="34" charset="0"/>
                        </a:rPr>
                        <a:t>Parcialmente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800" b="0" i="0" u="none" strike="noStrike">
                          <a:solidFill>
                            <a:srgbClr val="000000"/>
                          </a:solidFill>
                          <a:effectLst/>
                          <a:latin typeface="Arial" panose="020B0604020202020204" pitchFamily="34" charset="0"/>
                        </a:rPr>
                        <a:t>215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38.2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38.2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800" b="0" i="0" u="none" strike="noStrike">
                          <a:solidFill>
                            <a:srgbClr val="000000"/>
                          </a:solidFill>
                          <a:effectLst/>
                          <a:latin typeface="Arial" panose="020B0604020202020204" pitchFamily="34" charset="0"/>
                        </a:rPr>
                        <a:t>100.0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747328843"/>
                  </a:ext>
                </a:extLst>
              </a:tr>
              <a:tr h="280321">
                <a:tc>
                  <a:txBody>
                    <a:bodyPr/>
                    <a:lstStyle/>
                    <a:p>
                      <a:pPr algn="ctr" fontAlgn="ctr"/>
                      <a:r>
                        <a:rPr lang="es-DO" sz="1800" b="1" i="0" u="none" strike="noStrike">
                          <a:solidFill>
                            <a:srgbClr val="000000"/>
                          </a:solidFill>
                          <a:effectLst/>
                          <a:latin typeface="Arial" panose="020B060402020202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563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a:solidFill>
                            <a:srgbClr val="000000"/>
                          </a:solidFill>
                          <a:effectLst/>
                          <a:latin typeface="Arial" panose="020B0604020202020204" pitchFamily="34"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800" b="1" i="0" u="none" strike="noStrike" dirty="0">
                          <a:solidFill>
                            <a:srgbClr val="000000"/>
                          </a:solidFill>
                          <a:effectLst/>
                          <a:latin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698055226"/>
                  </a:ext>
                </a:extLst>
              </a:tr>
            </a:tbl>
          </a:graphicData>
        </a:graphic>
      </p:graphicFrame>
      <p:graphicFrame>
        <p:nvGraphicFramePr>
          <p:cNvPr id="7" name="Gráfico 6">
            <a:extLst>
              <a:ext uri="{FF2B5EF4-FFF2-40B4-BE49-F238E27FC236}">
                <a16:creationId xmlns:a16="http://schemas.microsoft.com/office/drawing/2014/main" id="{4F327EB4-10B0-9A45-B1BE-8D336CAA3D36}"/>
              </a:ext>
            </a:extLst>
          </p:cNvPr>
          <p:cNvGraphicFramePr>
            <a:graphicFrameLocks/>
          </p:cNvGraphicFramePr>
          <p:nvPr>
            <p:extLst>
              <p:ext uri="{D42A27DB-BD31-4B8C-83A1-F6EECF244321}">
                <p14:modId xmlns:p14="http://schemas.microsoft.com/office/powerpoint/2010/main" val="3689412335"/>
              </p:ext>
            </p:extLst>
          </p:nvPr>
        </p:nvGraphicFramePr>
        <p:xfrm>
          <a:off x="6870034" y="1985211"/>
          <a:ext cx="5321966" cy="4843743"/>
        </p:xfrm>
        <a:graphic>
          <a:graphicData uri="http://schemas.openxmlformats.org/drawingml/2006/chart">
            <c:chart xmlns:c="http://schemas.openxmlformats.org/drawingml/2006/chart" xmlns:r="http://schemas.openxmlformats.org/officeDocument/2006/relationships" r:id="rId4"/>
          </a:graphicData>
        </a:graphic>
      </p:graphicFrame>
      <p:sp>
        <p:nvSpPr>
          <p:cNvPr id="8" name="Marcador de número de diapositiva 7">
            <a:extLst>
              <a:ext uri="{FF2B5EF4-FFF2-40B4-BE49-F238E27FC236}">
                <a16:creationId xmlns:a16="http://schemas.microsoft.com/office/drawing/2014/main" id="{7B16DDD3-8FE1-CD4F-AC67-76CAC7F43218}"/>
              </a:ext>
            </a:extLst>
          </p:cNvPr>
          <p:cNvSpPr>
            <a:spLocks noGrp="1"/>
          </p:cNvSpPr>
          <p:nvPr>
            <p:ph type="sldNum" sz="quarter" idx="12"/>
          </p:nvPr>
        </p:nvSpPr>
        <p:spPr/>
        <p:txBody>
          <a:bodyPr/>
          <a:lstStyle/>
          <a:p>
            <a:fld id="{F5D1F510-C917-4B4E-B0A9-1BF7ED89073D}" type="slidenum">
              <a:rPr lang="es-DO" smtClean="0"/>
              <a:t>95</a:t>
            </a:fld>
            <a:endParaRPr lang="es-DO"/>
          </a:p>
        </p:txBody>
      </p:sp>
    </p:spTree>
    <p:extLst>
      <p:ext uri="{BB962C8B-B14F-4D97-AF65-F5344CB8AC3E}">
        <p14:creationId xmlns:p14="http://schemas.microsoft.com/office/powerpoint/2010/main" val="12328662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4445330" y="897387"/>
            <a:ext cx="3301340" cy="523220"/>
          </a:xfrm>
          <a:prstGeom prst="rect">
            <a:avLst/>
          </a:prstGeom>
          <a:solidFill>
            <a:schemeClr val="accent6">
              <a:lumMod val="60000"/>
              <a:lumOff val="40000"/>
            </a:schemeClr>
          </a:solidFill>
        </p:spPr>
        <p:txBody>
          <a:bodyPr wrap="square" rtlCol="0">
            <a:spAutoFit/>
          </a:bodyPr>
          <a:lstStyle/>
          <a:p>
            <a:pPr algn="ctr"/>
            <a:r>
              <a:rPr lang="es-DO" sz="2800" b="1" dirty="0"/>
              <a:t>Facultades</a:t>
            </a:r>
          </a:p>
        </p:txBody>
      </p:sp>
      <p:graphicFrame>
        <p:nvGraphicFramePr>
          <p:cNvPr id="3" name="Tabla 2">
            <a:extLst>
              <a:ext uri="{FF2B5EF4-FFF2-40B4-BE49-F238E27FC236}">
                <a16:creationId xmlns:a16="http://schemas.microsoft.com/office/drawing/2014/main" id="{D9B8F582-AB1E-974D-BED5-A3A26A26F1CE}"/>
              </a:ext>
            </a:extLst>
          </p:cNvPr>
          <p:cNvGraphicFramePr>
            <a:graphicFrameLocks noGrp="1"/>
          </p:cNvGraphicFramePr>
          <p:nvPr>
            <p:extLst>
              <p:ext uri="{D42A27DB-BD31-4B8C-83A1-F6EECF244321}">
                <p14:modId xmlns:p14="http://schemas.microsoft.com/office/powerpoint/2010/main" val="4251147690"/>
              </p:ext>
            </p:extLst>
          </p:nvPr>
        </p:nvGraphicFramePr>
        <p:xfrm>
          <a:off x="125557" y="2346158"/>
          <a:ext cx="5970444" cy="4145108"/>
        </p:xfrm>
        <a:graphic>
          <a:graphicData uri="http://schemas.openxmlformats.org/drawingml/2006/table">
            <a:tbl>
              <a:tblPr/>
              <a:tblGrid>
                <a:gridCol w="2118629">
                  <a:extLst>
                    <a:ext uri="{9D8B030D-6E8A-4147-A177-3AD203B41FA5}">
                      <a16:colId xmlns:a16="http://schemas.microsoft.com/office/drawing/2014/main" val="2419999185"/>
                    </a:ext>
                  </a:extLst>
                </a:gridCol>
                <a:gridCol w="1101268">
                  <a:extLst>
                    <a:ext uri="{9D8B030D-6E8A-4147-A177-3AD203B41FA5}">
                      <a16:colId xmlns:a16="http://schemas.microsoft.com/office/drawing/2014/main" val="3882162728"/>
                    </a:ext>
                  </a:extLst>
                </a:gridCol>
                <a:gridCol w="765643">
                  <a:extLst>
                    <a:ext uri="{9D8B030D-6E8A-4147-A177-3AD203B41FA5}">
                      <a16:colId xmlns:a16="http://schemas.microsoft.com/office/drawing/2014/main" val="1865133236"/>
                    </a:ext>
                  </a:extLst>
                </a:gridCol>
                <a:gridCol w="765643">
                  <a:extLst>
                    <a:ext uri="{9D8B030D-6E8A-4147-A177-3AD203B41FA5}">
                      <a16:colId xmlns:a16="http://schemas.microsoft.com/office/drawing/2014/main" val="3379333536"/>
                    </a:ext>
                  </a:extLst>
                </a:gridCol>
                <a:gridCol w="1219261">
                  <a:extLst>
                    <a:ext uri="{9D8B030D-6E8A-4147-A177-3AD203B41FA5}">
                      <a16:colId xmlns:a16="http://schemas.microsoft.com/office/drawing/2014/main" val="3887231699"/>
                    </a:ext>
                  </a:extLst>
                </a:gridCol>
              </a:tblGrid>
              <a:tr h="719547">
                <a:tc gridSpan="5">
                  <a:txBody>
                    <a:bodyPr/>
                    <a:lstStyle/>
                    <a:p>
                      <a:pPr algn="ctr" fontAlgn="ctr"/>
                      <a:r>
                        <a:rPr lang="es-DO" sz="14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8190" marR="8190" marT="81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3806470458"/>
                  </a:ext>
                </a:extLst>
              </a:tr>
              <a:tr h="976529">
                <a:tc gridSpan="5">
                  <a:txBody>
                    <a:bodyPr/>
                    <a:lstStyle/>
                    <a:p>
                      <a:pPr algn="ctr" fontAlgn="ctr"/>
                      <a:r>
                        <a:rPr lang="es-DO" sz="1500" b="1" i="0" u="none" strike="noStrike">
                          <a:solidFill>
                            <a:srgbClr val="000000"/>
                          </a:solidFill>
                          <a:effectLst/>
                          <a:latin typeface="Arial" panose="020B0604020202020204" pitchFamily="34" charset="0"/>
                        </a:rPr>
                        <a:t>Cantidad y % de encuestados según la  opinión del docente respecto al acompañamiento y soporte que Usted ha recibido de parte de la UASD para la efectividad de la docencia virtual que imparte </a:t>
                      </a:r>
                    </a:p>
                  </a:txBody>
                  <a:tcPr marL="8190" marR="8190" marT="81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600583192"/>
                  </a:ext>
                </a:extLst>
              </a:tr>
              <a:tr h="791502">
                <a:tc>
                  <a:txBody>
                    <a:bodyPr/>
                    <a:lstStyle/>
                    <a:p>
                      <a:pPr algn="ctr" fontAlgn="ctr"/>
                      <a:r>
                        <a:rPr lang="es-DO" sz="1500" b="1" i="0" u="none" strike="noStrike">
                          <a:solidFill>
                            <a:srgbClr val="000000"/>
                          </a:solidFill>
                          <a:effectLst/>
                          <a:latin typeface="Arial" panose="020B0604020202020204" pitchFamily="34" charset="0"/>
                        </a:rPr>
                        <a:t>Opinión sore el soporte recibido de la UASD</a:t>
                      </a:r>
                    </a:p>
                  </a:txBody>
                  <a:tcPr marL="8190" marR="8190" marT="819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500" b="1" i="0" u="none" strike="noStrike">
                          <a:solidFill>
                            <a:srgbClr val="000000"/>
                          </a:solidFill>
                          <a:effectLst/>
                          <a:latin typeface="Arial" panose="020B0604020202020204" pitchFamily="34" charset="0"/>
                        </a:rPr>
                        <a:t>Frecuencia</a:t>
                      </a:r>
                    </a:p>
                  </a:txBody>
                  <a:tcPr marL="8190" marR="8190" marT="819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700" b="1" i="0" u="none" strike="noStrike">
                          <a:solidFill>
                            <a:srgbClr val="000000"/>
                          </a:solidFill>
                          <a:effectLst/>
                          <a:latin typeface="Arial" panose="020B0604020202020204" pitchFamily="34" charset="0"/>
                        </a:rPr>
                        <a:t>%</a:t>
                      </a:r>
                    </a:p>
                  </a:txBody>
                  <a:tcPr marL="8190" marR="8190" marT="81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500" b="1" i="0" u="none" strike="noStrike">
                          <a:solidFill>
                            <a:srgbClr val="000000"/>
                          </a:solidFill>
                          <a:effectLst/>
                          <a:latin typeface="Arial" panose="020B0604020202020204" pitchFamily="34" charset="0"/>
                        </a:rPr>
                        <a:t>% Válido</a:t>
                      </a:r>
                    </a:p>
                  </a:txBody>
                  <a:tcPr marL="8190" marR="8190" marT="819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500" b="1" i="0" u="none" strike="noStrike">
                          <a:solidFill>
                            <a:srgbClr val="000000"/>
                          </a:solidFill>
                          <a:effectLst/>
                          <a:latin typeface="Arial" panose="020B0604020202020204" pitchFamily="34" charset="0"/>
                        </a:rPr>
                        <a:t>% Acumulado</a:t>
                      </a:r>
                    </a:p>
                  </a:txBody>
                  <a:tcPr marL="8190" marR="8190" marT="819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4174482300"/>
                  </a:ext>
                </a:extLst>
              </a:tr>
              <a:tr h="231368">
                <a:tc>
                  <a:txBody>
                    <a:bodyPr/>
                    <a:lstStyle/>
                    <a:p>
                      <a:pPr algn="l" fontAlgn="ctr"/>
                      <a:r>
                        <a:rPr lang="es-DO" sz="1500" b="0" i="0" u="none" strike="noStrike">
                          <a:solidFill>
                            <a:srgbClr val="000000"/>
                          </a:solidFill>
                          <a:effectLst/>
                          <a:latin typeface="Arial" panose="020B0604020202020204" pitchFamily="34" charset="0"/>
                        </a:rPr>
                        <a:t>Buena</a:t>
                      </a:r>
                    </a:p>
                  </a:txBody>
                  <a:tcPr marL="8190" marR="8190" marT="819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500" b="0" i="0" u="none" strike="noStrike">
                          <a:solidFill>
                            <a:srgbClr val="000000"/>
                          </a:solidFill>
                          <a:effectLst/>
                          <a:latin typeface="Arial" panose="020B0604020202020204" pitchFamily="34" charset="0"/>
                        </a:rPr>
                        <a:t>179</a:t>
                      </a:r>
                    </a:p>
                  </a:txBody>
                  <a:tcPr marL="8190" marR="8190" marT="819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31.8</a:t>
                      </a:r>
                    </a:p>
                  </a:txBody>
                  <a:tcPr marL="8190" marR="8190" marT="81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31.8</a:t>
                      </a:r>
                    </a:p>
                  </a:txBody>
                  <a:tcPr marL="8190" marR="8190" marT="819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31.8</a:t>
                      </a:r>
                    </a:p>
                  </a:txBody>
                  <a:tcPr marL="8190" marR="8190" marT="8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435630929"/>
                  </a:ext>
                </a:extLst>
              </a:tr>
              <a:tr h="231368">
                <a:tc>
                  <a:txBody>
                    <a:bodyPr/>
                    <a:lstStyle/>
                    <a:p>
                      <a:pPr algn="l" fontAlgn="ctr"/>
                      <a:r>
                        <a:rPr lang="es-DO" sz="1500" b="0" i="0" u="none" strike="noStrike">
                          <a:solidFill>
                            <a:srgbClr val="000000"/>
                          </a:solidFill>
                          <a:effectLst/>
                          <a:latin typeface="Arial" panose="020B0604020202020204" pitchFamily="34" charset="0"/>
                        </a:rPr>
                        <a:t>Excelente</a:t>
                      </a:r>
                    </a:p>
                  </a:txBody>
                  <a:tcPr marL="8190" marR="8190" marT="819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500" b="0" i="0" u="none" strike="noStrike">
                          <a:solidFill>
                            <a:srgbClr val="000000"/>
                          </a:solidFill>
                          <a:effectLst/>
                          <a:latin typeface="Arial" panose="020B0604020202020204" pitchFamily="34" charset="0"/>
                        </a:rPr>
                        <a:t>62</a:t>
                      </a:r>
                    </a:p>
                  </a:txBody>
                  <a:tcPr marL="8190" marR="8190" marT="819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11.0</a:t>
                      </a:r>
                    </a:p>
                  </a:txBody>
                  <a:tcPr marL="8190" marR="8190" marT="81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11.0</a:t>
                      </a:r>
                    </a:p>
                  </a:txBody>
                  <a:tcPr marL="8190" marR="8190" marT="819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42.8</a:t>
                      </a:r>
                    </a:p>
                  </a:txBody>
                  <a:tcPr marL="8190" marR="8190" marT="819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772249207"/>
                  </a:ext>
                </a:extLst>
              </a:tr>
              <a:tr h="231368">
                <a:tc>
                  <a:txBody>
                    <a:bodyPr/>
                    <a:lstStyle/>
                    <a:p>
                      <a:pPr algn="l" fontAlgn="ctr"/>
                      <a:r>
                        <a:rPr lang="es-DO" sz="1500" b="0" i="0" u="none" strike="noStrike">
                          <a:solidFill>
                            <a:srgbClr val="000000"/>
                          </a:solidFill>
                          <a:effectLst/>
                          <a:latin typeface="Arial" panose="020B0604020202020204" pitchFamily="34" charset="0"/>
                        </a:rPr>
                        <a:t>Mala</a:t>
                      </a:r>
                    </a:p>
                  </a:txBody>
                  <a:tcPr marL="8190" marR="8190" marT="819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500" b="0" i="0" u="none" strike="noStrike">
                          <a:solidFill>
                            <a:srgbClr val="000000"/>
                          </a:solidFill>
                          <a:effectLst/>
                          <a:latin typeface="Arial" panose="020B0604020202020204" pitchFamily="34" charset="0"/>
                        </a:rPr>
                        <a:t>19</a:t>
                      </a:r>
                    </a:p>
                  </a:txBody>
                  <a:tcPr marL="8190" marR="8190" marT="819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3.4</a:t>
                      </a:r>
                    </a:p>
                  </a:txBody>
                  <a:tcPr marL="8190" marR="8190" marT="81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3.4</a:t>
                      </a:r>
                    </a:p>
                  </a:txBody>
                  <a:tcPr marL="8190" marR="8190" marT="819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46.2</a:t>
                      </a:r>
                    </a:p>
                  </a:txBody>
                  <a:tcPr marL="8190" marR="8190" marT="819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550195139"/>
                  </a:ext>
                </a:extLst>
              </a:tr>
              <a:tr h="231368">
                <a:tc>
                  <a:txBody>
                    <a:bodyPr/>
                    <a:lstStyle/>
                    <a:p>
                      <a:pPr algn="l" fontAlgn="ctr"/>
                      <a:r>
                        <a:rPr lang="es-DO" sz="1500" b="0" i="0" u="none" strike="noStrike">
                          <a:solidFill>
                            <a:srgbClr val="000000"/>
                          </a:solidFill>
                          <a:effectLst/>
                          <a:latin typeface="Arial" panose="020B0604020202020204" pitchFamily="34" charset="0"/>
                        </a:rPr>
                        <a:t>Muy buena</a:t>
                      </a:r>
                    </a:p>
                  </a:txBody>
                  <a:tcPr marL="8190" marR="8190" marT="819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500" b="0" i="0" u="none" strike="noStrike">
                          <a:solidFill>
                            <a:srgbClr val="000000"/>
                          </a:solidFill>
                          <a:effectLst/>
                          <a:latin typeface="Arial" panose="020B0604020202020204" pitchFamily="34" charset="0"/>
                        </a:rPr>
                        <a:t>144</a:t>
                      </a:r>
                    </a:p>
                  </a:txBody>
                  <a:tcPr marL="8190" marR="8190" marT="819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25.6</a:t>
                      </a:r>
                    </a:p>
                  </a:txBody>
                  <a:tcPr marL="8190" marR="8190" marT="81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25.6</a:t>
                      </a:r>
                    </a:p>
                  </a:txBody>
                  <a:tcPr marL="8190" marR="8190" marT="819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71.8</a:t>
                      </a:r>
                    </a:p>
                  </a:txBody>
                  <a:tcPr marL="8190" marR="8190" marT="819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175975099"/>
                  </a:ext>
                </a:extLst>
              </a:tr>
              <a:tr h="231368">
                <a:tc>
                  <a:txBody>
                    <a:bodyPr/>
                    <a:lstStyle/>
                    <a:p>
                      <a:pPr algn="l" fontAlgn="ctr"/>
                      <a:r>
                        <a:rPr lang="es-DO" sz="1500" b="0" i="0" u="none" strike="noStrike">
                          <a:solidFill>
                            <a:srgbClr val="000000"/>
                          </a:solidFill>
                          <a:effectLst/>
                          <a:latin typeface="Arial" panose="020B0604020202020204" pitchFamily="34" charset="0"/>
                        </a:rPr>
                        <a:t>Muy mala</a:t>
                      </a:r>
                    </a:p>
                  </a:txBody>
                  <a:tcPr marL="8190" marR="8190" marT="819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500" b="0" i="0" u="none" strike="noStrike">
                          <a:solidFill>
                            <a:srgbClr val="000000"/>
                          </a:solidFill>
                          <a:effectLst/>
                          <a:latin typeface="Arial" panose="020B0604020202020204" pitchFamily="34" charset="0"/>
                        </a:rPr>
                        <a:t>22</a:t>
                      </a:r>
                    </a:p>
                  </a:txBody>
                  <a:tcPr marL="8190" marR="8190" marT="819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3.9</a:t>
                      </a:r>
                    </a:p>
                  </a:txBody>
                  <a:tcPr marL="8190" marR="8190" marT="81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3.9</a:t>
                      </a:r>
                    </a:p>
                  </a:txBody>
                  <a:tcPr marL="8190" marR="8190" marT="819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75.7</a:t>
                      </a:r>
                    </a:p>
                  </a:txBody>
                  <a:tcPr marL="8190" marR="8190" marT="819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402988904"/>
                  </a:ext>
                </a:extLst>
              </a:tr>
              <a:tr h="231368">
                <a:tc>
                  <a:txBody>
                    <a:bodyPr/>
                    <a:lstStyle/>
                    <a:p>
                      <a:pPr algn="l" fontAlgn="ctr"/>
                      <a:r>
                        <a:rPr lang="es-DO" sz="1500" b="0" i="0" u="none" strike="noStrike">
                          <a:solidFill>
                            <a:srgbClr val="000000"/>
                          </a:solidFill>
                          <a:effectLst/>
                          <a:latin typeface="Arial" panose="020B0604020202020204" pitchFamily="34" charset="0"/>
                        </a:rPr>
                        <a:t>Regular</a:t>
                      </a:r>
                    </a:p>
                  </a:txBody>
                  <a:tcPr marL="8190" marR="8190" marT="819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500" b="0" i="0" u="none" strike="noStrike">
                          <a:solidFill>
                            <a:srgbClr val="000000"/>
                          </a:solidFill>
                          <a:effectLst/>
                          <a:latin typeface="Arial" panose="020B0604020202020204" pitchFamily="34" charset="0"/>
                        </a:rPr>
                        <a:t>137</a:t>
                      </a:r>
                    </a:p>
                  </a:txBody>
                  <a:tcPr marL="8190" marR="8190" marT="819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24.3</a:t>
                      </a:r>
                    </a:p>
                  </a:txBody>
                  <a:tcPr marL="8190" marR="8190" marT="81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24.3</a:t>
                      </a:r>
                    </a:p>
                  </a:txBody>
                  <a:tcPr marL="8190" marR="8190" marT="819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500" b="0" i="0" u="none" strike="noStrike">
                          <a:solidFill>
                            <a:srgbClr val="000000"/>
                          </a:solidFill>
                          <a:effectLst/>
                          <a:latin typeface="Arial" panose="020B0604020202020204" pitchFamily="34" charset="0"/>
                        </a:rPr>
                        <a:t>100.0</a:t>
                      </a:r>
                    </a:p>
                  </a:txBody>
                  <a:tcPr marL="8190" marR="8190" marT="819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971387048"/>
                  </a:ext>
                </a:extLst>
              </a:tr>
              <a:tr h="231368">
                <a:tc>
                  <a:txBody>
                    <a:bodyPr/>
                    <a:lstStyle/>
                    <a:p>
                      <a:pPr algn="ctr" fontAlgn="ctr"/>
                      <a:r>
                        <a:rPr lang="es-DO" sz="1500" b="1" i="0" u="none" strike="noStrike">
                          <a:solidFill>
                            <a:srgbClr val="000000"/>
                          </a:solidFill>
                          <a:effectLst/>
                          <a:latin typeface="Arial" panose="020B0604020202020204" pitchFamily="34" charset="0"/>
                        </a:rPr>
                        <a:t>Total</a:t>
                      </a:r>
                    </a:p>
                  </a:txBody>
                  <a:tcPr marL="8190" marR="8190" marT="819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500" b="1" i="0" u="none" strike="noStrike">
                          <a:solidFill>
                            <a:srgbClr val="000000"/>
                          </a:solidFill>
                          <a:effectLst/>
                          <a:latin typeface="Arial" panose="020B0604020202020204" pitchFamily="34" charset="0"/>
                        </a:rPr>
                        <a:t>563</a:t>
                      </a:r>
                    </a:p>
                  </a:txBody>
                  <a:tcPr marL="8190" marR="8190" marT="819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500" b="1" i="0" u="none" strike="noStrike">
                          <a:solidFill>
                            <a:srgbClr val="000000"/>
                          </a:solidFill>
                          <a:effectLst/>
                          <a:latin typeface="Arial" panose="020B0604020202020204" pitchFamily="34" charset="0"/>
                        </a:rPr>
                        <a:t>100.0</a:t>
                      </a:r>
                    </a:p>
                  </a:txBody>
                  <a:tcPr marL="8190" marR="8190" marT="81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500" b="1" i="0" u="none" strike="noStrike">
                          <a:solidFill>
                            <a:srgbClr val="000000"/>
                          </a:solidFill>
                          <a:effectLst/>
                          <a:latin typeface="Arial" panose="020B0604020202020204" pitchFamily="34" charset="0"/>
                        </a:rPr>
                        <a:t>100.0</a:t>
                      </a:r>
                    </a:p>
                  </a:txBody>
                  <a:tcPr marL="8190" marR="8190" marT="81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500" b="1" i="0" u="none" strike="noStrike" dirty="0">
                          <a:solidFill>
                            <a:srgbClr val="000000"/>
                          </a:solidFill>
                          <a:effectLst/>
                          <a:latin typeface="Arial" panose="020B0604020202020204" pitchFamily="34" charset="0"/>
                        </a:rPr>
                        <a:t> </a:t>
                      </a:r>
                    </a:p>
                  </a:txBody>
                  <a:tcPr marL="8190" marR="8190" marT="81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3019850812"/>
                  </a:ext>
                </a:extLst>
              </a:tr>
            </a:tbl>
          </a:graphicData>
        </a:graphic>
      </p:graphicFrame>
      <p:graphicFrame>
        <p:nvGraphicFramePr>
          <p:cNvPr id="7" name="Gráfico 6">
            <a:extLst>
              <a:ext uri="{FF2B5EF4-FFF2-40B4-BE49-F238E27FC236}">
                <a16:creationId xmlns:a16="http://schemas.microsoft.com/office/drawing/2014/main" id="{7036384E-544E-9046-AA32-1305BC875559}"/>
              </a:ext>
            </a:extLst>
          </p:cNvPr>
          <p:cNvGraphicFramePr>
            <a:graphicFrameLocks/>
          </p:cNvGraphicFramePr>
          <p:nvPr>
            <p:extLst>
              <p:ext uri="{D42A27DB-BD31-4B8C-83A1-F6EECF244321}">
                <p14:modId xmlns:p14="http://schemas.microsoft.com/office/powerpoint/2010/main" val="2211020025"/>
              </p:ext>
            </p:extLst>
          </p:nvPr>
        </p:nvGraphicFramePr>
        <p:xfrm>
          <a:off x="6096000" y="1961148"/>
          <a:ext cx="5970443" cy="4719606"/>
        </p:xfrm>
        <a:graphic>
          <a:graphicData uri="http://schemas.openxmlformats.org/drawingml/2006/chart">
            <c:chart xmlns:c="http://schemas.openxmlformats.org/drawingml/2006/chart" xmlns:r="http://schemas.openxmlformats.org/officeDocument/2006/relationships" r:id="rId4"/>
          </a:graphicData>
        </a:graphic>
      </p:graphicFrame>
      <p:sp>
        <p:nvSpPr>
          <p:cNvPr id="8" name="Marcador de número de diapositiva 7">
            <a:extLst>
              <a:ext uri="{FF2B5EF4-FFF2-40B4-BE49-F238E27FC236}">
                <a16:creationId xmlns:a16="http://schemas.microsoft.com/office/drawing/2014/main" id="{51364471-16D2-F642-8660-BECDDA094FB1}"/>
              </a:ext>
            </a:extLst>
          </p:cNvPr>
          <p:cNvSpPr>
            <a:spLocks noGrp="1"/>
          </p:cNvSpPr>
          <p:nvPr>
            <p:ph type="sldNum" sz="quarter" idx="12"/>
          </p:nvPr>
        </p:nvSpPr>
        <p:spPr/>
        <p:txBody>
          <a:bodyPr/>
          <a:lstStyle/>
          <a:p>
            <a:fld id="{F5D1F510-C917-4B4E-B0A9-1BF7ED89073D}" type="slidenum">
              <a:rPr lang="es-DO" smtClean="0"/>
              <a:t>96</a:t>
            </a:fld>
            <a:endParaRPr lang="es-DO"/>
          </a:p>
        </p:txBody>
      </p:sp>
    </p:spTree>
    <p:extLst>
      <p:ext uri="{BB962C8B-B14F-4D97-AF65-F5344CB8AC3E}">
        <p14:creationId xmlns:p14="http://schemas.microsoft.com/office/powerpoint/2010/main" val="280341329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4445330" y="897387"/>
            <a:ext cx="3301340" cy="523220"/>
          </a:xfrm>
          <a:prstGeom prst="rect">
            <a:avLst/>
          </a:prstGeom>
          <a:solidFill>
            <a:schemeClr val="accent6">
              <a:lumMod val="60000"/>
              <a:lumOff val="40000"/>
            </a:schemeClr>
          </a:solidFill>
        </p:spPr>
        <p:txBody>
          <a:bodyPr wrap="square" rtlCol="0">
            <a:spAutoFit/>
          </a:bodyPr>
          <a:lstStyle/>
          <a:p>
            <a:pPr algn="ctr"/>
            <a:r>
              <a:rPr lang="es-DO" sz="2800" b="1" dirty="0"/>
              <a:t>Facultades</a:t>
            </a:r>
          </a:p>
        </p:txBody>
      </p:sp>
      <p:graphicFrame>
        <p:nvGraphicFramePr>
          <p:cNvPr id="3" name="Tabla 2">
            <a:extLst>
              <a:ext uri="{FF2B5EF4-FFF2-40B4-BE49-F238E27FC236}">
                <a16:creationId xmlns:a16="http://schemas.microsoft.com/office/drawing/2014/main" id="{446EC890-BABB-854A-9E4A-9FCB03DB4220}"/>
              </a:ext>
            </a:extLst>
          </p:cNvPr>
          <p:cNvGraphicFramePr>
            <a:graphicFrameLocks noGrp="1"/>
          </p:cNvGraphicFramePr>
          <p:nvPr>
            <p:extLst>
              <p:ext uri="{D42A27DB-BD31-4B8C-83A1-F6EECF244321}">
                <p14:modId xmlns:p14="http://schemas.microsoft.com/office/powerpoint/2010/main" val="3458272229"/>
              </p:ext>
            </p:extLst>
          </p:nvPr>
        </p:nvGraphicFramePr>
        <p:xfrm>
          <a:off x="163990" y="2045368"/>
          <a:ext cx="5932011" cy="4457605"/>
        </p:xfrm>
        <a:graphic>
          <a:graphicData uri="http://schemas.openxmlformats.org/drawingml/2006/table">
            <a:tbl>
              <a:tblPr/>
              <a:tblGrid>
                <a:gridCol w="2104991">
                  <a:extLst>
                    <a:ext uri="{9D8B030D-6E8A-4147-A177-3AD203B41FA5}">
                      <a16:colId xmlns:a16="http://schemas.microsoft.com/office/drawing/2014/main" val="887591918"/>
                    </a:ext>
                  </a:extLst>
                </a:gridCol>
                <a:gridCol w="1094178">
                  <a:extLst>
                    <a:ext uri="{9D8B030D-6E8A-4147-A177-3AD203B41FA5}">
                      <a16:colId xmlns:a16="http://schemas.microsoft.com/office/drawing/2014/main" val="3474504417"/>
                    </a:ext>
                  </a:extLst>
                </a:gridCol>
                <a:gridCol w="760715">
                  <a:extLst>
                    <a:ext uri="{9D8B030D-6E8A-4147-A177-3AD203B41FA5}">
                      <a16:colId xmlns:a16="http://schemas.microsoft.com/office/drawing/2014/main" val="4160988012"/>
                    </a:ext>
                  </a:extLst>
                </a:gridCol>
                <a:gridCol w="760715">
                  <a:extLst>
                    <a:ext uri="{9D8B030D-6E8A-4147-A177-3AD203B41FA5}">
                      <a16:colId xmlns:a16="http://schemas.microsoft.com/office/drawing/2014/main" val="3839232846"/>
                    </a:ext>
                  </a:extLst>
                </a:gridCol>
                <a:gridCol w="1211412">
                  <a:extLst>
                    <a:ext uri="{9D8B030D-6E8A-4147-A177-3AD203B41FA5}">
                      <a16:colId xmlns:a16="http://schemas.microsoft.com/office/drawing/2014/main" val="2127043667"/>
                    </a:ext>
                  </a:extLst>
                </a:gridCol>
              </a:tblGrid>
              <a:tr h="500195">
                <a:tc gridSpan="5">
                  <a:txBody>
                    <a:bodyPr/>
                    <a:lstStyle/>
                    <a:p>
                      <a:pPr algn="ctr" fontAlgn="ctr"/>
                      <a:r>
                        <a:rPr lang="es-DO" sz="12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7328" marR="7328" marT="73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1114836753"/>
                  </a:ext>
                </a:extLst>
              </a:tr>
              <a:tr h="810316">
                <a:tc gridSpan="5">
                  <a:txBody>
                    <a:bodyPr/>
                    <a:lstStyle/>
                    <a:p>
                      <a:pPr algn="ctr" fontAlgn="ctr"/>
                      <a:r>
                        <a:rPr lang="es-DO" sz="1400" b="1" i="0" u="none" strike="noStrike">
                          <a:solidFill>
                            <a:srgbClr val="000000"/>
                          </a:solidFill>
                          <a:effectLst/>
                          <a:latin typeface="Arial" panose="020B0604020202020204" pitchFamily="34" charset="0"/>
                        </a:rPr>
                        <a:t>Cantidad y % de encuestados según si en su labor docente en la modalidad de virtual ha tenido más, menos o igual estrés que en la docencia preencial</a:t>
                      </a:r>
                    </a:p>
                  </a:txBody>
                  <a:tcPr marL="7328" marR="7328" marT="73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728816981"/>
                  </a:ext>
                </a:extLst>
              </a:tr>
              <a:tr h="610238">
                <a:tc>
                  <a:txBody>
                    <a:bodyPr/>
                    <a:lstStyle/>
                    <a:p>
                      <a:pPr algn="ctr" fontAlgn="ctr"/>
                      <a:r>
                        <a:rPr lang="es-DO" sz="1400" b="1" i="0" u="none" strike="noStrike">
                          <a:solidFill>
                            <a:srgbClr val="000000"/>
                          </a:solidFill>
                          <a:effectLst/>
                          <a:latin typeface="Arial" panose="020B0604020202020204" pitchFamily="34" charset="0"/>
                        </a:rPr>
                        <a:t>Nivel de Estrés</a:t>
                      </a:r>
                    </a:p>
                  </a:txBody>
                  <a:tcPr marL="7328" marR="7328" marT="7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400" b="1" i="0" u="none" strike="noStrike">
                          <a:solidFill>
                            <a:srgbClr val="000000"/>
                          </a:solidFill>
                          <a:effectLst/>
                          <a:latin typeface="Arial" panose="020B0604020202020204" pitchFamily="34" charset="0"/>
                        </a:rPr>
                        <a:t>Frecuencia</a:t>
                      </a:r>
                    </a:p>
                  </a:txBody>
                  <a:tcPr marL="7328" marR="7328" marT="73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500" b="1" i="0" u="none" strike="noStrike">
                          <a:solidFill>
                            <a:srgbClr val="000000"/>
                          </a:solidFill>
                          <a:effectLst/>
                          <a:latin typeface="Arial" panose="020B0604020202020204" pitchFamily="34" charset="0"/>
                        </a:rPr>
                        <a:t>%</a:t>
                      </a:r>
                    </a:p>
                  </a:txBody>
                  <a:tcPr marL="7328" marR="7328" marT="73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400" b="1" i="0" u="none" strike="noStrike">
                          <a:solidFill>
                            <a:srgbClr val="000000"/>
                          </a:solidFill>
                          <a:effectLst/>
                          <a:latin typeface="Arial" panose="020B0604020202020204" pitchFamily="34" charset="0"/>
                        </a:rPr>
                        <a:t>% Válido</a:t>
                      </a:r>
                    </a:p>
                  </a:txBody>
                  <a:tcPr marL="7328" marR="7328" marT="7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400" b="1" i="0" u="none" strike="noStrike">
                          <a:solidFill>
                            <a:srgbClr val="000000"/>
                          </a:solidFill>
                          <a:effectLst/>
                          <a:latin typeface="Arial" panose="020B0604020202020204" pitchFamily="34" charset="0"/>
                        </a:rPr>
                        <a:t>% Acumulado</a:t>
                      </a:r>
                    </a:p>
                  </a:txBody>
                  <a:tcPr marL="7328" marR="7328" marT="73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22947380"/>
                  </a:ext>
                </a:extLst>
              </a:tr>
              <a:tr h="780304">
                <a:tc>
                  <a:txBody>
                    <a:bodyPr/>
                    <a:lstStyle/>
                    <a:p>
                      <a:pPr algn="l" fontAlgn="ctr"/>
                      <a:r>
                        <a:rPr lang="es-DO" sz="1400" b="0" i="0" u="none" strike="noStrike">
                          <a:solidFill>
                            <a:srgbClr val="000000"/>
                          </a:solidFill>
                          <a:effectLst/>
                          <a:latin typeface="Arial" panose="020B0604020202020204" pitchFamily="34" charset="0"/>
                        </a:rPr>
                        <a:t>Ha tenido igual estrés que en la modalidad presencial</a:t>
                      </a:r>
                    </a:p>
                  </a:txBody>
                  <a:tcPr marL="7328" marR="7328" marT="7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67</a:t>
                      </a:r>
                    </a:p>
                  </a:txBody>
                  <a:tcPr marL="7328" marR="7328" marT="73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11.9</a:t>
                      </a:r>
                    </a:p>
                  </a:txBody>
                  <a:tcPr marL="7328" marR="7328" marT="73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11.9</a:t>
                      </a:r>
                    </a:p>
                  </a:txBody>
                  <a:tcPr marL="7328" marR="7328" marT="7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11.9</a:t>
                      </a:r>
                    </a:p>
                  </a:txBody>
                  <a:tcPr marL="7328" marR="7328" marT="73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300805470"/>
                  </a:ext>
                </a:extLst>
              </a:tr>
              <a:tr h="800311">
                <a:tc>
                  <a:txBody>
                    <a:bodyPr/>
                    <a:lstStyle/>
                    <a:p>
                      <a:pPr algn="l" fontAlgn="ctr"/>
                      <a:r>
                        <a:rPr lang="es-DO" sz="1400" b="0" i="0" u="none" strike="noStrike">
                          <a:solidFill>
                            <a:srgbClr val="000000"/>
                          </a:solidFill>
                          <a:effectLst/>
                          <a:latin typeface="Arial" panose="020B0604020202020204" pitchFamily="34" charset="0"/>
                        </a:rPr>
                        <a:t>Ha tenido más estrés que en la modalidad presencial</a:t>
                      </a:r>
                    </a:p>
                  </a:txBody>
                  <a:tcPr marL="7328" marR="7328" marT="7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400" b="0" i="0" u="none" strike="noStrike">
                          <a:solidFill>
                            <a:srgbClr val="000000"/>
                          </a:solidFill>
                          <a:effectLst/>
                          <a:latin typeface="Arial" panose="020B0604020202020204" pitchFamily="34" charset="0"/>
                        </a:rPr>
                        <a:t>423</a:t>
                      </a:r>
                    </a:p>
                  </a:txBody>
                  <a:tcPr marL="7328" marR="7328" marT="732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75.1</a:t>
                      </a:r>
                    </a:p>
                  </a:txBody>
                  <a:tcPr marL="7328" marR="7328" marT="73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75.1</a:t>
                      </a:r>
                    </a:p>
                  </a:txBody>
                  <a:tcPr marL="7328" marR="7328" marT="7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87.0</a:t>
                      </a:r>
                    </a:p>
                  </a:txBody>
                  <a:tcPr marL="7328" marR="7328" marT="73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631622682"/>
                  </a:ext>
                </a:extLst>
              </a:tr>
              <a:tr h="730284">
                <a:tc>
                  <a:txBody>
                    <a:bodyPr/>
                    <a:lstStyle/>
                    <a:p>
                      <a:pPr algn="l" fontAlgn="ctr"/>
                      <a:r>
                        <a:rPr lang="es-DO" sz="1400" b="0" i="0" u="none" strike="noStrike">
                          <a:solidFill>
                            <a:srgbClr val="000000"/>
                          </a:solidFill>
                          <a:effectLst/>
                          <a:latin typeface="Arial" panose="020B0604020202020204" pitchFamily="34" charset="0"/>
                        </a:rPr>
                        <a:t>Ha tenido menos estrés que en la modalidad presencial</a:t>
                      </a:r>
                    </a:p>
                  </a:txBody>
                  <a:tcPr marL="7328" marR="7328" marT="7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1400" b="0" i="0" u="none" strike="noStrike">
                          <a:solidFill>
                            <a:srgbClr val="000000"/>
                          </a:solidFill>
                          <a:effectLst/>
                          <a:latin typeface="Arial" panose="020B0604020202020204" pitchFamily="34" charset="0"/>
                        </a:rPr>
                        <a:t>73</a:t>
                      </a:r>
                    </a:p>
                  </a:txBody>
                  <a:tcPr marL="7328" marR="7328" marT="732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13.0</a:t>
                      </a:r>
                    </a:p>
                  </a:txBody>
                  <a:tcPr marL="7328" marR="7328" marT="73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13.0</a:t>
                      </a:r>
                    </a:p>
                  </a:txBody>
                  <a:tcPr marL="7328" marR="7328" marT="7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1400" b="0" i="0" u="none" strike="noStrike">
                          <a:solidFill>
                            <a:srgbClr val="000000"/>
                          </a:solidFill>
                          <a:effectLst/>
                          <a:latin typeface="Arial" panose="020B0604020202020204" pitchFamily="34" charset="0"/>
                        </a:rPr>
                        <a:t>100.0</a:t>
                      </a:r>
                    </a:p>
                  </a:txBody>
                  <a:tcPr marL="7328" marR="7328" marT="73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228607169"/>
                  </a:ext>
                </a:extLst>
              </a:tr>
              <a:tr h="225957">
                <a:tc>
                  <a:txBody>
                    <a:bodyPr/>
                    <a:lstStyle/>
                    <a:p>
                      <a:pPr algn="ctr" fontAlgn="ctr"/>
                      <a:r>
                        <a:rPr lang="es-DO" sz="1400" b="1" i="0" u="none" strike="noStrike">
                          <a:solidFill>
                            <a:srgbClr val="000000"/>
                          </a:solidFill>
                          <a:effectLst/>
                          <a:latin typeface="Arial" panose="020B0604020202020204" pitchFamily="34" charset="0"/>
                        </a:rPr>
                        <a:t>Total</a:t>
                      </a:r>
                    </a:p>
                  </a:txBody>
                  <a:tcPr marL="7328" marR="7328" marT="7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400" b="1" i="0" u="none" strike="noStrike">
                          <a:solidFill>
                            <a:srgbClr val="000000"/>
                          </a:solidFill>
                          <a:effectLst/>
                          <a:latin typeface="Arial" panose="020B0604020202020204" pitchFamily="34" charset="0"/>
                        </a:rPr>
                        <a:t>563</a:t>
                      </a:r>
                    </a:p>
                  </a:txBody>
                  <a:tcPr marL="7328" marR="7328" marT="73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400" b="1" i="0" u="none" strike="noStrike">
                          <a:solidFill>
                            <a:srgbClr val="000000"/>
                          </a:solidFill>
                          <a:effectLst/>
                          <a:latin typeface="Arial" panose="020B0604020202020204" pitchFamily="34" charset="0"/>
                        </a:rPr>
                        <a:t>100.0</a:t>
                      </a:r>
                    </a:p>
                  </a:txBody>
                  <a:tcPr marL="7328" marR="7328" marT="73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400" b="1" i="0" u="none" strike="noStrike">
                          <a:solidFill>
                            <a:srgbClr val="000000"/>
                          </a:solidFill>
                          <a:effectLst/>
                          <a:latin typeface="Arial" panose="020B0604020202020204" pitchFamily="34" charset="0"/>
                        </a:rPr>
                        <a:t>100.0</a:t>
                      </a:r>
                    </a:p>
                  </a:txBody>
                  <a:tcPr marL="7328" marR="7328" marT="73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1400" b="1" i="0" u="none" strike="noStrike" dirty="0">
                          <a:solidFill>
                            <a:srgbClr val="000000"/>
                          </a:solidFill>
                          <a:effectLst/>
                          <a:latin typeface="Arial" panose="020B0604020202020204" pitchFamily="34" charset="0"/>
                        </a:rPr>
                        <a:t> </a:t>
                      </a:r>
                    </a:p>
                  </a:txBody>
                  <a:tcPr marL="7328" marR="7328" marT="73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428930756"/>
                  </a:ext>
                </a:extLst>
              </a:tr>
            </a:tbl>
          </a:graphicData>
        </a:graphic>
      </p:graphicFrame>
      <p:graphicFrame>
        <p:nvGraphicFramePr>
          <p:cNvPr id="7" name="Gráfico 6">
            <a:extLst>
              <a:ext uri="{FF2B5EF4-FFF2-40B4-BE49-F238E27FC236}">
                <a16:creationId xmlns:a16="http://schemas.microsoft.com/office/drawing/2014/main" id="{D51E8DC3-1D32-DE4D-ABA7-C85E1203F9C1}"/>
              </a:ext>
            </a:extLst>
          </p:cNvPr>
          <p:cNvGraphicFramePr>
            <a:graphicFrameLocks/>
          </p:cNvGraphicFramePr>
          <p:nvPr>
            <p:extLst>
              <p:ext uri="{D42A27DB-BD31-4B8C-83A1-F6EECF244321}">
                <p14:modId xmlns:p14="http://schemas.microsoft.com/office/powerpoint/2010/main" val="1485426966"/>
              </p:ext>
            </p:extLst>
          </p:nvPr>
        </p:nvGraphicFramePr>
        <p:xfrm>
          <a:off x="6436895" y="1756611"/>
          <a:ext cx="5378116" cy="4841112"/>
        </p:xfrm>
        <a:graphic>
          <a:graphicData uri="http://schemas.openxmlformats.org/drawingml/2006/chart">
            <c:chart xmlns:c="http://schemas.openxmlformats.org/drawingml/2006/chart" xmlns:r="http://schemas.openxmlformats.org/officeDocument/2006/relationships" r:id="rId4"/>
          </a:graphicData>
        </a:graphic>
      </p:graphicFrame>
      <p:sp>
        <p:nvSpPr>
          <p:cNvPr id="8" name="Marcador de número de diapositiva 7">
            <a:extLst>
              <a:ext uri="{FF2B5EF4-FFF2-40B4-BE49-F238E27FC236}">
                <a16:creationId xmlns:a16="http://schemas.microsoft.com/office/drawing/2014/main" id="{643E6135-6FAF-3747-A7AF-92078E20BB75}"/>
              </a:ext>
            </a:extLst>
          </p:cNvPr>
          <p:cNvSpPr>
            <a:spLocks noGrp="1"/>
          </p:cNvSpPr>
          <p:nvPr>
            <p:ph type="sldNum" sz="quarter" idx="12"/>
          </p:nvPr>
        </p:nvSpPr>
        <p:spPr/>
        <p:txBody>
          <a:bodyPr/>
          <a:lstStyle/>
          <a:p>
            <a:fld id="{F5D1F510-C917-4B4E-B0A9-1BF7ED89073D}" type="slidenum">
              <a:rPr lang="es-DO" smtClean="0"/>
              <a:t>97</a:t>
            </a:fld>
            <a:endParaRPr lang="es-DO"/>
          </a:p>
        </p:txBody>
      </p:sp>
    </p:spTree>
    <p:extLst>
      <p:ext uri="{BB962C8B-B14F-4D97-AF65-F5344CB8AC3E}">
        <p14:creationId xmlns:p14="http://schemas.microsoft.com/office/powerpoint/2010/main" val="146671270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sp>
        <p:nvSpPr>
          <p:cNvPr id="15" name="CuadroTexto 14">
            <a:extLst>
              <a:ext uri="{FF2B5EF4-FFF2-40B4-BE49-F238E27FC236}">
                <a16:creationId xmlns:a16="http://schemas.microsoft.com/office/drawing/2014/main" id="{48FC995B-5D7B-C84F-BB9A-93930C681782}"/>
              </a:ext>
            </a:extLst>
          </p:cNvPr>
          <p:cNvSpPr txBox="1"/>
          <p:nvPr/>
        </p:nvSpPr>
        <p:spPr>
          <a:xfrm>
            <a:off x="4445330" y="897387"/>
            <a:ext cx="3301340" cy="523220"/>
          </a:xfrm>
          <a:prstGeom prst="rect">
            <a:avLst/>
          </a:prstGeom>
          <a:solidFill>
            <a:schemeClr val="accent6">
              <a:lumMod val="60000"/>
              <a:lumOff val="40000"/>
            </a:schemeClr>
          </a:solidFill>
        </p:spPr>
        <p:txBody>
          <a:bodyPr wrap="square" rtlCol="0">
            <a:spAutoFit/>
          </a:bodyPr>
          <a:lstStyle/>
          <a:p>
            <a:pPr algn="ctr"/>
            <a:r>
              <a:rPr lang="es-DO" sz="2800" b="1" dirty="0"/>
              <a:t>Facultades</a:t>
            </a:r>
          </a:p>
        </p:txBody>
      </p:sp>
      <p:graphicFrame>
        <p:nvGraphicFramePr>
          <p:cNvPr id="5" name="Tabla 4">
            <a:extLst>
              <a:ext uri="{FF2B5EF4-FFF2-40B4-BE49-F238E27FC236}">
                <a16:creationId xmlns:a16="http://schemas.microsoft.com/office/drawing/2014/main" id="{89809302-CA67-4748-8E1E-920256B0B00D}"/>
              </a:ext>
            </a:extLst>
          </p:cNvPr>
          <p:cNvGraphicFramePr>
            <a:graphicFrameLocks noGrp="1"/>
          </p:cNvGraphicFramePr>
          <p:nvPr>
            <p:extLst>
              <p:ext uri="{D42A27DB-BD31-4B8C-83A1-F6EECF244321}">
                <p14:modId xmlns:p14="http://schemas.microsoft.com/office/powerpoint/2010/main" val="7581988"/>
              </p:ext>
            </p:extLst>
          </p:nvPr>
        </p:nvGraphicFramePr>
        <p:xfrm>
          <a:off x="198714" y="1645744"/>
          <a:ext cx="5378115" cy="4903858"/>
        </p:xfrm>
        <a:graphic>
          <a:graphicData uri="http://schemas.openxmlformats.org/drawingml/2006/table">
            <a:tbl>
              <a:tblPr/>
              <a:tblGrid>
                <a:gridCol w="2496693">
                  <a:extLst>
                    <a:ext uri="{9D8B030D-6E8A-4147-A177-3AD203B41FA5}">
                      <a16:colId xmlns:a16="http://schemas.microsoft.com/office/drawing/2014/main" val="1185017495"/>
                    </a:ext>
                  </a:extLst>
                </a:gridCol>
                <a:gridCol w="892978">
                  <a:extLst>
                    <a:ext uri="{9D8B030D-6E8A-4147-A177-3AD203B41FA5}">
                      <a16:colId xmlns:a16="http://schemas.microsoft.com/office/drawing/2014/main" val="2410084710"/>
                    </a:ext>
                  </a:extLst>
                </a:gridCol>
                <a:gridCol w="528497">
                  <a:extLst>
                    <a:ext uri="{9D8B030D-6E8A-4147-A177-3AD203B41FA5}">
                      <a16:colId xmlns:a16="http://schemas.microsoft.com/office/drawing/2014/main" val="504903912"/>
                    </a:ext>
                  </a:extLst>
                </a:gridCol>
                <a:gridCol w="528497">
                  <a:extLst>
                    <a:ext uri="{9D8B030D-6E8A-4147-A177-3AD203B41FA5}">
                      <a16:colId xmlns:a16="http://schemas.microsoft.com/office/drawing/2014/main" val="780690413"/>
                    </a:ext>
                  </a:extLst>
                </a:gridCol>
                <a:gridCol w="931450">
                  <a:extLst>
                    <a:ext uri="{9D8B030D-6E8A-4147-A177-3AD203B41FA5}">
                      <a16:colId xmlns:a16="http://schemas.microsoft.com/office/drawing/2014/main" val="3813027317"/>
                    </a:ext>
                  </a:extLst>
                </a:gridCol>
              </a:tblGrid>
              <a:tr h="532138">
                <a:tc gridSpan="5">
                  <a:txBody>
                    <a:bodyPr/>
                    <a:lstStyle/>
                    <a:p>
                      <a:pPr algn="ctr" fontAlgn="ctr"/>
                      <a:r>
                        <a:rPr lang="es-DO" sz="1100" b="1" i="0" u="none" strike="noStrike">
                          <a:solidFill>
                            <a:srgbClr val="000000"/>
                          </a:solidFill>
                          <a:effectLst/>
                          <a:latin typeface="Arial" panose="020B0604020202020204" pitchFamily="34" charset="0"/>
                        </a:rPr>
                        <a:t>Encuesta a Docentes: Evaluación del primer mes del proceso de docencia virtual, Semestre 2020-20.</a:t>
                      </a:r>
                    </a:p>
                  </a:txBody>
                  <a:tcPr marL="5448" marR="5448" marT="5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D868"/>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665407895"/>
                  </a:ext>
                </a:extLst>
              </a:tr>
              <a:tr h="376591">
                <a:tc gridSpan="5">
                  <a:txBody>
                    <a:bodyPr/>
                    <a:lstStyle/>
                    <a:p>
                      <a:pPr algn="ctr" fontAlgn="ctr"/>
                      <a:r>
                        <a:rPr lang="es-DO" sz="1100" b="1" i="0" u="none" strike="noStrike">
                          <a:solidFill>
                            <a:srgbClr val="000000"/>
                          </a:solidFill>
                          <a:effectLst/>
                          <a:latin typeface="Arial" panose="020B0604020202020204" pitchFamily="34" charset="0"/>
                        </a:rPr>
                        <a:t>Cantidad y % de motivos para la valoración del estrés</a:t>
                      </a:r>
                    </a:p>
                  </a:txBody>
                  <a:tcPr marL="5448" marR="5448" marT="5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3095371517"/>
                  </a:ext>
                </a:extLst>
              </a:tr>
              <a:tr h="401151">
                <a:tc>
                  <a:txBody>
                    <a:bodyPr/>
                    <a:lstStyle/>
                    <a:p>
                      <a:pPr algn="ctr" fontAlgn="ctr"/>
                      <a:r>
                        <a:rPr lang="es-DO" sz="900" b="1" i="0" u="none" strike="noStrike">
                          <a:solidFill>
                            <a:srgbClr val="000000"/>
                          </a:solidFill>
                          <a:effectLst/>
                          <a:latin typeface="Arial" panose="020B0604020202020204" pitchFamily="34" charset="0"/>
                        </a:rPr>
                        <a:t>Por qué reconoce un cambio o permanencia en el estrés</a:t>
                      </a:r>
                    </a:p>
                  </a:txBody>
                  <a:tcPr marL="5448" marR="5448" marT="54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000" b="1" i="0" u="none" strike="noStrike">
                          <a:solidFill>
                            <a:srgbClr val="000000"/>
                          </a:solidFill>
                          <a:effectLst/>
                          <a:latin typeface="Arial" panose="020B0604020202020204" pitchFamily="34" charset="0"/>
                        </a:rPr>
                        <a:t>Frecuencia</a:t>
                      </a:r>
                    </a:p>
                  </a:txBody>
                  <a:tcPr marL="5448" marR="5448" marT="5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100" b="1" i="0" u="none" strike="noStrike">
                          <a:solidFill>
                            <a:srgbClr val="000000"/>
                          </a:solidFill>
                          <a:effectLst/>
                          <a:latin typeface="Arial" panose="020B0604020202020204" pitchFamily="34" charset="0"/>
                        </a:rPr>
                        <a:t>%</a:t>
                      </a:r>
                    </a:p>
                  </a:txBody>
                  <a:tcPr marL="5448" marR="5448" marT="5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000" b="1" i="0" u="none" strike="noStrike">
                          <a:solidFill>
                            <a:srgbClr val="000000"/>
                          </a:solidFill>
                          <a:effectLst/>
                          <a:latin typeface="Arial" panose="020B0604020202020204" pitchFamily="34" charset="0"/>
                        </a:rPr>
                        <a:t>% Válido</a:t>
                      </a:r>
                    </a:p>
                  </a:txBody>
                  <a:tcPr marL="5448" marR="5448" marT="5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tc>
                  <a:txBody>
                    <a:bodyPr/>
                    <a:lstStyle/>
                    <a:p>
                      <a:pPr algn="ctr" fontAlgn="ctr"/>
                      <a:r>
                        <a:rPr lang="es-DO" sz="1000" b="1" i="0" u="none" strike="noStrike">
                          <a:solidFill>
                            <a:srgbClr val="000000"/>
                          </a:solidFill>
                          <a:effectLst/>
                          <a:latin typeface="Arial" panose="020B0604020202020204" pitchFamily="34" charset="0"/>
                        </a:rPr>
                        <a:t>% Acumulado</a:t>
                      </a:r>
                    </a:p>
                  </a:txBody>
                  <a:tcPr marL="5448" marR="5448" marT="54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1DA"/>
                    </a:solidFill>
                  </a:tcPr>
                </a:tc>
                <a:extLst>
                  <a:ext uri="{0D108BD9-81ED-4DB2-BD59-A6C34878D82A}">
                    <a16:rowId xmlns:a16="http://schemas.microsoft.com/office/drawing/2014/main" val="4022484765"/>
                  </a:ext>
                </a:extLst>
              </a:tr>
              <a:tr h="155548">
                <a:tc>
                  <a:txBody>
                    <a:bodyPr/>
                    <a:lstStyle/>
                    <a:p>
                      <a:pPr algn="l" fontAlgn="ctr"/>
                      <a:r>
                        <a:rPr lang="es-DO" sz="800" b="0" i="0" u="none" strike="noStrike">
                          <a:solidFill>
                            <a:srgbClr val="000000"/>
                          </a:solidFill>
                          <a:effectLst/>
                          <a:latin typeface="Arial" panose="020B0604020202020204" pitchFamily="34" charset="0"/>
                        </a:rPr>
                        <a:t>El tiempo de trabajo aumento</a:t>
                      </a:r>
                    </a:p>
                  </a:txBody>
                  <a:tcPr marL="5448" marR="5448" marT="54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800" b="0" i="0" u="none" strike="noStrike">
                          <a:solidFill>
                            <a:srgbClr val="000000"/>
                          </a:solidFill>
                          <a:effectLst/>
                          <a:latin typeface="Arial" panose="020B0604020202020204" pitchFamily="34" charset="0"/>
                        </a:rPr>
                        <a:t>138</a:t>
                      </a:r>
                    </a:p>
                  </a:txBody>
                  <a:tcPr marL="5448" marR="5448" marT="544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32.5</a:t>
                      </a:r>
                    </a:p>
                  </a:txBody>
                  <a:tcPr marL="5448" marR="5448" marT="5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32.5</a:t>
                      </a:r>
                    </a:p>
                  </a:txBody>
                  <a:tcPr marL="5448" marR="5448" marT="54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32.5</a:t>
                      </a:r>
                    </a:p>
                  </a:txBody>
                  <a:tcPr marL="5448" marR="5448" marT="54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29468699"/>
                  </a:ext>
                </a:extLst>
              </a:tr>
              <a:tr h="155548">
                <a:tc>
                  <a:txBody>
                    <a:bodyPr/>
                    <a:lstStyle/>
                    <a:p>
                      <a:pPr algn="l" fontAlgn="ctr"/>
                      <a:r>
                        <a:rPr lang="es-DO" sz="800" b="0" i="0" u="none" strike="noStrike">
                          <a:solidFill>
                            <a:srgbClr val="000000"/>
                          </a:solidFill>
                          <a:effectLst/>
                          <a:latin typeface="Arial" panose="020B0604020202020204" pitchFamily="34" charset="0"/>
                        </a:rPr>
                        <a:t>Demasiada atención a los estudiantes</a:t>
                      </a:r>
                    </a:p>
                  </a:txBody>
                  <a:tcPr marL="5448" marR="5448" marT="54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800" b="0" i="0" u="none" strike="noStrike">
                          <a:solidFill>
                            <a:srgbClr val="000000"/>
                          </a:solidFill>
                          <a:effectLst/>
                          <a:latin typeface="Arial" panose="020B0604020202020204" pitchFamily="34" charset="0"/>
                        </a:rPr>
                        <a:t>48</a:t>
                      </a:r>
                    </a:p>
                  </a:txBody>
                  <a:tcPr marL="5448" marR="5448" marT="544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11.3</a:t>
                      </a:r>
                    </a:p>
                  </a:txBody>
                  <a:tcPr marL="5448" marR="5448" marT="5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11.3</a:t>
                      </a:r>
                    </a:p>
                  </a:txBody>
                  <a:tcPr marL="5448" marR="5448" marT="54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43.8</a:t>
                      </a:r>
                    </a:p>
                  </a:txBody>
                  <a:tcPr marL="5448" marR="5448" marT="54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529500886"/>
                  </a:ext>
                </a:extLst>
              </a:tr>
              <a:tr h="155548">
                <a:tc>
                  <a:txBody>
                    <a:bodyPr/>
                    <a:lstStyle/>
                    <a:p>
                      <a:pPr algn="l" fontAlgn="ctr"/>
                      <a:r>
                        <a:rPr lang="es-DO" sz="800" b="0" i="0" u="none" strike="noStrike">
                          <a:solidFill>
                            <a:srgbClr val="000000"/>
                          </a:solidFill>
                          <a:effectLst/>
                          <a:latin typeface="Arial" panose="020B0604020202020204" pitchFamily="34" charset="0"/>
                        </a:rPr>
                        <a:t>Adaptarse al cambio de modalidad</a:t>
                      </a:r>
                    </a:p>
                  </a:txBody>
                  <a:tcPr marL="5448" marR="5448" marT="54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800" b="0" i="0" u="none" strike="noStrike">
                          <a:solidFill>
                            <a:srgbClr val="000000"/>
                          </a:solidFill>
                          <a:effectLst/>
                          <a:latin typeface="Arial" panose="020B0604020202020204" pitchFamily="34" charset="0"/>
                        </a:rPr>
                        <a:t>43</a:t>
                      </a:r>
                    </a:p>
                  </a:txBody>
                  <a:tcPr marL="5448" marR="5448" marT="544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10.1</a:t>
                      </a:r>
                    </a:p>
                  </a:txBody>
                  <a:tcPr marL="5448" marR="5448" marT="5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10.1</a:t>
                      </a:r>
                    </a:p>
                  </a:txBody>
                  <a:tcPr marL="5448" marR="5448" marT="54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53.9</a:t>
                      </a:r>
                    </a:p>
                  </a:txBody>
                  <a:tcPr marL="5448" marR="5448" marT="54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168490433"/>
                  </a:ext>
                </a:extLst>
              </a:tr>
              <a:tr h="155548">
                <a:tc>
                  <a:txBody>
                    <a:bodyPr/>
                    <a:lstStyle/>
                    <a:p>
                      <a:pPr algn="l" fontAlgn="ctr"/>
                      <a:r>
                        <a:rPr lang="es-DO" sz="800" b="0" i="0" u="none" strike="noStrike">
                          <a:solidFill>
                            <a:srgbClr val="000000"/>
                          </a:solidFill>
                          <a:effectLst/>
                          <a:latin typeface="Arial" panose="020B0604020202020204" pitchFamily="34" charset="0"/>
                        </a:rPr>
                        <a:t>Porque tengo poco dominio de la plataforma</a:t>
                      </a:r>
                    </a:p>
                  </a:txBody>
                  <a:tcPr marL="5448" marR="5448" marT="54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800" b="0" i="0" u="none" strike="noStrike">
                          <a:solidFill>
                            <a:srgbClr val="000000"/>
                          </a:solidFill>
                          <a:effectLst/>
                          <a:latin typeface="Arial" panose="020B0604020202020204" pitchFamily="34" charset="0"/>
                        </a:rPr>
                        <a:t>34</a:t>
                      </a:r>
                    </a:p>
                  </a:txBody>
                  <a:tcPr marL="5448" marR="5448" marT="544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8.0</a:t>
                      </a:r>
                    </a:p>
                  </a:txBody>
                  <a:tcPr marL="5448" marR="5448" marT="5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8.0</a:t>
                      </a:r>
                    </a:p>
                  </a:txBody>
                  <a:tcPr marL="5448" marR="5448" marT="54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61.9</a:t>
                      </a:r>
                    </a:p>
                  </a:txBody>
                  <a:tcPr marL="5448" marR="5448" marT="54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8220260"/>
                  </a:ext>
                </a:extLst>
              </a:tr>
              <a:tr h="311096">
                <a:tc>
                  <a:txBody>
                    <a:bodyPr/>
                    <a:lstStyle/>
                    <a:p>
                      <a:pPr algn="l" fontAlgn="ctr"/>
                      <a:r>
                        <a:rPr lang="es-DO" sz="800" b="0" i="0" u="none" strike="noStrike">
                          <a:solidFill>
                            <a:srgbClr val="000000"/>
                          </a:solidFill>
                          <a:effectLst/>
                          <a:latin typeface="Arial" panose="020B0604020202020204" pitchFamily="34" charset="0"/>
                        </a:rPr>
                        <a:t>Por la falta de conocimiento de los alumnos sobre la plataforma</a:t>
                      </a:r>
                    </a:p>
                  </a:txBody>
                  <a:tcPr marL="5448" marR="5448" marT="54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800" b="0" i="0" u="none" strike="noStrike">
                          <a:solidFill>
                            <a:srgbClr val="000000"/>
                          </a:solidFill>
                          <a:effectLst/>
                          <a:latin typeface="Arial" panose="020B0604020202020204" pitchFamily="34" charset="0"/>
                        </a:rPr>
                        <a:t>24</a:t>
                      </a:r>
                    </a:p>
                  </a:txBody>
                  <a:tcPr marL="5448" marR="5448" marT="544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5.6</a:t>
                      </a:r>
                    </a:p>
                  </a:txBody>
                  <a:tcPr marL="5448" marR="5448" marT="5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5.6</a:t>
                      </a:r>
                    </a:p>
                  </a:txBody>
                  <a:tcPr marL="5448" marR="5448" marT="54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67.5</a:t>
                      </a:r>
                    </a:p>
                  </a:txBody>
                  <a:tcPr marL="5448" marR="5448" marT="54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416034336"/>
                  </a:ext>
                </a:extLst>
              </a:tr>
              <a:tr h="311096">
                <a:tc>
                  <a:txBody>
                    <a:bodyPr/>
                    <a:lstStyle/>
                    <a:p>
                      <a:pPr algn="l" fontAlgn="ctr"/>
                      <a:r>
                        <a:rPr lang="es-DO" sz="800" b="0" i="0" u="none" strike="noStrike">
                          <a:solidFill>
                            <a:srgbClr val="000000"/>
                          </a:solidFill>
                          <a:effectLst/>
                          <a:latin typeface="Arial" panose="020B0604020202020204" pitchFamily="34" charset="0"/>
                        </a:rPr>
                        <a:t>Por la incertidumbre en el funcionamiento de la plataforma</a:t>
                      </a:r>
                    </a:p>
                  </a:txBody>
                  <a:tcPr marL="5448" marR="5448" marT="54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800" b="0" i="0" u="none" strike="noStrike">
                          <a:solidFill>
                            <a:srgbClr val="000000"/>
                          </a:solidFill>
                          <a:effectLst/>
                          <a:latin typeface="Arial" panose="020B0604020202020204" pitchFamily="34" charset="0"/>
                        </a:rPr>
                        <a:t>23</a:t>
                      </a:r>
                    </a:p>
                  </a:txBody>
                  <a:tcPr marL="5448" marR="5448" marT="544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5.4</a:t>
                      </a:r>
                    </a:p>
                  </a:txBody>
                  <a:tcPr marL="5448" marR="5448" marT="5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5.4</a:t>
                      </a:r>
                    </a:p>
                  </a:txBody>
                  <a:tcPr marL="5448" marR="5448" marT="54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72.9</a:t>
                      </a:r>
                    </a:p>
                  </a:txBody>
                  <a:tcPr marL="5448" marR="5448" marT="54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660679049"/>
                  </a:ext>
                </a:extLst>
              </a:tr>
              <a:tr h="155548">
                <a:tc>
                  <a:txBody>
                    <a:bodyPr/>
                    <a:lstStyle/>
                    <a:p>
                      <a:pPr algn="l" fontAlgn="ctr"/>
                      <a:r>
                        <a:rPr lang="es-DO" sz="800" b="0" i="0" u="none" strike="noStrike">
                          <a:solidFill>
                            <a:srgbClr val="000000"/>
                          </a:solidFill>
                          <a:effectLst/>
                          <a:latin typeface="Arial" panose="020B0604020202020204" pitchFamily="34" charset="0"/>
                        </a:rPr>
                        <a:t>Por la mala conectividad de los estudiantes</a:t>
                      </a:r>
                    </a:p>
                  </a:txBody>
                  <a:tcPr marL="5448" marR="5448" marT="54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800" b="0" i="0" u="none" strike="noStrike">
                          <a:solidFill>
                            <a:srgbClr val="000000"/>
                          </a:solidFill>
                          <a:effectLst/>
                          <a:latin typeface="Arial" panose="020B0604020202020204" pitchFamily="34" charset="0"/>
                        </a:rPr>
                        <a:t>22</a:t>
                      </a:r>
                    </a:p>
                  </a:txBody>
                  <a:tcPr marL="5448" marR="5448" marT="544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5.2</a:t>
                      </a:r>
                    </a:p>
                  </a:txBody>
                  <a:tcPr marL="5448" marR="5448" marT="5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5.2</a:t>
                      </a:r>
                    </a:p>
                  </a:txBody>
                  <a:tcPr marL="5448" marR="5448" marT="54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78.1</a:t>
                      </a:r>
                    </a:p>
                  </a:txBody>
                  <a:tcPr marL="5448" marR="5448" marT="54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955440882"/>
                  </a:ext>
                </a:extLst>
              </a:tr>
              <a:tr h="155548">
                <a:tc>
                  <a:txBody>
                    <a:bodyPr/>
                    <a:lstStyle/>
                    <a:p>
                      <a:pPr algn="l" fontAlgn="ctr"/>
                      <a:r>
                        <a:rPr lang="es-DO" sz="800" b="0" i="0" u="none" strike="noStrike">
                          <a:solidFill>
                            <a:srgbClr val="000000"/>
                          </a:solidFill>
                          <a:effectLst/>
                          <a:latin typeface="Arial" panose="020B0604020202020204" pitchFamily="34" charset="0"/>
                        </a:rPr>
                        <a:t>El estrés propio de la docencia</a:t>
                      </a:r>
                    </a:p>
                  </a:txBody>
                  <a:tcPr marL="5448" marR="5448" marT="54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800" b="0" i="0" u="none" strike="noStrike">
                          <a:solidFill>
                            <a:srgbClr val="000000"/>
                          </a:solidFill>
                          <a:effectLst/>
                          <a:latin typeface="Arial" panose="020B0604020202020204" pitchFamily="34" charset="0"/>
                        </a:rPr>
                        <a:t>16</a:t>
                      </a:r>
                    </a:p>
                  </a:txBody>
                  <a:tcPr marL="5448" marR="5448" marT="544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3.8</a:t>
                      </a:r>
                    </a:p>
                  </a:txBody>
                  <a:tcPr marL="5448" marR="5448" marT="5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3.8</a:t>
                      </a:r>
                    </a:p>
                  </a:txBody>
                  <a:tcPr marL="5448" marR="5448" marT="54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81.9</a:t>
                      </a:r>
                    </a:p>
                  </a:txBody>
                  <a:tcPr marL="5448" marR="5448" marT="54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021700080"/>
                  </a:ext>
                </a:extLst>
              </a:tr>
              <a:tr h="155548">
                <a:tc>
                  <a:txBody>
                    <a:bodyPr/>
                    <a:lstStyle/>
                    <a:p>
                      <a:pPr algn="l" fontAlgn="ctr"/>
                      <a:r>
                        <a:rPr lang="es-DO" sz="800" b="0" i="0" u="none" strike="noStrike">
                          <a:solidFill>
                            <a:srgbClr val="000000"/>
                          </a:solidFill>
                          <a:effectLst/>
                          <a:latin typeface="Arial" panose="020B0604020202020204" pitchFamily="34" charset="0"/>
                        </a:rPr>
                        <a:t>El trabajo en cas no permite concentrarse</a:t>
                      </a:r>
                    </a:p>
                  </a:txBody>
                  <a:tcPr marL="5448" marR="5448" marT="54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800" b="0" i="0" u="none" strike="noStrike">
                          <a:solidFill>
                            <a:srgbClr val="000000"/>
                          </a:solidFill>
                          <a:effectLst/>
                          <a:latin typeface="Arial" panose="020B0604020202020204" pitchFamily="34" charset="0"/>
                        </a:rPr>
                        <a:t>14</a:t>
                      </a:r>
                    </a:p>
                  </a:txBody>
                  <a:tcPr marL="5448" marR="5448" marT="544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3.3</a:t>
                      </a:r>
                    </a:p>
                  </a:txBody>
                  <a:tcPr marL="5448" marR="5448" marT="5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3.3</a:t>
                      </a:r>
                    </a:p>
                  </a:txBody>
                  <a:tcPr marL="5448" marR="5448" marT="54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85.2</a:t>
                      </a:r>
                    </a:p>
                  </a:txBody>
                  <a:tcPr marL="5448" marR="5448" marT="54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961409843"/>
                  </a:ext>
                </a:extLst>
              </a:tr>
              <a:tr h="155548">
                <a:tc>
                  <a:txBody>
                    <a:bodyPr/>
                    <a:lstStyle/>
                    <a:p>
                      <a:pPr algn="l" fontAlgn="ctr"/>
                      <a:r>
                        <a:rPr lang="es-DO" sz="800" b="0" i="0" u="none" strike="noStrike">
                          <a:solidFill>
                            <a:srgbClr val="000000"/>
                          </a:solidFill>
                          <a:effectLst/>
                          <a:latin typeface="Arial" panose="020B0604020202020204" pitchFamily="34" charset="0"/>
                        </a:rPr>
                        <a:t>Por lo difícil de adaptar los contenidos</a:t>
                      </a:r>
                    </a:p>
                  </a:txBody>
                  <a:tcPr marL="5448" marR="5448" marT="54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800" b="0" i="0" u="none" strike="noStrike">
                          <a:solidFill>
                            <a:srgbClr val="000000"/>
                          </a:solidFill>
                          <a:effectLst/>
                          <a:latin typeface="Arial" panose="020B0604020202020204" pitchFamily="34" charset="0"/>
                        </a:rPr>
                        <a:t>13</a:t>
                      </a:r>
                    </a:p>
                  </a:txBody>
                  <a:tcPr marL="5448" marR="5448" marT="544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3.1</a:t>
                      </a:r>
                    </a:p>
                  </a:txBody>
                  <a:tcPr marL="5448" marR="5448" marT="5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3.1</a:t>
                      </a:r>
                    </a:p>
                  </a:txBody>
                  <a:tcPr marL="5448" marR="5448" marT="54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88.2</a:t>
                      </a:r>
                    </a:p>
                  </a:txBody>
                  <a:tcPr marL="5448" marR="5448" marT="54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560889140"/>
                  </a:ext>
                </a:extLst>
              </a:tr>
              <a:tr h="311096">
                <a:tc>
                  <a:txBody>
                    <a:bodyPr/>
                    <a:lstStyle/>
                    <a:p>
                      <a:pPr algn="l" fontAlgn="ctr"/>
                      <a:r>
                        <a:rPr lang="es-DO" sz="800" b="0" i="0" u="none" strike="noStrike">
                          <a:solidFill>
                            <a:srgbClr val="000000"/>
                          </a:solidFill>
                          <a:effectLst/>
                          <a:latin typeface="Arial" panose="020B0604020202020204" pitchFamily="34" charset="0"/>
                        </a:rPr>
                        <a:t>Por la difícil de las asignatura practica en la docencia virtual</a:t>
                      </a:r>
                    </a:p>
                  </a:txBody>
                  <a:tcPr marL="5448" marR="5448" marT="54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800" b="0" i="0" u="none" strike="noStrike">
                          <a:solidFill>
                            <a:srgbClr val="000000"/>
                          </a:solidFill>
                          <a:effectLst/>
                          <a:latin typeface="Arial" panose="020B0604020202020204" pitchFamily="34" charset="0"/>
                        </a:rPr>
                        <a:t>9</a:t>
                      </a:r>
                    </a:p>
                  </a:txBody>
                  <a:tcPr marL="5448" marR="5448" marT="544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2.1</a:t>
                      </a:r>
                    </a:p>
                  </a:txBody>
                  <a:tcPr marL="5448" marR="5448" marT="5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2.1</a:t>
                      </a:r>
                    </a:p>
                  </a:txBody>
                  <a:tcPr marL="5448" marR="5448" marT="54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90.4</a:t>
                      </a:r>
                    </a:p>
                  </a:txBody>
                  <a:tcPr marL="5448" marR="5448" marT="54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895948932"/>
                  </a:ext>
                </a:extLst>
              </a:tr>
              <a:tr h="155548">
                <a:tc>
                  <a:txBody>
                    <a:bodyPr/>
                    <a:lstStyle/>
                    <a:p>
                      <a:pPr algn="l" fontAlgn="ctr"/>
                      <a:r>
                        <a:rPr lang="es-DO" sz="800" b="0" i="0" u="none" strike="noStrike">
                          <a:solidFill>
                            <a:srgbClr val="000000"/>
                          </a:solidFill>
                          <a:effectLst/>
                          <a:latin typeface="Arial" panose="020B0604020202020204" pitchFamily="34" charset="0"/>
                        </a:rPr>
                        <a:t>Mal funcionamiento de energía y equipo</a:t>
                      </a:r>
                    </a:p>
                  </a:txBody>
                  <a:tcPr marL="5448" marR="5448" marT="54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800" b="0" i="0" u="none" strike="noStrike">
                          <a:solidFill>
                            <a:srgbClr val="000000"/>
                          </a:solidFill>
                          <a:effectLst/>
                          <a:latin typeface="Arial" panose="020B0604020202020204" pitchFamily="34" charset="0"/>
                        </a:rPr>
                        <a:t>6</a:t>
                      </a:r>
                    </a:p>
                  </a:txBody>
                  <a:tcPr marL="5448" marR="5448" marT="544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1.4</a:t>
                      </a:r>
                    </a:p>
                  </a:txBody>
                  <a:tcPr marL="5448" marR="5448" marT="5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1.4</a:t>
                      </a:r>
                    </a:p>
                  </a:txBody>
                  <a:tcPr marL="5448" marR="5448" marT="54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91.8</a:t>
                      </a:r>
                    </a:p>
                  </a:txBody>
                  <a:tcPr marL="5448" marR="5448" marT="54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466666383"/>
                  </a:ext>
                </a:extLst>
              </a:tr>
              <a:tr h="155548">
                <a:tc>
                  <a:txBody>
                    <a:bodyPr/>
                    <a:lstStyle/>
                    <a:p>
                      <a:pPr algn="l" fontAlgn="ctr"/>
                      <a:r>
                        <a:rPr lang="es-DO" sz="800" b="0" i="0" u="none" strike="noStrike">
                          <a:solidFill>
                            <a:srgbClr val="000000"/>
                          </a:solidFill>
                          <a:effectLst/>
                          <a:latin typeface="Arial" panose="020B0604020202020204" pitchFamily="34" charset="0"/>
                        </a:rPr>
                        <a:t>Falta de disciplina para el autoaprendizaje</a:t>
                      </a:r>
                    </a:p>
                  </a:txBody>
                  <a:tcPr marL="5448" marR="5448" marT="54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800" b="0" i="0" u="none" strike="noStrike">
                          <a:solidFill>
                            <a:srgbClr val="000000"/>
                          </a:solidFill>
                          <a:effectLst/>
                          <a:latin typeface="Arial" panose="020B0604020202020204" pitchFamily="34" charset="0"/>
                        </a:rPr>
                        <a:t>5</a:t>
                      </a:r>
                    </a:p>
                  </a:txBody>
                  <a:tcPr marL="5448" marR="5448" marT="544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1.2</a:t>
                      </a:r>
                    </a:p>
                  </a:txBody>
                  <a:tcPr marL="5448" marR="5448" marT="5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1.2</a:t>
                      </a:r>
                    </a:p>
                  </a:txBody>
                  <a:tcPr marL="5448" marR="5448" marT="54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92.9</a:t>
                      </a:r>
                    </a:p>
                  </a:txBody>
                  <a:tcPr marL="5448" marR="5448" marT="54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3054777631"/>
                  </a:ext>
                </a:extLst>
              </a:tr>
              <a:tr h="155548">
                <a:tc>
                  <a:txBody>
                    <a:bodyPr/>
                    <a:lstStyle/>
                    <a:p>
                      <a:pPr algn="l" fontAlgn="ctr"/>
                      <a:r>
                        <a:rPr lang="es-DO" sz="800" b="0" i="0" u="none" strike="noStrike">
                          <a:solidFill>
                            <a:srgbClr val="000000"/>
                          </a:solidFill>
                          <a:effectLst/>
                          <a:latin typeface="Arial" panose="020B0604020202020204" pitchFamily="34" charset="0"/>
                        </a:rPr>
                        <a:t>La mucha utilización de diferentes plataforma</a:t>
                      </a:r>
                    </a:p>
                  </a:txBody>
                  <a:tcPr marL="5448" marR="5448" marT="54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800" b="0" i="0" u="none" strike="noStrike">
                          <a:solidFill>
                            <a:srgbClr val="000000"/>
                          </a:solidFill>
                          <a:effectLst/>
                          <a:latin typeface="Arial" panose="020B0604020202020204" pitchFamily="34" charset="0"/>
                        </a:rPr>
                        <a:t>5</a:t>
                      </a:r>
                    </a:p>
                  </a:txBody>
                  <a:tcPr marL="5448" marR="5448" marT="544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1.2</a:t>
                      </a:r>
                    </a:p>
                  </a:txBody>
                  <a:tcPr marL="5448" marR="5448" marT="5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1.2</a:t>
                      </a:r>
                    </a:p>
                  </a:txBody>
                  <a:tcPr marL="5448" marR="5448" marT="54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94.1</a:t>
                      </a:r>
                    </a:p>
                  </a:txBody>
                  <a:tcPr marL="5448" marR="5448" marT="54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42974768"/>
                  </a:ext>
                </a:extLst>
              </a:tr>
              <a:tr h="155548">
                <a:tc>
                  <a:txBody>
                    <a:bodyPr/>
                    <a:lstStyle/>
                    <a:p>
                      <a:pPr algn="l" fontAlgn="ctr"/>
                      <a:r>
                        <a:rPr lang="es-DO" sz="800" b="0" i="0" u="none" strike="noStrike">
                          <a:solidFill>
                            <a:srgbClr val="000000"/>
                          </a:solidFill>
                          <a:effectLst/>
                          <a:latin typeface="Arial" panose="020B0604020202020204" pitchFamily="34" charset="0"/>
                        </a:rPr>
                        <a:t>Mal funcionamiento de la plataforma</a:t>
                      </a:r>
                    </a:p>
                  </a:txBody>
                  <a:tcPr marL="5448" marR="5448" marT="54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800" b="0" i="0" u="none" strike="noStrike">
                          <a:solidFill>
                            <a:srgbClr val="000000"/>
                          </a:solidFill>
                          <a:effectLst/>
                          <a:latin typeface="Arial" panose="020B0604020202020204" pitchFamily="34" charset="0"/>
                        </a:rPr>
                        <a:t>4</a:t>
                      </a:r>
                    </a:p>
                  </a:txBody>
                  <a:tcPr marL="5448" marR="5448" marT="544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0.9</a:t>
                      </a:r>
                    </a:p>
                  </a:txBody>
                  <a:tcPr marL="5448" marR="5448" marT="5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0.9</a:t>
                      </a:r>
                    </a:p>
                  </a:txBody>
                  <a:tcPr marL="5448" marR="5448" marT="54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95.1</a:t>
                      </a:r>
                    </a:p>
                  </a:txBody>
                  <a:tcPr marL="5448" marR="5448" marT="54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614181234"/>
                  </a:ext>
                </a:extLst>
              </a:tr>
              <a:tr h="163735">
                <a:tc>
                  <a:txBody>
                    <a:bodyPr/>
                    <a:lstStyle/>
                    <a:p>
                      <a:pPr algn="l" fontAlgn="ctr"/>
                      <a:r>
                        <a:rPr lang="es-DO" sz="800" b="0" i="0" u="none" strike="noStrike">
                          <a:solidFill>
                            <a:srgbClr val="000000"/>
                          </a:solidFill>
                          <a:effectLst/>
                          <a:latin typeface="Arial" panose="020B0604020202020204" pitchFamily="34" charset="0"/>
                        </a:rPr>
                        <a:t>Otras</a:t>
                      </a:r>
                    </a:p>
                  </a:txBody>
                  <a:tcPr marL="5448" marR="5448" marT="54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800" b="0" i="0" u="none" strike="noStrike">
                          <a:solidFill>
                            <a:srgbClr val="000000"/>
                          </a:solidFill>
                          <a:effectLst/>
                          <a:latin typeface="Arial" panose="020B0604020202020204" pitchFamily="34" charset="0"/>
                        </a:rPr>
                        <a:t>21</a:t>
                      </a:r>
                    </a:p>
                  </a:txBody>
                  <a:tcPr marL="5448" marR="5448" marT="544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4.9</a:t>
                      </a:r>
                    </a:p>
                  </a:txBody>
                  <a:tcPr marL="5448" marR="5448" marT="5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4.9</a:t>
                      </a:r>
                    </a:p>
                  </a:txBody>
                  <a:tcPr marL="5448" marR="5448" marT="54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100.0</a:t>
                      </a:r>
                    </a:p>
                  </a:txBody>
                  <a:tcPr marL="5448" marR="5448" marT="54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816679044"/>
                  </a:ext>
                </a:extLst>
              </a:tr>
              <a:tr h="155548">
                <a:tc>
                  <a:txBody>
                    <a:bodyPr/>
                    <a:lstStyle/>
                    <a:p>
                      <a:pPr algn="ctr" fontAlgn="b"/>
                      <a:r>
                        <a:rPr lang="es-DO" sz="800" b="1" i="0" u="none" strike="noStrike">
                          <a:solidFill>
                            <a:srgbClr val="000000"/>
                          </a:solidFill>
                          <a:effectLst/>
                          <a:latin typeface="Arial" panose="020B0604020202020204" pitchFamily="34" charset="0"/>
                        </a:rPr>
                        <a:t>Total</a:t>
                      </a:r>
                    </a:p>
                  </a:txBody>
                  <a:tcPr marL="5448" marR="5448" marT="544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800" b="1" i="0" u="none" strike="noStrike">
                          <a:solidFill>
                            <a:srgbClr val="000000"/>
                          </a:solidFill>
                          <a:effectLst/>
                          <a:latin typeface="Arial" panose="020B0604020202020204" pitchFamily="34" charset="0"/>
                        </a:rPr>
                        <a:t>425</a:t>
                      </a:r>
                    </a:p>
                  </a:txBody>
                  <a:tcPr marL="5448" marR="5448" marT="5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800" b="1" i="0" u="none" strike="noStrike">
                          <a:solidFill>
                            <a:srgbClr val="000000"/>
                          </a:solidFill>
                          <a:effectLst/>
                          <a:latin typeface="Arial" panose="020B0604020202020204" pitchFamily="34" charset="0"/>
                        </a:rPr>
                        <a:t>100</a:t>
                      </a:r>
                    </a:p>
                  </a:txBody>
                  <a:tcPr marL="5448" marR="5448" marT="5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800" b="1" i="0" u="none" strike="noStrike">
                          <a:solidFill>
                            <a:srgbClr val="000000"/>
                          </a:solidFill>
                          <a:effectLst/>
                          <a:latin typeface="Arial" panose="020B0604020202020204" pitchFamily="34" charset="0"/>
                        </a:rPr>
                        <a:t>100</a:t>
                      </a:r>
                    </a:p>
                  </a:txBody>
                  <a:tcPr marL="5448" marR="5448" marT="5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800" b="1" i="0" u="none" strike="noStrike">
                          <a:solidFill>
                            <a:srgbClr val="000000"/>
                          </a:solidFill>
                          <a:effectLst/>
                          <a:latin typeface="Arial" panose="020B0604020202020204" pitchFamily="34" charset="0"/>
                        </a:rPr>
                        <a:t> </a:t>
                      </a:r>
                    </a:p>
                  </a:txBody>
                  <a:tcPr marL="5448" marR="5448" marT="54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023664611"/>
                  </a:ext>
                </a:extLst>
              </a:tr>
              <a:tr h="155548">
                <a:tc>
                  <a:txBody>
                    <a:bodyPr/>
                    <a:lstStyle/>
                    <a:p>
                      <a:pPr algn="l" fontAlgn="ctr"/>
                      <a:r>
                        <a:rPr lang="es-DO" sz="800" b="0" i="0" u="none" strike="noStrike">
                          <a:solidFill>
                            <a:srgbClr val="000000"/>
                          </a:solidFill>
                          <a:effectLst/>
                          <a:latin typeface="Arial" panose="020B0604020202020204" pitchFamily="34" charset="0"/>
                        </a:rPr>
                        <a:t>99.Ninguna</a:t>
                      </a:r>
                    </a:p>
                  </a:txBody>
                  <a:tcPr marL="5448" marR="5448" marT="54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800" b="0" i="0" u="none" strike="noStrike">
                          <a:solidFill>
                            <a:srgbClr val="000000"/>
                          </a:solidFill>
                          <a:effectLst/>
                          <a:latin typeface="Arial" panose="020B0604020202020204" pitchFamily="34" charset="0"/>
                        </a:rPr>
                        <a:t>65</a:t>
                      </a:r>
                    </a:p>
                  </a:txBody>
                  <a:tcPr marL="5448" marR="5448" marT="544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11.5</a:t>
                      </a:r>
                    </a:p>
                  </a:txBody>
                  <a:tcPr marL="5448" marR="5448" marT="5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13.3</a:t>
                      </a:r>
                    </a:p>
                  </a:txBody>
                  <a:tcPr marL="5448" marR="5448" marT="54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100.0</a:t>
                      </a:r>
                    </a:p>
                  </a:txBody>
                  <a:tcPr marL="5448" marR="5448" marT="54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202366500"/>
                  </a:ext>
                </a:extLst>
              </a:tr>
              <a:tr h="163735">
                <a:tc>
                  <a:txBody>
                    <a:bodyPr/>
                    <a:lstStyle/>
                    <a:p>
                      <a:pPr algn="l" fontAlgn="ctr"/>
                      <a:r>
                        <a:rPr lang="es-DO" sz="800" b="0" i="0" u="none" strike="noStrike">
                          <a:solidFill>
                            <a:srgbClr val="000000"/>
                          </a:solidFill>
                          <a:effectLst/>
                          <a:latin typeface="Arial" panose="020B0604020202020204" pitchFamily="34" charset="0"/>
                        </a:rPr>
                        <a:t>Sistema</a:t>
                      </a:r>
                    </a:p>
                  </a:txBody>
                  <a:tcPr marL="5448" marR="5448" marT="54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b"/>
                      <a:r>
                        <a:rPr lang="es-DO" sz="800" b="0" i="0" u="none" strike="noStrike">
                          <a:solidFill>
                            <a:srgbClr val="000000"/>
                          </a:solidFill>
                          <a:effectLst/>
                          <a:latin typeface="Arial" panose="020B0604020202020204" pitchFamily="34" charset="0"/>
                        </a:rPr>
                        <a:t>73</a:t>
                      </a:r>
                    </a:p>
                  </a:txBody>
                  <a:tcPr marL="5448" marR="5448" marT="544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13.0</a:t>
                      </a:r>
                    </a:p>
                  </a:txBody>
                  <a:tcPr marL="5448" marR="5448" marT="54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 </a:t>
                      </a:r>
                    </a:p>
                  </a:txBody>
                  <a:tcPr marL="5448" marR="5448" marT="54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tc>
                  <a:txBody>
                    <a:bodyPr/>
                    <a:lstStyle/>
                    <a:p>
                      <a:pPr algn="ctr" fontAlgn="ctr"/>
                      <a:r>
                        <a:rPr lang="es-DO" sz="800" b="0" i="0" u="none" strike="noStrike">
                          <a:solidFill>
                            <a:srgbClr val="000000"/>
                          </a:solidFill>
                          <a:effectLst/>
                          <a:latin typeface="Arial" panose="020B0604020202020204" pitchFamily="34" charset="0"/>
                        </a:rPr>
                        <a:t> </a:t>
                      </a:r>
                    </a:p>
                  </a:txBody>
                  <a:tcPr marL="5448" marR="5448" marT="54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2CD"/>
                    </a:solidFill>
                  </a:tcPr>
                </a:tc>
                <a:extLst>
                  <a:ext uri="{0D108BD9-81ED-4DB2-BD59-A6C34878D82A}">
                    <a16:rowId xmlns:a16="http://schemas.microsoft.com/office/drawing/2014/main" val="1849870477"/>
                  </a:ext>
                </a:extLst>
              </a:tr>
              <a:tr h="155548">
                <a:tc>
                  <a:txBody>
                    <a:bodyPr/>
                    <a:lstStyle/>
                    <a:p>
                      <a:pPr algn="ctr" fontAlgn="b"/>
                      <a:r>
                        <a:rPr lang="es-DO" sz="800" b="1" i="0" u="none" strike="noStrike">
                          <a:solidFill>
                            <a:srgbClr val="000000"/>
                          </a:solidFill>
                          <a:effectLst/>
                          <a:latin typeface="Arial" panose="020B0604020202020204" pitchFamily="34" charset="0"/>
                        </a:rPr>
                        <a:t>Total</a:t>
                      </a:r>
                    </a:p>
                  </a:txBody>
                  <a:tcPr marL="5448" marR="5448" marT="544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800" b="1" i="0" u="none" strike="noStrike">
                          <a:solidFill>
                            <a:srgbClr val="000000"/>
                          </a:solidFill>
                          <a:effectLst/>
                          <a:latin typeface="Arial" panose="020B0604020202020204" pitchFamily="34" charset="0"/>
                        </a:rPr>
                        <a:t>563</a:t>
                      </a:r>
                    </a:p>
                  </a:txBody>
                  <a:tcPr marL="5448" marR="5448" marT="5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800" b="1" i="0" u="none" strike="noStrike">
                          <a:solidFill>
                            <a:srgbClr val="000000"/>
                          </a:solidFill>
                          <a:effectLst/>
                          <a:latin typeface="Arial" panose="020B0604020202020204" pitchFamily="34" charset="0"/>
                        </a:rPr>
                        <a:t>100</a:t>
                      </a:r>
                    </a:p>
                  </a:txBody>
                  <a:tcPr marL="5448" marR="5448" marT="5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800" b="1" i="0" u="none" strike="noStrike">
                          <a:solidFill>
                            <a:srgbClr val="000000"/>
                          </a:solidFill>
                          <a:effectLst/>
                          <a:latin typeface="Arial" panose="020B0604020202020204" pitchFamily="34" charset="0"/>
                        </a:rPr>
                        <a:t> </a:t>
                      </a:r>
                    </a:p>
                  </a:txBody>
                  <a:tcPr marL="5448" marR="5448" marT="5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s-DO" sz="800" b="1" i="0" u="none" strike="noStrike" dirty="0">
                          <a:solidFill>
                            <a:srgbClr val="000000"/>
                          </a:solidFill>
                          <a:effectLst/>
                          <a:latin typeface="Arial" panose="020B0604020202020204" pitchFamily="34" charset="0"/>
                        </a:rPr>
                        <a:t> </a:t>
                      </a:r>
                    </a:p>
                  </a:txBody>
                  <a:tcPr marL="5448" marR="5448" marT="54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828256207"/>
                  </a:ext>
                </a:extLst>
              </a:tr>
            </a:tbl>
          </a:graphicData>
        </a:graphic>
      </p:graphicFrame>
      <p:graphicFrame>
        <p:nvGraphicFramePr>
          <p:cNvPr id="9" name="Gráfico 8">
            <a:extLst>
              <a:ext uri="{FF2B5EF4-FFF2-40B4-BE49-F238E27FC236}">
                <a16:creationId xmlns:a16="http://schemas.microsoft.com/office/drawing/2014/main" id="{3D15858F-EF91-9B4B-962B-4002A44C82A9}"/>
              </a:ext>
            </a:extLst>
          </p:cNvPr>
          <p:cNvGraphicFramePr>
            <a:graphicFrameLocks/>
          </p:cNvGraphicFramePr>
          <p:nvPr>
            <p:extLst>
              <p:ext uri="{D42A27DB-BD31-4B8C-83A1-F6EECF244321}">
                <p14:modId xmlns:p14="http://schemas.microsoft.com/office/powerpoint/2010/main" val="3487157771"/>
              </p:ext>
            </p:extLst>
          </p:nvPr>
        </p:nvGraphicFramePr>
        <p:xfrm>
          <a:off x="5709176" y="1472187"/>
          <a:ext cx="6394592" cy="5217371"/>
        </p:xfrm>
        <a:graphic>
          <a:graphicData uri="http://schemas.openxmlformats.org/drawingml/2006/chart">
            <c:chart xmlns:c="http://schemas.openxmlformats.org/drawingml/2006/chart" xmlns:r="http://schemas.openxmlformats.org/officeDocument/2006/relationships" r:id="rId4"/>
          </a:graphicData>
        </a:graphic>
      </p:graphicFrame>
      <p:sp>
        <p:nvSpPr>
          <p:cNvPr id="10" name="Marcador de número de diapositiva 9">
            <a:extLst>
              <a:ext uri="{FF2B5EF4-FFF2-40B4-BE49-F238E27FC236}">
                <a16:creationId xmlns:a16="http://schemas.microsoft.com/office/drawing/2014/main" id="{2E7748CC-7608-834C-B3AB-5B50C3174B5E}"/>
              </a:ext>
            </a:extLst>
          </p:cNvPr>
          <p:cNvSpPr>
            <a:spLocks noGrp="1"/>
          </p:cNvSpPr>
          <p:nvPr>
            <p:ph type="sldNum" sz="quarter" idx="12"/>
          </p:nvPr>
        </p:nvSpPr>
        <p:spPr/>
        <p:txBody>
          <a:bodyPr/>
          <a:lstStyle/>
          <a:p>
            <a:fld id="{F5D1F510-C917-4B4E-B0A9-1BF7ED89073D}" type="slidenum">
              <a:rPr lang="es-DO" smtClean="0"/>
              <a:t>98</a:t>
            </a:fld>
            <a:endParaRPr lang="es-DO"/>
          </a:p>
        </p:txBody>
      </p:sp>
    </p:spTree>
    <p:extLst>
      <p:ext uri="{BB962C8B-B14F-4D97-AF65-F5344CB8AC3E}">
        <p14:creationId xmlns:p14="http://schemas.microsoft.com/office/powerpoint/2010/main" val="126876551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2ED29-E97B-EA43-91F1-F7259EEE2E98}"/>
              </a:ext>
            </a:extLst>
          </p:cNvPr>
          <p:cNvSpPr>
            <a:spLocks noGrp="1"/>
          </p:cNvSpPr>
          <p:nvPr>
            <p:ph type="title"/>
          </p:nvPr>
        </p:nvSpPr>
        <p:spPr>
          <a:xfrm>
            <a:off x="2474026" y="39917"/>
            <a:ext cx="7243948" cy="632333"/>
          </a:xfrm>
          <a:solidFill>
            <a:schemeClr val="accent2">
              <a:lumMod val="40000"/>
              <a:lumOff val="60000"/>
            </a:schemeClr>
          </a:solidFill>
        </p:spPr>
        <p:txBody>
          <a:bodyPr>
            <a:noAutofit/>
          </a:bodyPr>
          <a:lstStyle/>
          <a:p>
            <a:pPr algn="ctr"/>
            <a:r>
              <a:rPr lang="es-DO" sz="1800" b="1" dirty="0"/>
              <a:t>Evaluación del primer mes del proceso de docencia virtual UASD, Semestre 2020-20</a:t>
            </a:r>
          </a:p>
        </p:txBody>
      </p:sp>
      <p:pic>
        <p:nvPicPr>
          <p:cNvPr id="4" name="Imagen 3">
            <a:extLst>
              <a:ext uri="{FF2B5EF4-FFF2-40B4-BE49-F238E27FC236}">
                <a16:creationId xmlns:a16="http://schemas.microsoft.com/office/drawing/2014/main" id="{091A242C-E2F5-3B4F-9F67-A2805F278CCD}"/>
              </a:ext>
            </a:extLst>
          </p:cNvPr>
          <p:cNvPicPr>
            <a:picLocks noChangeAspect="1"/>
          </p:cNvPicPr>
          <p:nvPr/>
        </p:nvPicPr>
        <p:blipFill>
          <a:blip r:embed="rId2"/>
          <a:stretch>
            <a:fillRect/>
          </a:stretch>
        </p:blipFill>
        <p:spPr>
          <a:xfrm>
            <a:off x="10890662" y="-58374"/>
            <a:ext cx="1301338" cy="1305424"/>
          </a:xfrm>
          <a:prstGeom prst="rect">
            <a:avLst/>
          </a:prstGeom>
        </p:spPr>
      </p:pic>
      <p:pic>
        <p:nvPicPr>
          <p:cNvPr id="6" name="Imagen 5">
            <a:extLst>
              <a:ext uri="{FF2B5EF4-FFF2-40B4-BE49-F238E27FC236}">
                <a16:creationId xmlns:a16="http://schemas.microsoft.com/office/drawing/2014/main" id="{65744A89-5002-B34C-A67C-4F1E032E9A1C}"/>
              </a:ext>
            </a:extLst>
          </p:cNvPr>
          <p:cNvPicPr>
            <a:picLocks noChangeAspect="1"/>
          </p:cNvPicPr>
          <p:nvPr/>
        </p:nvPicPr>
        <p:blipFill>
          <a:blip r:embed="rId3"/>
          <a:stretch>
            <a:fillRect/>
          </a:stretch>
        </p:blipFill>
        <p:spPr>
          <a:xfrm>
            <a:off x="0" y="-68221"/>
            <a:ext cx="1080655" cy="1315271"/>
          </a:xfrm>
          <a:prstGeom prst="rect">
            <a:avLst/>
          </a:prstGeom>
        </p:spPr>
      </p:pic>
      <p:graphicFrame>
        <p:nvGraphicFramePr>
          <p:cNvPr id="3" name="Tabla 2">
            <a:extLst>
              <a:ext uri="{FF2B5EF4-FFF2-40B4-BE49-F238E27FC236}">
                <a16:creationId xmlns:a16="http://schemas.microsoft.com/office/drawing/2014/main" id="{ED612367-9B4D-6A4A-9D0D-D635E91DADAE}"/>
              </a:ext>
            </a:extLst>
          </p:cNvPr>
          <p:cNvGraphicFramePr>
            <a:graphicFrameLocks noGrp="1"/>
          </p:cNvGraphicFramePr>
          <p:nvPr>
            <p:extLst>
              <p:ext uri="{D42A27DB-BD31-4B8C-83A1-F6EECF244321}">
                <p14:modId xmlns:p14="http://schemas.microsoft.com/office/powerpoint/2010/main" val="1804140400"/>
              </p:ext>
            </p:extLst>
          </p:nvPr>
        </p:nvGraphicFramePr>
        <p:xfrm>
          <a:off x="276725" y="2237364"/>
          <a:ext cx="11526255" cy="4204285"/>
        </p:xfrm>
        <a:graphic>
          <a:graphicData uri="http://schemas.openxmlformats.org/drawingml/2006/table">
            <a:tbl>
              <a:tblPr/>
              <a:tblGrid>
                <a:gridCol w="736869">
                  <a:extLst>
                    <a:ext uri="{9D8B030D-6E8A-4147-A177-3AD203B41FA5}">
                      <a16:colId xmlns:a16="http://schemas.microsoft.com/office/drawing/2014/main" val="1335800422"/>
                    </a:ext>
                  </a:extLst>
                </a:gridCol>
                <a:gridCol w="513781">
                  <a:extLst>
                    <a:ext uri="{9D8B030D-6E8A-4147-A177-3AD203B41FA5}">
                      <a16:colId xmlns:a16="http://schemas.microsoft.com/office/drawing/2014/main" val="2268247969"/>
                    </a:ext>
                  </a:extLst>
                </a:gridCol>
                <a:gridCol w="512090">
                  <a:extLst>
                    <a:ext uri="{9D8B030D-6E8A-4147-A177-3AD203B41FA5}">
                      <a16:colId xmlns:a16="http://schemas.microsoft.com/office/drawing/2014/main" val="3853080750"/>
                    </a:ext>
                  </a:extLst>
                </a:gridCol>
                <a:gridCol w="479979">
                  <a:extLst>
                    <a:ext uri="{9D8B030D-6E8A-4147-A177-3AD203B41FA5}">
                      <a16:colId xmlns:a16="http://schemas.microsoft.com/office/drawing/2014/main" val="51422121"/>
                    </a:ext>
                  </a:extLst>
                </a:gridCol>
                <a:gridCol w="481668">
                  <a:extLst>
                    <a:ext uri="{9D8B030D-6E8A-4147-A177-3AD203B41FA5}">
                      <a16:colId xmlns:a16="http://schemas.microsoft.com/office/drawing/2014/main" val="809136261"/>
                    </a:ext>
                  </a:extLst>
                </a:gridCol>
                <a:gridCol w="473218">
                  <a:extLst>
                    <a:ext uri="{9D8B030D-6E8A-4147-A177-3AD203B41FA5}">
                      <a16:colId xmlns:a16="http://schemas.microsoft.com/office/drawing/2014/main" val="540631026"/>
                    </a:ext>
                  </a:extLst>
                </a:gridCol>
                <a:gridCol w="471527">
                  <a:extLst>
                    <a:ext uri="{9D8B030D-6E8A-4147-A177-3AD203B41FA5}">
                      <a16:colId xmlns:a16="http://schemas.microsoft.com/office/drawing/2014/main" val="1409377502"/>
                    </a:ext>
                  </a:extLst>
                </a:gridCol>
                <a:gridCol w="439417">
                  <a:extLst>
                    <a:ext uri="{9D8B030D-6E8A-4147-A177-3AD203B41FA5}">
                      <a16:colId xmlns:a16="http://schemas.microsoft.com/office/drawing/2014/main" val="3233947629"/>
                    </a:ext>
                  </a:extLst>
                </a:gridCol>
                <a:gridCol w="441108">
                  <a:extLst>
                    <a:ext uri="{9D8B030D-6E8A-4147-A177-3AD203B41FA5}">
                      <a16:colId xmlns:a16="http://schemas.microsoft.com/office/drawing/2014/main" val="216380403"/>
                    </a:ext>
                  </a:extLst>
                </a:gridCol>
                <a:gridCol w="439417">
                  <a:extLst>
                    <a:ext uri="{9D8B030D-6E8A-4147-A177-3AD203B41FA5}">
                      <a16:colId xmlns:a16="http://schemas.microsoft.com/office/drawing/2014/main" val="899575515"/>
                    </a:ext>
                  </a:extLst>
                </a:gridCol>
                <a:gridCol w="441108">
                  <a:extLst>
                    <a:ext uri="{9D8B030D-6E8A-4147-A177-3AD203B41FA5}">
                      <a16:colId xmlns:a16="http://schemas.microsoft.com/office/drawing/2014/main" val="3431148901"/>
                    </a:ext>
                  </a:extLst>
                </a:gridCol>
                <a:gridCol w="439417">
                  <a:extLst>
                    <a:ext uri="{9D8B030D-6E8A-4147-A177-3AD203B41FA5}">
                      <a16:colId xmlns:a16="http://schemas.microsoft.com/office/drawing/2014/main" val="2981661987"/>
                    </a:ext>
                  </a:extLst>
                </a:gridCol>
                <a:gridCol w="441108">
                  <a:extLst>
                    <a:ext uri="{9D8B030D-6E8A-4147-A177-3AD203B41FA5}">
                      <a16:colId xmlns:a16="http://schemas.microsoft.com/office/drawing/2014/main" val="753042972"/>
                    </a:ext>
                  </a:extLst>
                </a:gridCol>
                <a:gridCol w="439417">
                  <a:extLst>
                    <a:ext uri="{9D8B030D-6E8A-4147-A177-3AD203B41FA5}">
                      <a16:colId xmlns:a16="http://schemas.microsoft.com/office/drawing/2014/main" val="271572248"/>
                    </a:ext>
                  </a:extLst>
                </a:gridCol>
                <a:gridCol w="441108">
                  <a:extLst>
                    <a:ext uri="{9D8B030D-6E8A-4147-A177-3AD203B41FA5}">
                      <a16:colId xmlns:a16="http://schemas.microsoft.com/office/drawing/2014/main" val="1466970166"/>
                    </a:ext>
                  </a:extLst>
                </a:gridCol>
                <a:gridCol w="439417">
                  <a:extLst>
                    <a:ext uri="{9D8B030D-6E8A-4147-A177-3AD203B41FA5}">
                      <a16:colId xmlns:a16="http://schemas.microsoft.com/office/drawing/2014/main" val="1375762298"/>
                    </a:ext>
                  </a:extLst>
                </a:gridCol>
                <a:gridCol w="441108">
                  <a:extLst>
                    <a:ext uri="{9D8B030D-6E8A-4147-A177-3AD203B41FA5}">
                      <a16:colId xmlns:a16="http://schemas.microsoft.com/office/drawing/2014/main" val="3460428517"/>
                    </a:ext>
                  </a:extLst>
                </a:gridCol>
                <a:gridCol w="439417">
                  <a:extLst>
                    <a:ext uri="{9D8B030D-6E8A-4147-A177-3AD203B41FA5}">
                      <a16:colId xmlns:a16="http://schemas.microsoft.com/office/drawing/2014/main" val="3080213174"/>
                    </a:ext>
                  </a:extLst>
                </a:gridCol>
                <a:gridCol w="441108">
                  <a:extLst>
                    <a:ext uri="{9D8B030D-6E8A-4147-A177-3AD203B41FA5}">
                      <a16:colId xmlns:a16="http://schemas.microsoft.com/office/drawing/2014/main" val="3548567750"/>
                    </a:ext>
                  </a:extLst>
                </a:gridCol>
                <a:gridCol w="439417">
                  <a:extLst>
                    <a:ext uri="{9D8B030D-6E8A-4147-A177-3AD203B41FA5}">
                      <a16:colId xmlns:a16="http://schemas.microsoft.com/office/drawing/2014/main" val="1283822187"/>
                    </a:ext>
                  </a:extLst>
                </a:gridCol>
                <a:gridCol w="441108">
                  <a:extLst>
                    <a:ext uri="{9D8B030D-6E8A-4147-A177-3AD203B41FA5}">
                      <a16:colId xmlns:a16="http://schemas.microsoft.com/office/drawing/2014/main" val="3077074068"/>
                    </a:ext>
                  </a:extLst>
                </a:gridCol>
                <a:gridCol w="371815">
                  <a:extLst>
                    <a:ext uri="{9D8B030D-6E8A-4147-A177-3AD203B41FA5}">
                      <a16:colId xmlns:a16="http://schemas.microsoft.com/office/drawing/2014/main" val="521277551"/>
                    </a:ext>
                  </a:extLst>
                </a:gridCol>
                <a:gridCol w="439417">
                  <a:extLst>
                    <a:ext uri="{9D8B030D-6E8A-4147-A177-3AD203B41FA5}">
                      <a16:colId xmlns:a16="http://schemas.microsoft.com/office/drawing/2014/main" val="4183759936"/>
                    </a:ext>
                  </a:extLst>
                </a:gridCol>
                <a:gridCol w="441108">
                  <a:extLst>
                    <a:ext uri="{9D8B030D-6E8A-4147-A177-3AD203B41FA5}">
                      <a16:colId xmlns:a16="http://schemas.microsoft.com/office/drawing/2014/main" val="2571898315"/>
                    </a:ext>
                  </a:extLst>
                </a:gridCol>
                <a:gridCol w="441108">
                  <a:extLst>
                    <a:ext uri="{9D8B030D-6E8A-4147-A177-3AD203B41FA5}">
                      <a16:colId xmlns:a16="http://schemas.microsoft.com/office/drawing/2014/main" val="1963427393"/>
                    </a:ext>
                  </a:extLst>
                </a:gridCol>
              </a:tblGrid>
              <a:tr h="505235">
                <a:tc gridSpan="25">
                  <a:txBody>
                    <a:bodyPr/>
                    <a:lstStyle/>
                    <a:p>
                      <a:pPr algn="ctr" fontAlgn="ctr"/>
                      <a:r>
                        <a:rPr lang="es-DO" sz="1500" b="1" i="0" u="none" strike="noStrike">
                          <a:solidFill>
                            <a:srgbClr val="000000"/>
                          </a:solidFill>
                          <a:effectLst/>
                          <a:latin typeface="Calibri" panose="020F0502020204030204" pitchFamily="34" charset="0"/>
                        </a:rPr>
                        <a:t>Correlación entre Grupo de Edad y Cantidad de Asignaturas Virtuales Deseadas en un hipotético escenario presencial futuro</a:t>
                      </a:r>
                    </a:p>
                  </a:txBody>
                  <a:tcPr marL="5666" marR="5666" marT="566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1746695762"/>
                  </a:ext>
                </a:extLst>
              </a:tr>
              <a:tr h="336823">
                <a:tc rowSpan="3">
                  <a:txBody>
                    <a:bodyPr/>
                    <a:lstStyle/>
                    <a:p>
                      <a:pPr algn="ctr" fontAlgn="ctr"/>
                      <a:r>
                        <a:rPr lang="es-DO" sz="1200" b="1" i="0" u="none" strike="noStrike">
                          <a:solidFill>
                            <a:srgbClr val="000000"/>
                          </a:solidFill>
                          <a:effectLst/>
                          <a:latin typeface="Calibri" panose="020F0502020204030204" pitchFamily="34" charset="0"/>
                        </a:rPr>
                        <a:t>GRUPOS DE EDAD</a:t>
                      </a:r>
                    </a:p>
                  </a:txBody>
                  <a:tcPr marL="5666" marR="5666" marT="566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22">
                  <a:txBody>
                    <a:bodyPr/>
                    <a:lstStyle/>
                    <a:p>
                      <a:pPr algn="ctr" fontAlgn="b"/>
                      <a:r>
                        <a:rPr lang="es-DO" sz="1700" b="1" i="0" u="none" strike="noStrike">
                          <a:solidFill>
                            <a:srgbClr val="000000"/>
                          </a:solidFill>
                          <a:effectLst/>
                          <a:latin typeface="Calibri" panose="020F0502020204030204" pitchFamily="34" charset="0"/>
                        </a:rPr>
                        <a:t>¿Cuántas asignaturas te gustaría impartir de manera virtual?</a:t>
                      </a:r>
                    </a:p>
                  </a:txBody>
                  <a:tcPr marL="5666" marR="5666" marT="56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rowSpan="2" gridSpan="2">
                  <a:txBody>
                    <a:bodyPr/>
                    <a:lstStyle/>
                    <a:p>
                      <a:pPr algn="ctr" fontAlgn="ctr"/>
                      <a:r>
                        <a:rPr lang="es-DO" sz="1300" b="1" i="0" u="none" strike="noStrike">
                          <a:solidFill>
                            <a:srgbClr val="000000"/>
                          </a:solidFill>
                          <a:effectLst/>
                          <a:latin typeface="Calibri" panose="020F0502020204030204" pitchFamily="34" charset="0"/>
                        </a:rPr>
                        <a:t>Total</a:t>
                      </a:r>
                    </a:p>
                  </a:txBody>
                  <a:tcPr marL="5666" marR="5666" marT="566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rowSpan="2" hMerge="1">
                  <a:txBody>
                    <a:bodyPr/>
                    <a:lstStyle/>
                    <a:p>
                      <a:endParaRPr lang="es-DO"/>
                    </a:p>
                  </a:txBody>
                  <a:tcPr/>
                </a:tc>
                <a:extLst>
                  <a:ext uri="{0D108BD9-81ED-4DB2-BD59-A6C34878D82A}">
                    <a16:rowId xmlns:a16="http://schemas.microsoft.com/office/drawing/2014/main" val="3687448675"/>
                  </a:ext>
                </a:extLst>
              </a:tr>
              <a:tr h="265913">
                <a:tc vMerge="1">
                  <a:txBody>
                    <a:bodyPr/>
                    <a:lstStyle/>
                    <a:p>
                      <a:endParaRPr lang="es-DO"/>
                    </a:p>
                  </a:txBody>
                  <a:tcPr/>
                </a:tc>
                <a:tc gridSpan="2">
                  <a:txBody>
                    <a:bodyPr/>
                    <a:lstStyle/>
                    <a:p>
                      <a:pPr algn="ctr" fontAlgn="ctr"/>
                      <a:r>
                        <a:rPr lang="es-DO" sz="1300" b="1" i="0" u="none" strike="noStrike" dirty="0">
                          <a:solidFill>
                            <a:srgbClr val="000000"/>
                          </a:solidFill>
                          <a:effectLst/>
                          <a:latin typeface="Calibri" panose="020F0502020204030204" pitchFamily="34" charset="0"/>
                        </a:rPr>
                        <a:t>0</a:t>
                      </a:r>
                    </a:p>
                  </a:txBody>
                  <a:tcPr marL="5666" marR="5666" marT="566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hMerge="1">
                  <a:txBody>
                    <a:bodyPr/>
                    <a:lstStyle/>
                    <a:p>
                      <a:endParaRPr lang="es-DO"/>
                    </a:p>
                  </a:txBody>
                  <a:tcPr/>
                </a:tc>
                <a:tc gridSpan="2">
                  <a:txBody>
                    <a:bodyPr/>
                    <a:lstStyle/>
                    <a:p>
                      <a:pPr algn="ctr" fontAlgn="ctr"/>
                      <a:r>
                        <a:rPr lang="es-DO" sz="1300" b="1" i="0" u="none" strike="noStrike">
                          <a:solidFill>
                            <a:srgbClr val="000000"/>
                          </a:solidFill>
                          <a:effectLst/>
                          <a:latin typeface="Calibri" panose="020F0502020204030204" pitchFamily="34" charset="0"/>
                        </a:rPr>
                        <a:t>1</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hMerge="1">
                  <a:txBody>
                    <a:bodyPr/>
                    <a:lstStyle/>
                    <a:p>
                      <a:endParaRPr lang="es-DO"/>
                    </a:p>
                  </a:txBody>
                  <a:tcPr/>
                </a:tc>
                <a:tc gridSpan="2">
                  <a:txBody>
                    <a:bodyPr/>
                    <a:lstStyle/>
                    <a:p>
                      <a:pPr algn="ctr" fontAlgn="ctr"/>
                      <a:r>
                        <a:rPr lang="es-DO" sz="1300" b="1" i="0" u="none" strike="noStrike">
                          <a:solidFill>
                            <a:srgbClr val="000000"/>
                          </a:solidFill>
                          <a:effectLst/>
                          <a:latin typeface="Calibri" panose="020F0502020204030204" pitchFamily="34" charset="0"/>
                        </a:rPr>
                        <a:t>2</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hMerge="1">
                  <a:txBody>
                    <a:bodyPr/>
                    <a:lstStyle/>
                    <a:p>
                      <a:endParaRPr lang="es-DO"/>
                    </a:p>
                  </a:txBody>
                  <a:tcPr/>
                </a:tc>
                <a:tc gridSpan="2">
                  <a:txBody>
                    <a:bodyPr/>
                    <a:lstStyle/>
                    <a:p>
                      <a:pPr algn="ctr" fontAlgn="ctr"/>
                      <a:r>
                        <a:rPr lang="es-DO" sz="1300" b="1" i="0" u="none" strike="noStrike" dirty="0">
                          <a:solidFill>
                            <a:srgbClr val="000000"/>
                          </a:solidFill>
                          <a:effectLst/>
                          <a:latin typeface="Calibri" panose="020F0502020204030204" pitchFamily="34" charset="0"/>
                        </a:rPr>
                        <a:t>3</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hMerge="1">
                  <a:txBody>
                    <a:bodyPr/>
                    <a:lstStyle/>
                    <a:p>
                      <a:endParaRPr lang="es-DO"/>
                    </a:p>
                  </a:txBody>
                  <a:tcPr/>
                </a:tc>
                <a:tc gridSpan="2">
                  <a:txBody>
                    <a:bodyPr/>
                    <a:lstStyle/>
                    <a:p>
                      <a:pPr algn="ctr" fontAlgn="ctr"/>
                      <a:r>
                        <a:rPr lang="es-DO" sz="1300" b="1" i="0" u="none" strike="noStrike" dirty="0">
                          <a:solidFill>
                            <a:srgbClr val="000000"/>
                          </a:solidFill>
                          <a:effectLst/>
                          <a:latin typeface="Calibri" panose="020F0502020204030204" pitchFamily="34" charset="0"/>
                        </a:rPr>
                        <a:t>4</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hMerge="1">
                  <a:txBody>
                    <a:bodyPr/>
                    <a:lstStyle/>
                    <a:p>
                      <a:endParaRPr lang="es-DO"/>
                    </a:p>
                  </a:txBody>
                  <a:tcPr/>
                </a:tc>
                <a:tc gridSpan="2">
                  <a:txBody>
                    <a:bodyPr/>
                    <a:lstStyle/>
                    <a:p>
                      <a:pPr algn="ctr" fontAlgn="ctr"/>
                      <a:r>
                        <a:rPr lang="es-DO" sz="1300" b="1" i="0" u="none" strike="noStrike">
                          <a:solidFill>
                            <a:srgbClr val="000000"/>
                          </a:solidFill>
                          <a:effectLst/>
                          <a:latin typeface="Calibri" panose="020F0502020204030204" pitchFamily="34" charset="0"/>
                        </a:rPr>
                        <a:t>5</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hMerge="1">
                  <a:txBody>
                    <a:bodyPr/>
                    <a:lstStyle/>
                    <a:p>
                      <a:endParaRPr lang="es-DO"/>
                    </a:p>
                  </a:txBody>
                  <a:tcPr/>
                </a:tc>
                <a:tc gridSpan="2">
                  <a:txBody>
                    <a:bodyPr/>
                    <a:lstStyle/>
                    <a:p>
                      <a:pPr algn="ctr" fontAlgn="ctr"/>
                      <a:r>
                        <a:rPr lang="es-DO" sz="1300" b="1" i="0" u="none" strike="noStrike">
                          <a:solidFill>
                            <a:srgbClr val="000000"/>
                          </a:solidFill>
                          <a:effectLst/>
                          <a:latin typeface="Calibri" panose="020F0502020204030204" pitchFamily="34" charset="0"/>
                        </a:rPr>
                        <a:t>6</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hMerge="1">
                  <a:txBody>
                    <a:bodyPr/>
                    <a:lstStyle/>
                    <a:p>
                      <a:endParaRPr lang="es-DO"/>
                    </a:p>
                  </a:txBody>
                  <a:tcPr/>
                </a:tc>
                <a:tc gridSpan="2">
                  <a:txBody>
                    <a:bodyPr/>
                    <a:lstStyle/>
                    <a:p>
                      <a:pPr algn="ctr" fontAlgn="ctr"/>
                      <a:r>
                        <a:rPr lang="es-DO" sz="1300" b="1" i="0" u="none" strike="noStrike" dirty="0">
                          <a:solidFill>
                            <a:srgbClr val="000000"/>
                          </a:solidFill>
                          <a:effectLst/>
                          <a:latin typeface="Calibri" panose="020F0502020204030204" pitchFamily="34" charset="0"/>
                        </a:rPr>
                        <a:t>7</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hMerge="1">
                  <a:txBody>
                    <a:bodyPr/>
                    <a:lstStyle/>
                    <a:p>
                      <a:endParaRPr lang="es-DO"/>
                    </a:p>
                  </a:txBody>
                  <a:tcPr/>
                </a:tc>
                <a:tc gridSpan="2">
                  <a:txBody>
                    <a:bodyPr/>
                    <a:lstStyle/>
                    <a:p>
                      <a:pPr algn="ctr" fontAlgn="ctr"/>
                      <a:r>
                        <a:rPr lang="es-DO" sz="1300" b="1" i="0" u="none" strike="noStrike">
                          <a:solidFill>
                            <a:srgbClr val="000000"/>
                          </a:solidFill>
                          <a:effectLst/>
                          <a:latin typeface="Calibri" panose="020F0502020204030204" pitchFamily="34" charset="0"/>
                        </a:rPr>
                        <a:t>8</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hMerge="1">
                  <a:txBody>
                    <a:bodyPr/>
                    <a:lstStyle/>
                    <a:p>
                      <a:endParaRPr lang="es-DO"/>
                    </a:p>
                  </a:txBody>
                  <a:tcPr/>
                </a:tc>
                <a:tc gridSpan="2">
                  <a:txBody>
                    <a:bodyPr/>
                    <a:lstStyle/>
                    <a:p>
                      <a:pPr algn="ctr" fontAlgn="ctr"/>
                      <a:r>
                        <a:rPr lang="es-DO" sz="1300" b="1" i="0" u="none" strike="noStrike" dirty="0">
                          <a:solidFill>
                            <a:srgbClr val="000000"/>
                          </a:solidFill>
                          <a:effectLst/>
                          <a:latin typeface="Calibri" panose="020F0502020204030204" pitchFamily="34" charset="0"/>
                        </a:rPr>
                        <a:t>9</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hMerge="1">
                  <a:txBody>
                    <a:bodyPr/>
                    <a:lstStyle/>
                    <a:p>
                      <a:endParaRPr lang="es-DO"/>
                    </a:p>
                  </a:txBody>
                  <a:tcPr/>
                </a:tc>
                <a:tc gridSpan="2">
                  <a:txBody>
                    <a:bodyPr/>
                    <a:lstStyle/>
                    <a:p>
                      <a:pPr algn="ctr" fontAlgn="ctr"/>
                      <a:r>
                        <a:rPr lang="es-DO" sz="1300" b="1" i="0" u="none" strike="noStrike">
                          <a:solidFill>
                            <a:srgbClr val="000000"/>
                          </a:solidFill>
                          <a:effectLst/>
                          <a:latin typeface="Calibri" panose="020F0502020204030204" pitchFamily="34" charset="0"/>
                        </a:rPr>
                        <a:t>10</a:t>
                      </a:r>
                    </a:p>
                  </a:txBody>
                  <a:tcPr marL="5666" marR="5666" marT="566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hMerge="1">
                  <a:txBody>
                    <a:bodyPr/>
                    <a:lstStyle/>
                    <a:p>
                      <a:endParaRPr lang="es-DO"/>
                    </a:p>
                  </a:txBody>
                  <a:tcPr/>
                </a:tc>
                <a:tc gridSpan="2" vMerge="1">
                  <a:txBody>
                    <a:bodyPr/>
                    <a:lstStyle/>
                    <a:p>
                      <a:endParaRPr lang="es-DO"/>
                    </a:p>
                  </a:txBody>
                  <a:tcPr/>
                </a:tc>
                <a:tc hMerge="1" vMerge="1">
                  <a:txBody>
                    <a:bodyPr/>
                    <a:lstStyle/>
                    <a:p>
                      <a:endParaRPr lang="es-DO"/>
                    </a:p>
                  </a:txBody>
                  <a:tcPr/>
                </a:tc>
                <a:extLst>
                  <a:ext uri="{0D108BD9-81ED-4DB2-BD59-A6C34878D82A}">
                    <a16:rowId xmlns:a16="http://schemas.microsoft.com/office/drawing/2014/main" val="3003068321"/>
                  </a:ext>
                </a:extLst>
              </a:tr>
              <a:tr h="460916">
                <a:tc vMerge="1">
                  <a:txBody>
                    <a:bodyPr/>
                    <a:lstStyle/>
                    <a:p>
                      <a:endParaRPr lang="es-DO"/>
                    </a:p>
                  </a:txBody>
                  <a:tcPr/>
                </a:tc>
                <a:tc>
                  <a:txBody>
                    <a:bodyPr/>
                    <a:lstStyle/>
                    <a:p>
                      <a:pPr algn="ctr" fontAlgn="ctr"/>
                      <a:r>
                        <a:rPr lang="es-DO" sz="1000" b="1" i="0" u="none" strike="noStrike" dirty="0">
                          <a:solidFill>
                            <a:srgbClr val="000000"/>
                          </a:solidFill>
                          <a:effectLst/>
                          <a:latin typeface="Calibri" panose="020F0502020204030204" pitchFamily="34" charset="0"/>
                        </a:rPr>
                        <a:t>Recuento</a:t>
                      </a:r>
                    </a:p>
                  </a:txBody>
                  <a:tcPr marL="5666" marR="5666" marT="566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1000" b="1" i="0" u="none" strike="noStrike">
                          <a:solidFill>
                            <a:srgbClr val="000000"/>
                          </a:solidFill>
                          <a:effectLst/>
                          <a:latin typeface="Calibri" panose="020F0502020204030204" pitchFamily="34" charset="0"/>
                        </a:rPr>
                        <a:t>% del N de fila 0 Asig.</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1000" b="1" i="0" u="none" strike="noStrike">
                          <a:solidFill>
                            <a:srgbClr val="000000"/>
                          </a:solidFill>
                          <a:effectLst/>
                          <a:latin typeface="Calibri" panose="020F0502020204030204" pitchFamily="34" charset="0"/>
                        </a:rPr>
                        <a:t>Recuento</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1000" b="1" i="0" u="none" strike="noStrike">
                          <a:solidFill>
                            <a:srgbClr val="000000"/>
                          </a:solidFill>
                          <a:effectLst/>
                          <a:latin typeface="Calibri" panose="020F0502020204030204" pitchFamily="34" charset="0"/>
                        </a:rPr>
                        <a:t>% del N de fila 1 Asign.</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1000" b="1" i="0" u="none" strike="noStrike">
                          <a:solidFill>
                            <a:srgbClr val="000000"/>
                          </a:solidFill>
                          <a:effectLst/>
                          <a:latin typeface="Calibri" panose="020F0502020204030204" pitchFamily="34" charset="0"/>
                        </a:rPr>
                        <a:t>Recuento</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1000" b="1" i="0" u="none" strike="noStrike" dirty="0">
                          <a:solidFill>
                            <a:srgbClr val="000000"/>
                          </a:solidFill>
                          <a:effectLst/>
                          <a:latin typeface="Calibri" panose="020F0502020204030204" pitchFamily="34" charset="0"/>
                        </a:rPr>
                        <a:t>% del N de fila 2 asign</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1000" b="1" i="0" u="none" strike="noStrike">
                          <a:solidFill>
                            <a:srgbClr val="000000"/>
                          </a:solidFill>
                          <a:effectLst/>
                          <a:latin typeface="Calibri" panose="020F0502020204030204" pitchFamily="34" charset="0"/>
                        </a:rPr>
                        <a:t>Recuento</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1000" b="1" i="0" u="none" strike="noStrike">
                          <a:solidFill>
                            <a:srgbClr val="000000"/>
                          </a:solidFill>
                          <a:effectLst/>
                          <a:latin typeface="Calibri" panose="020F0502020204030204" pitchFamily="34" charset="0"/>
                        </a:rPr>
                        <a:t>% del N de fila 3 asign.</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1000" b="1" i="0" u="none" strike="noStrike">
                          <a:solidFill>
                            <a:srgbClr val="000000"/>
                          </a:solidFill>
                          <a:effectLst/>
                          <a:latin typeface="Calibri" panose="020F0502020204030204" pitchFamily="34" charset="0"/>
                        </a:rPr>
                        <a:t>Recuento</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1000" b="1" i="0" u="none" strike="noStrike">
                          <a:solidFill>
                            <a:srgbClr val="000000"/>
                          </a:solidFill>
                          <a:effectLst/>
                          <a:latin typeface="Calibri" panose="020F0502020204030204" pitchFamily="34" charset="0"/>
                        </a:rPr>
                        <a:t>% del N de fila</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1000" b="1" i="0" u="none" strike="noStrike">
                          <a:solidFill>
                            <a:srgbClr val="000000"/>
                          </a:solidFill>
                          <a:effectLst/>
                          <a:latin typeface="Calibri" panose="020F0502020204030204" pitchFamily="34" charset="0"/>
                        </a:rPr>
                        <a:t>Recuento</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1000" b="1" i="0" u="none" strike="noStrike">
                          <a:solidFill>
                            <a:srgbClr val="000000"/>
                          </a:solidFill>
                          <a:effectLst/>
                          <a:latin typeface="Calibri" panose="020F0502020204030204" pitchFamily="34" charset="0"/>
                        </a:rPr>
                        <a:t>% del N de fila</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1000" b="1" i="0" u="none" strike="noStrike">
                          <a:solidFill>
                            <a:srgbClr val="000000"/>
                          </a:solidFill>
                          <a:effectLst/>
                          <a:latin typeface="Calibri" panose="020F0502020204030204" pitchFamily="34" charset="0"/>
                        </a:rPr>
                        <a:t>Recuento</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1000" b="1" i="0" u="none" strike="noStrike" dirty="0">
                          <a:solidFill>
                            <a:srgbClr val="000000"/>
                          </a:solidFill>
                          <a:effectLst/>
                          <a:latin typeface="Calibri" panose="020F0502020204030204" pitchFamily="34" charset="0"/>
                        </a:rPr>
                        <a:t>% del N de fila</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1000" b="1" i="0" u="none" strike="noStrike">
                          <a:solidFill>
                            <a:srgbClr val="000000"/>
                          </a:solidFill>
                          <a:effectLst/>
                          <a:latin typeface="Calibri" panose="020F0502020204030204" pitchFamily="34" charset="0"/>
                        </a:rPr>
                        <a:t>Recuento</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1000" b="1" i="0" u="none" strike="noStrike" dirty="0">
                          <a:solidFill>
                            <a:srgbClr val="000000"/>
                          </a:solidFill>
                          <a:effectLst/>
                          <a:latin typeface="Calibri" panose="020F0502020204030204" pitchFamily="34" charset="0"/>
                        </a:rPr>
                        <a:t>% del N de fila</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1000" b="1" i="0" u="none" strike="noStrike">
                          <a:solidFill>
                            <a:srgbClr val="000000"/>
                          </a:solidFill>
                          <a:effectLst/>
                          <a:latin typeface="Calibri" panose="020F0502020204030204" pitchFamily="34" charset="0"/>
                        </a:rPr>
                        <a:t>Recuento</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1000" b="1" i="0" u="none" strike="noStrike" dirty="0">
                          <a:solidFill>
                            <a:srgbClr val="000000"/>
                          </a:solidFill>
                          <a:effectLst/>
                          <a:latin typeface="Calibri" panose="020F0502020204030204" pitchFamily="34" charset="0"/>
                        </a:rPr>
                        <a:t>% del N de fila</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1000" b="1" i="0" u="none" strike="noStrike" dirty="0">
                          <a:solidFill>
                            <a:srgbClr val="000000"/>
                          </a:solidFill>
                          <a:effectLst/>
                          <a:latin typeface="Calibri" panose="020F0502020204030204" pitchFamily="34" charset="0"/>
                        </a:rPr>
                        <a:t>Recuento</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1000" b="1" i="0" u="none" strike="noStrike" dirty="0">
                          <a:solidFill>
                            <a:srgbClr val="000000"/>
                          </a:solidFill>
                          <a:effectLst/>
                          <a:latin typeface="Calibri" panose="020F0502020204030204" pitchFamily="34" charset="0"/>
                        </a:rPr>
                        <a:t>% del N de fila</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1000" b="1" i="0" u="none" strike="noStrike" dirty="0">
                          <a:solidFill>
                            <a:srgbClr val="000000"/>
                          </a:solidFill>
                          <a:effectLst/>
                          <a:latin typeface="Calibri" panose="020F0502020204030204" pitchFamily="34" charset="0"/>
                        </a:rPr>
                        <a:t>Recuento</a:t>
                      </a:r>
                    </a:p>
                  </a:txBody>
                  <a:tcPr marL="5666" marR="5666" marT="56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1000" b="1" i="0" u="none" strike="noStrike" dirty="0">
                          <a:solidFill>
                            <a:srgbClr val="000000"/>
                          </a:solidFill>
                          <a:effectLst/>
                          <a:latin typeface="Calibri" panose="020F0502020204030204" pitchFamily="34" charset="0"/>
                        </a:rPr>
                        <a:t>% del N de fila</a:t>
                      </a:r>
                    </a:p>
                  </a:txBody>
                  <a:tcPr marL="5666" marR="5666" marT="566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DO" sz="1000" b="1" i="0" u="none" strike="noStrike" dirty="0">
                          <a:solidFill>
                            <a:srgbClr val="000000"/>
                          </a:solidFill>
                          <a:effectLst/>
                          <a:latin typeface="Calibri" panose="020F0502020204030204" pitchFamily="34" charset="0"/>
                        </a:rPr>
                        <a:t>Recuento</a:t>
                      </a:r>
                    </a:p>
                  </a:txBody>
                  <a:tcPr marL="5666" marR="5666" marT="566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DO" sz="1000" b="1" i="0" u="none" strike="noStrike" dirty="0">
                          <a:solidFill>
                            <a:srgbClr val="000000"/>
                          </a:solidFill>
                          <a:effectLst/>
                          <a:latin typeface="Calibri" panose="020F0502020204030204" pitchFamily="34" charset="0"/>
                        </a:rPr>
                        <a:t>% del N de fila</a:t>
                      </a:r>
                    </a:p>
                  </a:txBody>
                  <a:tcPr marL="5666" marR="5666" marT="566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635329663"/>
                  </a:ext>
                </a:extLst>
              </a:tr>
              <a:tr h="212730">
                <a:tc>
                  <a:txBody>
                    <a:bodyPr/>
                    <a:lstStyle/>
                    <a:p>
                      <a:pPr algn="ctr" fontAlgn="ctr"/>
                      <a:r>
                        <a:rPr lang="es-DO" sz="1400" b="1" i="0" u="none" strike="noStrike" dirty="0">
                          <a:solidFill>
                            <a:srgbClr val="000000"/>
                          </a:solidFill>
                          <a:effectLst/>
                          <a:latin typeface="Calibri" panose="020F0502020204030204" pitchFamily="34" charset="0"/>
                        </a:rPr>
                        <a:t>25-29</a:t>
                      </a:r>
                    </a:p>
                  </a:txBody>
                  <a:tcPr marL="5666" marR="5666" marT="566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400" b="0" i="0" u="none" strike="noStrike" dirty="0">
                          <a:solidFill>
                            <a:srgbClr val="000000"/>
                          </a:solidFill>
                          <a:effectLst/>
                          <a:latin typeface="Calibri" panose="020F0502020204030204" pitchFamily="34" charset="0"/>
                        </a:rPr>
                        <a:t>1</a:t>
                      </a:r>
                    </a:p>
                  </a:txBody>
                  <a:tcPr marL="5666" marR="5666" marT="566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1.4</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dirty="0">
                          <a:solidFill>
                            <a:srgbClr val="000000"/>
                          </a:solidFill>
                          <a:effectLst/>
                          <a:latin typeface="Calibri" panose="020F0502020204030204" pitchFamily="34" charset="0"/>
                        </a:rPr>
                        <a:t>1</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1.5</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dirty="0">
                          <a:solidFill>
                            <a:srgbClr val="000000"/>
                          </a:solidFill>
                          <a:effectLst/>
                          <a:latin typeface="Calibri" panose="020F0502020204030204" pitchFamily="34" charset="0"/>
                        </a:rPr>
                        <a:t>0.0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dirty="0">
                          <a:solidFill>
                            <a:srgbClr val="000000"/>
                          </a:solidFill>
                          <a:effectLst/>
                          <a:latin typeface="Calibri" panose="020F0502020204030204" pitchFamily="34" charset="0"/>
                        </a:rPr>
                        <a:t>2</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3.4</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0.0</a:t>
                      </a:r>
                    </a:p>
                  </a:txBody>
                  <a:tcPr marL="5666" marR="5666" marT="566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4</a:t>
                      </a:r>
                    </a:p>
                  </a:txBody>
                  <a:tcPr marL="5666" marR="5666" marT="566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400" b="0" i="0" u="none" strike="noStrike">
                          <a:solidFill>
                            <a:srgbClr val="000000"/>
                          </a:solidFill>
                          <a:effectLst/>
                          <a:latin typeface="Calibri" panose="020F0502020204030204" pitchFamily="34" charset="0"/>
                        </a:rPr>
                        <a:t>0.7</a:t>
                      </a:r>
                    </a:p>
                  </a:txBody>
                  <a:tcPr marL="5666" marR="5666" marT="566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968672026"/>
                  </a:ext>
                </a:extLst>
              </a:tr>
              <a:tr h="212730">
                <a:tc>
                  <a:txBody>
                    <a:bodyPr/>
                    <a:lstStyle/>
                    <a:p>
                      <a:pPr algn="ctr" fontAlgn="ctr"/>
                      <a:r>
                        <a:rPr lang="es-DO" sz="1400" b="1" i="0" u="none" strike="noStrike">
                          <a:solidFill>
                            <a:srgbClr val="000000"/>
                          </a:solidFill>
                          <a:effectLst/>
                          <a:latin typeface="Calibri" panose="020F0502020204030204" pitchFamily="34" charset="0"/>
                        </a:rPr>
                        <a:t>30-34</a:t>
                      </a:r>
                    </a:p>
                  </a:txBody>
                  <a:tcPr marL="5666" marR="5666" marT="566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400" b="0" i="0" u="none" strike="noStrike">
                          <a:solidFill>
                            <a:srgbClr val="000000"/>
                          </a:solidFill>
                          <a:effectLst/>
                          <a:latin typeface="Calibri" panose="020F0502020204030204" pitchFamily="34" charset="0"/>
                        </a:rPr>
                        <a:t>2</a:t>
                      </a:r>
                    </a:p>
                  </a:txBody>
                  <a:tcPr marL="5666" marR="5666" marT="566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2.8</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2</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3.0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3</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2.3</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5</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5.1</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3</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5.6</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2</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3.4</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5</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14.7</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dirty="0">
                          <a:solidFill>
                            <a:srgbClr val="000000"/>
                          </a:solidFill>
                          <a:effectLst/>
                          <a:latin typeface="Calibri" panose="020F0502020204030204" pitchFamily="34" charset="0"/>
                        </a:rPr>
                        <a:t>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dirty="0">
                          <a:solidFill>
                            <a:srgbClr val="000000"/>
                          </a:solidFill>
                          <a:effectLst/>
                          <a:latin typeface="Calibri" panose="020F0502020204030204" pitchFamily="34" charset="0"/>
                        </a:rPr>
                        <a:t>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dirty="0">
                          <a:solidFill>
                            <a:srgbClr val="000000"/>
                          </a:solidFill>
                          <a:effectLst/>
                          <a:latin typeface="Calibri" panose="020F0502020204030204" pitchFamily="34" charset="0"/>
                        </a:rPr>
                        <a:t>1</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16.7</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0.0</a:t>
                      </a:r>
                    </a:p>
                  </a:txBody>
                  <a:tcPr marL="5666" marR="5666" marT="566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23</a:t>
                      </a:r>
                    </a:p>
                  </a:txBody>
                  <a:tcPr marL="5666" marR="5666" marT="566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400" b="0" i="0" u="none" strike="noStrike">
                          <a:solidFill>
                            <a:srgbClr val="000000"/>
                          </a:solidFill>
                          <a:effectLst/>
                          <a:latin typeface="Calibri" panose="020F0502020204030204" pitchFamily="34" charset="0"/>
                        </a:rPr>
                        <a:t>4.1</a:t>
                      </a:r>
                    </a:p>
                  </a:txBody>
                  <a:tcPr marL="5666" marR="5666" marT="566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321611218"/>
                  </a:ext>
                </a:extLst>
              </a:tr>
              <a:tr h="212730">
                <a:tc>
                  <a:txBody>
                    <a:bodyPr/>
                    <a:lstStyle/>
                    <a:p>
                      <a:pPr algn="ctr" fontAlgn="ctr"/>
                      <a:r>
                        <a:rPr lang="es-DO" sz="1400" b="1" i="0" u="none" strike="noStrike">
                          <a:solidFill>
                            <a:srgbClr val="000000"/>
                          </a:solidFill>
                          <a:effectLst/>
                          <a:latin typeface="Calibri" panose="020F0502020204030204" pitchFamily="34" charset="0"/>
                        </a:rPr>
                        <a:t>35-39</a:t>
                      </a:r>
                    </a:p>
                  </a:txBody>
                  <a:tcPr marL="5666" marR="5666" marT="566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400" b="0" i="0" u="none" strike="noStrike">
                          <a:solidFill>
                            <a:srgbClr val="000000"/>
                          </a:solidFill>
                          <a:effectLst/>
                          <a:latin typeface="Calibri" panose="020F0502020204030204" pitchFamily="34" charset="0"/>
                        </a:rPr>
                        <a:t>7</a:t>
                      </a:r>
                    </a:p>
                  </a:txBody>
                  <a:tcPr marL="5666" marR="5666" marT="566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9.7</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8</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11.9</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11</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8.4</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7</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7.1</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8</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14.8</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7</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12.1</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3</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8.8</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2</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18.2</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12.5</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dirty="0">
                          <a:solidFill>
                            <a:srgbClr val="000000"/>
                          </a:solidFill>
                          <a:effectLst/>
                          <a:latin typeface="Calibri" panose="020F0502020204030204" pitchFamily="34" charset="0"/>
                        </a:rPr>
                        <a:t>16.7</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dirty="0">
                          <a:solidFill>
                            <a:srgbClr val="000000"/>
                          </a:solidFill>
                          <a:effectLst/>
                          <a:latin typeface="Calibri" panose="020F0502020204030204" pitchFamily="34" charset="0"/>
                        </a:rPr>
                        <a:t>3</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12.5</a:t>
                      </a:r>
                    </a:p>
                  </a:txBody>
                  <a:tcPr marL="5666" marR="5666" marT="566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dirty="0">
                          <a:solidFill>
                            <a:srgbClr val="000000"/>
                          </a:solidFill>
                          <a:effectLst/>
                          <a:latin typeface="Calibri" panose="020F0502020204030204" pitchFamily="34" charset="0"/>
                        </a:rPr>
                        <a:t>58</a:t>
                      </a:r>
                    </a:p>
                  </a:txBody>
                  <a:tcPr marL="5666" marR="5666" marT="566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400" b="0" i="0" u="none" strike="noStrike">
                          <a:solidFill>
                            <a:srgbClr val="000000"/>
                          </a:solidFill>
                          <a:effectLst/>
                          <a:latin typeface="Calibri" panose="020F0502020204030204" pitchFamily="34" charset="0"/>
                        </a:rPr>
                        <a:t>10.3</a:t>
                      </a:r>
                    </a:p>
                  </a:txBody>
                  <a:tcPr marL="5666" marR="5666" marT="566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601959019"/>
                  </a:ext>
                </a:extLst>
              </a:tr>
              <a:tr h="212730">
                <a:tc>
                  <a:txBody>
                    <a:bodyPr/>
                    <a:lstStyle/>
                    <a:p>
                      <a:pPr algn="ctr" fontAlgn="ctr"/>
                      <a:r>
                        <a:rPr lang="es-DO" sz="1400" b="1" i="0" u="none" strike="noStrike">
                          <a:solidFill>
                            <a:srgbClr val="000000"/>
                          </a:solidFill>
                          <a:effectLst/>
                          <a:latin typeface="Calibri" panose="020F0502020204030204" pitchFamily="34" charset="0"/>
                        </a:rPr>
                        <a:t>40-44</a:t>
                      </a:r>
                    </a:p>
                  </a:txBody>
                  <a:tcPr marL="5666" marR="5666" marT="566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400" b="0" i="0" u="none" strike="noStrike">
                          <a:solidFill>
                            <a:srgbClr val="000000"/>
                          </a:solidFill>
                          <a:effectLst/>
                          <a:latin typeface="Calibri" panose="020F0502020204030204" pitchFamily="34" charset="0"/>
                        </a:rPr>
                        <a:t>11</a:t>
                      </a:r>
                    </a:p>
                  </a:txBody>
                  <a:tcPr marL="5666" marR="5666" marT="566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15.3</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9</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13.4</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13</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9.9</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20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20.4</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18.5</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5</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8.6</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7</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20.6</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2</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25.0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16.7</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4.2</a:t>
                      </a:r>
                    </a:p>
                  </a:txBody>
                  <a:tcPr marL="5666" marR="5666" marT="566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dirty="0">
                          <a:solidFill>
                            <a:srgbClr val="000000"/>
                          </a:solidFill>
                          <a:effectLst/>
                          <a:latin typeface="Calibri" panose="020F0502020204030204" pitchFamily="34" charset="0"/>
                        </a:rPr>
                        <a:t>79</a:t>
                      </a:r>
                    </a:p>
                  </a:txBody>
                  <a:tcPr marL="5666" marR="5666" marT="566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400" b="0" i="0" u="none" strike="noStrike" dirty="0">
                          <a:solidFill>
                            <a:srgbClr val="000000"/>
                          </a:solidFill>
                          <a:effectLst/>
                          <a:latin typeface="Calibri" panose="020F0502020204030204" pitchFamily="34" charset="0"/>
                        </a:rPr>
                        <a:t>14.0</a:t>
                      </a:r>
                    </a:p>
                  </a:txBody>
                  <a:tcPr marL="5666" marR="5666" marT="566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456444619"/>
                  </a:ext>
                </a:extLst>
              </a:tr>
              <a:tr h="212730">
                <a:tc>
                  <a:txBody>
                    <a:bodyPr/>
                    <a:lstStyle/>
                    <a:p>
                      <a:pPr algn="ctr" fontAlgn="ctr"/>
                      <a:r>
                        <a:rPr lang="es-DO" sz="1400" b="1" i="0" u="none" strike="noStrike">
                          <a:solidFill>
                            <a:srgbClr val="000000"/>
                          </a:solidFill>
                          <a:effectLst/>
                          <a:latin typeface="Calibri" panose="020F0502020204030204" pitchFamily="34" charset="0"/>
                        </a:rPr>
                        <a:t>45-49</a:t>
                      </a:r>
                    </a:p>
                  </a:txBody>
                  <a:tcPr marL="5666" marR="5666" marT="566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400" b="0" i="0" u="none" strike="noStrike">
                          <a:solidFill>
                            <a:srgbClr val="000000"/>
                          </a:solidFill>
                          <a:effectLst/>
                          <a:latin typeface="Calibri" panose="020F0502020204030204" pitchFamily="34" charset="0"/>
                        </a:rPr>
                        <a:t>3</a:t>
                      </a:r>
                    </a:p>
                  </a:txBody>
                  <a:tcPr marL="5666" marR="5666" marT="566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4.2</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11</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16.4</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16</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12.2</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14</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14.3</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8</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14.8</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8</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13.8</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7</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20.6</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9.1</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16.7</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3</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12.5</a:t>
                      </a:r>
                    </a:p>
                  </a:txBody>
                  <a:tcPr marL="5666" marR="5666" marT="566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72</a:t>
                      </a:r>
                    </a:p>
                  </a:txBody>
                  <a:tcPr marL="5666" marR="5666" marT="566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400" b="0" i="0" u="none" strike="noStrike" dirty="0">
                          <a:solidFill>
                            <a:srgbClr val="000000"/>
                          </a:solidFill>
                          <a:effectLst/>
                          <a:latin typeface="Calibri" panose="020F0502020204030204" pitchFamily="34" charset="0"/>
                        </a:rPr>
                        <a:t>12.8</a:t>
                      </a:r>
                    </a:p>
                  </a:txBody>
                  <a:tcPr marL="5666" marR="5666" marT="566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527147722"/>
                  </a:ext>
                </a:extLst>
              </a:tr>
              <a:tr h="212730">
                <a:tc>
                  <a:txBody>
                    <a:bodyPr/>
                    <a:lstStyle/>
                    <a:p>
                      <a:pPr algn="ctr" fontAlgn="ctr"/>
                      <a:r>
                        <a:rPr lang="es-DO" sz="1400" b="1" i="0" u="none" strike="noStrike">
                          <a:solidFill>
                            <a:srgbClr val="000000"/>
                          </a:solidFill>
                          <a:effectLst/>
                          <a:latin typeface="Calibri" panose="020F0502020204030204" pitchFamily="34" charset="0"/>
                        </a:rPr>
                        <a:t>50-54</a:t>
                      </a:r>
                    </a:p>
                  </a:txBody>
                  <a:tcPr marL="5666" marR="5666" marT="566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400" b="0" i="0" u="none" strike="noStrike">
                          <a:solidFill>
                            <a:srgbClr val="000000"/>
                          </a:solidFill>
                          <a:effectLst/>
                          <a:latin typeface="Calibri" panose="020F0502020204030204" pitchFamily="34" charset="0"/>
                        </a:rPr>
                        <a:t>8</a:t>
                      </a:r>
                    </a:p>
                  </a:txBody>
                  <a:tcPr marL="5666" marR="5666" marT="566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11.1</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11</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16.4</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17</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13.0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16</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16.3</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6</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11.1</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11</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19.0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4</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11.8</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2</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18.2</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12.5</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16.7</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9</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37.5</a:t>
                      </a:r>
                    </a:p>
                  </a:txBody>
                  <a:tcPr marL="5666" marR="5666" marT="566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86</a:t>
                      </a:r>
                    </a:p>
                  </a:txBody>
                  <a:tcPr marL="5666" marR="5666" marT="566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400" b="0" i="0" u="none" strike="noStrike" dirty="0">
                          <a:solidFill>
                            <a:srgbClr val="000000"/>
                          </a:solidFill>
                          <a:effectLst/>
                          <a:latin typeface="Calibri" panose="020F0502020204030204" pitchFamily="34" charset="0"/>
                        </a:rPr>
                        <a:t>15.3</a:t>
                      </a:r>
                    </a:p>
                  </a:txBody>
                  <a:tcPr marL="5666" marR="5666" marT="566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133115596"/>
                  </a:ext>
                </a:extLst>
              </a:tr>
              <a:tr h="212730">
                <a:tc>
                  <a:txBody>
                    <a:bodyPr/>
                    <a:lstStyle/>
                    <a:p>
                      <a:pPr algn="ctr" fontAlgn="ctr"/>
                      <a:r>
                        <a:rPr lang="es-DO" sz="1400" b="1" i="0" u="none" strike="noStrike">
                          <a:solidFill>
                            <a:srgbClr val="000000"/>
                          </a:solidFill>
                          <a:effectLst/>
                          <a:latin typeface="Calibri" panose="020F0502020204030204" pitchFamily="34" charset="0"/>
                        </a:rPr>
                        <a:t>55-59</a:t>
                      </a:r>
                    </a:p>
                  </a:txBody>
                  <a:tcPr marL="5666" marR="5666" marT="566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400" b="0" i="0" u="none" strike="noStrike">
                          <a:solidFill>
                            <a:srgbClr val="000000"/>
                          </a:solidFill>
                          <a:effectLst/>
                          <a:latin typeface="Calibri" panose="020F0502020204030204" pitchFamily="34" charset="0"/>
                        </a:rPr>
                        <a:t>12</a:t>
                      </a:r>
                    </a:p>
                  </a:txBody>
                  <a:tcPr marL="5666" marR="5666" marT="566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16.7</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14.9</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27</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20.6</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16</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16.3</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8</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14.8</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11</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19.0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3</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8.8</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4</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36.4</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2</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25.0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3</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12.5</a:t>
                      </a:r>
                    </a:p>
                  </a:txBody>
                  <a:tcPr marL="5666" marR="5666" marT="566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96</a:t>
                      </a:r>
                    </a:p>
                  </a:txBody>
                  <a:tcPr marL="5666" marR="5666" marT="566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400" b="0" i="0" u="none" strike="noStrike" dirty="0">
                          <a:solidFill>
                            <a:srgbClr val="000000"/>
                          </a:solidFill>
                          <a:effectLst/>
                          <a:latin typeface="Calibri" panose="020F0502020204030204" pitchFamily="34" charset="0"/>
                        </a:rPr>
                        <a:t>17.1</a:t>
                      </a:r>
                    </a:p>
                  </a:txBody>
                  <a:tcPr marL="5666" marR="5666" marT="566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574423446"/>
                  </a:ext>
                </a:extLst>
              </a:tr>
              <a:tr h="212730">
                <a:tc>
                  <a:txBody>
                    <a:bodyPr/>
                    <a:lstStyle/>
                    <a:p>
                      <a:pPr algn="ctr" fontAlgn="ctr"/>
                      <a:r>
                        <a:rPr lang="es-DO" sz="1400" b="1" i="0" u="none" strike="noStrike">
                          <a:solidFill>
                            <a:srgbClr val="000000"/>
                          </a:solidFill>
                          <a:effectLst/>
                          <a:latin typeface="Calibri" panose="020F0502020204030204" pitchFamily="34" charset="0"/>
                        </a:rPr>
                        <a:t>60-64</a:t>
                      </a:r>
                    </a:p>
                  </a:txBody>
                  <a:tcPr marL="5666" marR="5666" marT="566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400" b="0" i="0" u="none" strike="noStrike">
                          <a:solidFill>
                            <a:srgbClr val="000000"/>
                          </a:solidFill>
                          <a:effectLst/>
                          <a:latin typeface="Calibri" panose="020F0502020204030204" pitchFamily="34" charset="0"/>
                        </a:rPr>
                        <a:t>14</a:t>
                      </a:r>
                    </a:p>
                  </a:txBody>
                  <a:tcPr marL="5666" marR="5666" marT="566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19.4</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3</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4.5</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20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15.3</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13</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13.3</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5</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9.3</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9</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15.5</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3</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8.8</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9.1</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12.5</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16.7</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2</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8.3</a:t>
                      </a:r>
                    </a:p>
                  </a:txBody>
                  <a:tcPr marL="5666" marR="5666" marT="566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72</a:t>
                      </a:r>
                    </a:p>
                  </a:txBody>
                  <a:tcPr marL="5666" marR="5666" marT="566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400" b="0" i="0" u="none" strike="noStrike" dirty="0">
                          <a:solidFill>
                            <a:srgbClr val="000000"/>
                          </a:solidFill>
                          <a:effectLst/>
                          <a:latin typeface="Calibri" panose="020F0502020204030204" pitchFamily="34" charset="0"/>
                        </a:rPr>
                        <a:t>12.8</a:t>
                      </a:r>
                    </a:p>
                  </a:txBody>
                  <a:tcPr marL="5666" marR="5666" marT="566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123174089"/>
                  </a:ext>
                </a:extLst>
              </a:tr>
              <a:tr h="212730">
                <a:tc>
                  <a:txBody>
                    <a:bodyPr/>
                    <a:lstStyle/>
                    <a:p>
                      <a:pPr algn="ctr" fontAlgn="ctr"/>
                      <a:r>
                        <a:rPr lang="es-DO" sz="1400" b="1" i="0" u="none" strike="noStrike">
                          <a:solidFill>
                            <a:srgbClr val="000000"/>
                          </a:solidFill>
                          <a:effectLst/>
                          <a:latin typeface="Calibri" panose="020F0502020204030204" pitchFamily="34" charset="0"/>
                        </a:rPr>
                        <a:t>65-69</a:t>
                      </a:r>
                    </a:p>
                  </a:txBody>
                  <a:tcPr marL="5666" marR="5666" marT="566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400" b="0" i="0" u="none" strike="noStrike">
                          <a:solidFill>
                            <a:srgbClr val="000000"/>
                          </a:solidFill>
                          <a:effectLst/>
                          <a:latin typeface="Calibri" panose="020F0502020204030204" pitchFamily="34" charset="0"/>
                        </a:rPr>
                        <a:t>11</a:t>
                      </a:r>
                    </a:p>
                  </a:txBody>
                  <a:tcPr marL="5666" marR="5666" marT="566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15.3</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5</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7.5</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17</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13.0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4</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4.1</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5</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9.3</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3</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5.2</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2</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5.9</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9.1</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12.5</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3</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12.5</a:t>
                      </a:r>
                    </a:p>
                  </a:txBody>
                  <a:tcPr marL="5666" marR="5666" marT="566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52</a:t>
                      </a:r>
                    </a:p>
                  </a:txBody>
                  <a:tcPr marL="5666" marR="5666" marT="566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400" b="0" i="0" u="none" strike="noStrike" dirty="0">
                          <a:solidFill>
                            <a:srgbClr val="000000"/>
                          </a:solidFill>
                          <a:effectLst/>
                          <a:latin typeface="Calibri" panose="020F0502020204030204" pitchFamily="34" charset="0"/>
                        </a:rPr>
                        <a:t>9.2</a:t>
                      </a:r>
                    </a:p>
                  </a:txBody>
                  <a:tcPr marL="5666" marR="5666" marT="566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623660355"/>
                  </a:ext>
                </a:extLst>
              </a:tr>
              <a:tr h="212730">
                <a:tc>
                  <a:txBody>
                    <a:bodyPr/>
                    <a:lstStyle/>
                    <a:p>
                      <a:pPr algn="ctr" fontAlgn="ctr"/>
                      <a:r>
                        <a:rPr lang="es-DO" sz="1400" b="1" i="0" u="none" strike="noStrike">
                          <a:solidFill>
                            <a:srgbClr val="000000"/>
                          </a:solidFill>
                          <a:effectLst/>
                          <a:latin typeface="Calibri" panose="020F0502020204030204" pitchFamily="34" charset="0"/>
                        </a:rPr>
                        <a:t>70-74</a:t>
                      </a:r>
                    </a:p>
                  </a:txBody>
                  <a:tcPr marL="5666" marR="5666" marT="566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400" b="0" i="0" u="none" strike="noStrike">
                          <a:solidFill>
                            <a:srgbClr val="000000"/>
                          </a:solidFill>
                          <a:effectLst/>
                          <a:latin typeface="Calibri" panose="020F0502020204030204" pitchFamily="34" charset="0"/>
                        </a:rPr>
                        <a:t>3</a:t>
                      </a:r>
                    </a:p>
                  </a:txBody>
                  <a:tcPr marL="5666" marR="5666" marT="566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4.2</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4</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6.0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6</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4.6</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1.9</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0.0</a:t>
                      </a:r>
                    </a:p>
                  </a:txBody>
                  <a:tcPr marL="5666" marR="5666" marT="566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15</a:t>
                      </a:r>
                    </a:p>
                  </a:txBody>
                  <a:tcPr marL="5666" marR="5666" marT="566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400" b="0" i="0" u="none" strike="noStrike" dirty="0">
                          <a:solidFill>
                            <a:srgbClr val="000000"/>
                          </a:solidFill>
                          <a:effectLst/>
                          <a:latin typeface="Calibri" panose="020F0502020204030204" pitchFamily="34" charset="0"/>
                        </a:rPr>
                        <a:t>2.7</a:t>
                      </a:r>
                    </a:p>
                  </a:txBody>
                  <a:tcPr marL="5666" marR="5666" marT="566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958325880"/>
                  </a:ext>
                </a:extLst>
              </a:tr>
              <a:tr h="221594">
                <a:tc>
                  <a:txBody>
                    <a:bodyPr/>
                    <a:lstStyle/>
                    <a:p>
                      <a:pPr algn="ctr" fontAlgn="ctr"/>
                      <a:r>
                        <a:rPr lang="es-DO" sz="1400" b="1" i="0" u="none" strike="noStrike">
                          <a:solidFill>
                            <a:srgbClr val="000000"/>
                          </a:solidFill>
                          <a:effectLst/>
                          <a:latin typeface="Calibri" panose="020F0502020204030204" pitchFamily="34" charset="0"/>
                        </a:rPr>
                        <a:t>75-79</a:t>
                      </a:r>
                    </a:p>
                  </a:txBody>
                  <a:tcPr marL="5666" marR="5666" marT="566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400" b="0" i="0" u="none" strike="noStrike">
                          <a:solidFill>
                            <a:srgbClr val="000000"/>
                          </a:solidFill>
                          <a:effectLst/>
                          <a:latin typeface="Calibri" panose="020F0502020204030204" pitchFamily="34" charset="0"/>
                        </a:rPr>
                        <a:t>0</a:t>
                      </a:r>
                    </a:p>
                  </a:txBody>
                  <a:tcPr marL="5666" marR="5666" marT="566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3</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4.5</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1</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0.8</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2</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2.0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0.0</a:t>
                      </a:r>
                    </a:p>
                  </a:txBody>
                  <a:tcPr marL="5666" marR="5666" marT="566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s-DO" sz="1400" b="0" i="0" u="none" strike="noStrike">
                          <a:solidFill>
                            <a:srgbClr val="000000"/>
                          </a:solidFill>
                          <a:effectLst/>
                          <a:latin typeface="Calibri" panose="020F0502020204030204" pitchFamily="34" charset="0"/>
                        </a:rPr>
                        <a:t>6</a:t>
                      </a:r>
                    </a:p>
                  </a:txBody>
                  <a:tcPr marL="5666" marR="5666" marT="566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es-DO" sz="1400" b="0" i="0" u="none" strike="noStrike" dirty="0">
                          <a:solidFill>
                            <a:srgbClr val="000000"/>
                          </a:solidFill>
                          <a:effectLst/>
                          <a:latin typeface="Calibri" panose="020F0502020204030204" pitchFamily="34" charset="0"/>
                        </a:rPr>
                        <a:t>1.1</a:t>
                      </a:r>
                    </a:p>
                  </a:txBody>
                  <a:tcPr marL="5666" marR="5666" marT="566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11882753"/>
                  </a:ext>
                </a:extLst>
              </a:tr>
              <a:tr h="221594">
                <a:tc>
                  <a:txBody>
                    <a:bodyPr/>
                    <a:lstStyle/>
                    <a:p>
                      <a:pPr algn="ctr" fontAlgn="ctr"/>
                      <a:r>
                        <a:rPr lang="es-DO" sz="1400" b="1" i="0" u="none" strike="noStrike">
                          <a:solidFill>
                            <a:srgbClr val="000000"/>
                          </a:solidFill>
                          <a:effectLst/>
                          <a:latin typeface="Calibri" panose="020F0502020204030204" pitchFamily="34" charset="0"/>
                        </a:rPr>
                        <a:t>Total</a:t>
                      </a:r>
                    </a:p>
                  </a:txBody>
                  <a:tcPr marL="5666" marR="5666" marT="566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400" b="1" i="0" u="none" strike="noStrike">
                          <a:solidFill>
                            <a:srgbClr val="000000"/>
                          </a:solidFill>
                          <a:effectLst/>
                          <a:latin typeface="Calibri" panose="020F0502020204030204" pitchFamily="34" charset="0"/>
                        </a:rPr>
                        <a:t>72</a:t>
                      </a:r>
                    </a:p>
                  </a:txBody>
                  <a:tcPr marL="5666" marR="5666" marT="566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400" b="1" i="0" u="none" strike="noStrike">
                          <a:solidFill>
                            <a:srgbClr val="000000"/>
                          </a:solidFill>
                          <a:effectLst/>
                          <a:latin typeface="Calibri" panose="020F0502020204030204" pitchFamily="34" charset="0"/>
                        </a:rPr>
                        <a:t>100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400" b="1" i="0" u="none" strike="noStrike">
                          <a:solidFill>
                            <a:srgbClr val="000000"/>
                          </a:solidFill>
                          <a:effectLst/>
                          <a:latin typeface="Calibri" panose="020F0502020204030204" pitchFamily="34" charset="0"/>
                        </a:rPr>
                        <a:t>67</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400" b="1" i="0" u="none" strike="noStrike">
                          <a:solidFill>
                            <a:srgbClr val="000000"/>
                          </a:solidFill>
                          <a:effectLst/>
                          <a:latin typeface="Calibri" panose="020F0502020204030204" pitchFamily="34" charset="0"/>
                        </a:rPr>
                        <a:t>100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400" b="1" i="0" u="none" strike="noStrike">
                          <a:solidFill>
                            <a:srgbClr val="000000"/>
                          </a:solidFill>
                          <a:effectLst/>
                          <a:latin typeface="Calibri" panose="020F0502020204030204" pitchFamily="34" charset="0"/>
                        </a:rPr>
                        <a:t>131</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400" b="1" i="0" u="none" strike="noStrike">
                          <a:solidFill>
                            <a:srgbClr val="000000"/>
                          </a:solidFill>
                          <a:effectLst/>
                          <a:latin typeface="Calibri" panose="020F0502020204030204" pitchFamily="34" charset="0"/>
                        </a:rPr>
                        <a:t>100.0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400" b="1" i="0" u="none" strike="noStrike">
                          <a:solidFill>
                            <a:srgbClr val="000000"/>
                          </a:solidFill>
                          <a:effectLst/>
                          <a:latin typeface="Calibri" panose="020F0502020204030204" pitchFamily="34" charset="0"/>
                        </a:rPr>
                        <a:t>98</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400" b="1" i="0" u="none" strike="noStrike">
                          <a:solidFill>
                            <a:srgbClr val="000000"/>
                          </a:solidFill>
                          <a:effectLst/>
                          <a:latin typeface="Calibri" panose="020F0502020204030204" pitchFamily="34" charset="0"/>
                        </a:rPr>
                        <a:t>100.0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400" b="1" i="0" u="none" strike="noStrike">
                          <a:solidFill>
                            <a:srgbClr val="000000"/>
                          </a:solidFill>
                          <a:effectLst/>
                          <a:latin typeface="Calibri" panose="020F0502020204030204" pitchFamily="34" charset="0"/>
                        </a:rPr>
                        <a:t>54</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400" b="1" i="0" u="none" strike="noStrike">
                          <a:solidFill>
                            <a:srgbClr val="000000"/>
                          </a:solidFill>
                          <a:effectLst/>
                          <a:latin typeface="Calibri" panose="020F0502020204030204" pitchFamily="34" charset="0"/>
                        </a:rPr>
                        <a:t>100.0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400" b="1" i="0" u="none" strike="noStrike">
                          <a:solidFill>
                            <a:srgbClr val="000000"/>
                          </a:solidFill>
                          <a:effectLst/>
                          <a:latin typeface="Calibri" panose="020F0502020204030204" pitchFamily="34" charset="0"/>
                        </a:rPr>
                        <a:t>58</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400" b="1" i="0" u="none" strike="noStrike">
                          <a:solidFill>
                            <a:srgbClr val="000000"/>
                          </a:solidFill>
                          <a:effectLst/>
                          <a:latin typeface="Calibri" panose="020F0502020204030204" pitchFamily="34" charset="0"/>
                        </a:rPr>
                        <a:t>100.0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400" b="1" i="0" u="none" strike="noStrike">
                          <a:solidFill>
                            <a:srgbClr val="000000"/>
                          </a:solidFill>
                          <a:effectLst/>
                          <a:latin typeface="Calibri" panose="020F0502020204030204" pitchFamily="34" charset="0"/>
                        </a:rPr>
                        <a:t>34</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400" b="1" i="0" u="none" strike="noStrike">
                          <a:solidFill>
                            <a:srgbClr val="000000"/>
                          </a:solidFill>
                          <a:effectLst/>
                          <a:latin typeface="Calibri" panose="020F0502020204030204" pitchFamily="34" charset="0"/>
                        </a:rPr>
                        <a:t>100.0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400" b="1" i="0" u="none" strike="noStrike">
                          <a:solidFill>
                            <a:srgbClr val="000000"/>
                          </a:solidFill>
                          <a:effectLst/>
                          <a:latin typeface="Calibri" panose="020F0502020204030204" pitchFamily="34" charset="0"/>
                        </a:rPr>
                        <a:t>11</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400" b="1" i="0" u="none" strike="noStrike">
                          <a:solidFill>
                            <a:srgbClr val="000000"/>
                          </a:solidFill>
                          <a:effectLst/>
                          <a:latin typeface="Calibri" panose="020F0502020204030204" pitchFamily="34" charset="0"/>
                        </a:rPr>
                        <a:t>100.0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400" b="1" i="0" u="none" strike="noStrike">
                          <a:solidFill>
                            <a:srgbClr val="000000"/>
                          </a:solidFill>
                          <a:effectLst/>
                          <a:latin typeface="Calibri" panose="020F0502020204030204" pitchFamily="34" charset="0"/>
                        </a:rPr>
                        <a:t>8</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400" b="1" i="0" u="none" strike="noStrike">
                          <a:solidFill>
                            <a:srgbClr val="000000"/>
                          </a:solidFill>
                          <a:effectLst/>
                          <a:latin typeface="Calibri" panose="020F0502020204030204" pitchFamily="34" charset="0"/>
                        </a:rPr>
                        <a:t>100.0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400" b="1" i="0" u="none" strike="noStrike">
                          <a:solidFill>
                            <a:srgbClr val="000000"/>
                          </a:solidFill>
                          <a:effectLst/>
                          <a:latin typeface="Calibri" panose="020F0502020204030204" pitchFamily="34" charset="0"/>
                        </a:rPr>
                        <a:t>6</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400" b="1" i="0" u="none" strike="noStrike">
                          <a:solidFill>
                            <a:srgbClr val="000000"/>
                          </a:solidFill>
                          <a:effectLst/>
                          <a:latin typeface="Calibri" panose="020F0502020204030204" pitchFamily="34" charset="0"/>
                        </a:rPr>
                        <a:t>100.0</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400" b="1" i="0" u="none" strike="noStrike">
                          <a:solidFill>
                            <a:srgbClr val="000000"/>
                          </a:solidFill>
                          <a:effectLst/>
                          <a:latin typeface="Calibri" panose="020F0502020204030204" pitchFamily="34" charset="0"/>
                        </a:rPr>
                        <a:t>24</a:t>
                      </a:r>
                    </a:p>
                  </a:txBody>
                  <a:tcPr marL="5666" marR="5666" marT="566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400" b="1" i="0" u="none" strike="noStrike">
                          <a:solidFill>
                            <a:srgbClr val="000000"/>
                          </a:solidFill>
                          <a:effectLst/>
                          <a:latin typeface="Calibri" panose="020F0502020204030204" pitchFamily="34" charset="0"/>
                        </a:rPr>
                        <a:t>100.0</a:t>
                      </a:r>
                    </a:p>
                  </a:txBody>
                  <a:tcPr marL="5666" marR="5666" marT="566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400" b="1" i="0" u="none" strike="noStrike">
                          <a:solidFill>
                            <a:srgbClr val="000000"/>
                          </a:solidFill>
                          <a:effectLst/>
                          <a:latin typeface="Calibri" panose="020F0502020204030204" pitchFamily="34" charset="0"/>
                        </a:rPr>
                        <a:t>563</a:t>
                      </a:r>
                    </a:p>
                  </a:txBody>
                  <a:tcPr marL="5666" marR="5666" marT="566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400" b="1" i="0" u="none" strike="noStrike" dirty="0">
                          <a:solidFill>
                            <a:srgbClr val="000000"/>
                          </a:solidFill>
                          <a:effectLst/>
                          <a:latin typeface="Calibri" panose="020F0502020204030204" pitchFamily="34" charset="0"/>
                        </a:rPr>
                        <a:t>100.0</a:t>
                      </a:r>
                    </a:p>
                  </a:txBody>
                  <a:tcPr marL="5666" marR="5666" marT="566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476358287"/>
                  </a:ext>
                </a:extLst>
              </a:tr>
            </a:tbl>
          </a:graphicData>
        </a:graphic>
      </p:graphicFrame>
      <p:sp>
        <p:nvSpPr>
          <p:cNvPr id="7" name="CuadroTexto 6">
            <a:extLst>
              <a:ext uri="{FF2B5EF4-FFF2-40B4-BE49-F238E27FC236}">
                <a16:creationId xmlns:a16="http://schemas.microsoft.com/office/drawing/2014/main" id="{8189B646-3420-5D47-9890-E3265D8798C8}"/>
              </a:ext>
            </a:extLst>
          </p:cNvPr>
          <p:cNvSpPr txBox="1"/>
          <p:nvPr/>
        </p:nvSpPr>
        <p:spPr>
          <a:xfrm>
            <a:off x="2771274" y="878349"/>
            <a:ext cx="6946700" cy="954107"/>
          </a:xfrm>
          <a:prstGeom prst="rect">
            <a:avLst/>
          </a:prstGeom>
          <a:solidFill>
            <a:schemeClr val="accent6">
              <a:lumMod val="60000"/>
              <a:lumOff val="40000"/>
            </a:schemeClr>
          </a:solidFill>
        </p:spPr>
        <p:txBody>
          <a:bodyPr wrap="square" rtlCol="0">
            <a:spAutoFit/>
          </a:bodyPr>
          <a:lstStyle/>
          <a:p>
            <a:pPr algn="ctr"/>
            <a:r>
              <a:rPr lang="es-DO" sz="2800" b="1" dirty="0"/>
              <a:t>Deseos de impartir docencia virtual y los grupos de edades</a:t>
            </a:r>
          </a:p>
        </p:txBody>
      </p:sp>
      <p:sp>
        <p:nvSpPr>
          <p:cNvPr id="8" name="Marcador de número de diapositiva 7">
            <a:extLst>
              <a:ext uri="{FF2B5EF4-FFF2-40B4-BE49-F238E27FC236}">
                <a16:creationId xmlns:a16="http://schemas.microsoft.com/office/drawing/2014/main" id="{55E5DCCE-0068-6143-9C98-88ABE4FBCBF2}"/>
              </a:ext>
            </a:extLst>
          </p:cNvPr>
          <p:cNvSpPr>
            <a:spLocks noGrp="1"/>
          </p:cNvSpPr>
          <p:nvPr>
            <p:ph type="sldNum" sz="quarter" idx="12"/>
          </p:nvPr>
        </p:nvSpPr>
        <p:spPr/>
        <p:txBody>
          <a:bodyPr/>
          <a:lstStyle/>
          <a:p>
            <a:fld id="{F5D1F510-C917-4B4E-B0A9-1BF7ED89073D}" type="slidenum">
              <a:rPr lang="es-DO" smtClean="0"/>
              <a:t>99</a:t>
            </a:fld>
            <a:endParaRPr lang="es-DO"/>
          </a:p>
        </p:txBody>
      </p:sp>
    </p:spTree>
    <p:extLst>
      <p:ext uri="{BB962C8B-B14F-4D97-AF65-F5344CB8AC3E}">
        <p14:creationId xmlns:p14="http://schemas.microsoft.com/office/powerpoint/2010/main" val="198854265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2.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3.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4.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5.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6.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7.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8.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9.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0.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1.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2.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3.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4.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5.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6.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7.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8.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9.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0.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1.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2.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3.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4.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5.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6.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7.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8.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9.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0.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1.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2.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3.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4.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5.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6.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7.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8.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9.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0.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1.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1131</TotalTime>
  <Words>13322</Words>
  <Application>Microsoft Macintosh PowerPoint</Application>
  <PresentationFormat>Panorámica</PresentationFormat>
  <Paragraphs>4828</Paragraphs>
  <Slides>104</Slides>
  <Notes>3</Notes>
  <HiddenSlides>0</HiddenSlides>
  <MMClips>0</MMClips>
  <ScaleCrop>false</ScaleCrop>
  <HeadingPairs>
    <vt:vector size="8" baseType="variant">
      <vt:variant>
        <vt:lpstr>Fuentes usadas</vt:lpstr>
      </vt:variant>
      <vt:variant>
        <vt:i4>4</vt:i4>
      </vt:variant>
      <vt:variant>
        <vt:lpstr>Tema</vt:lpstr>
      </vt:variant>
      <vt:variant>
        <vt:i4>1</vt:i4>
      </vt:variant>
      <vt:variant>
        <vt:lpstr>Servidores OLE incrustados</vt:lpstr>
      </vt:variant>
      <vt:variant>
        <vt:i4>1</vt:i4>
      </vt:variant>
      <vt:variant>
        <vt:lpstr>Títulos de diapositiva</vt:lpstr>
      </vt:variant>
      <vt:variant>
        <vt:i4>104</vt:i4>
      </vt:variant>
    </vt:vector>
  </HeadingPairs>
  <TitlesOfParts>
    <vt:vector size="110" baseType="lpstr">
      <vt:lpstr>Arial</vt:lpstr>
      <vt:lpstr>Calibri</vt:lpstr>
      <vt:lpstr>Calibri Light</vt:lpstr>
      <vt:lpstr>Times New Roman</vt:lpstr>
      <vt:lpstr>Tema de Office</vt:lpstr>
      <vt:lpstr>Hoja de cálculo</vt:lpstr>
      <vt:lpstr>Evaluación del primer mes del proceso de docencia virtual UASD, semestre 2020-20</vt:lpstr>
      <vt:lpstr>Presentación de PowerPoint</vt:lpstr>
      <vt:lpstr>Presentación de PowerPoint</vt:lpstr>
      <vt:lpstr>Presentación de PowerPoint</vt:lpstr>
      <vt:lpstr>Evaluación del primer mes del proceso de docencia virtual UASD, Semestre 2020-20</vt:lpstr>
      <vt:lpstr>Evaluación docente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lpstr>Evaluación del primer mes del proceso de docencia virtual UASD, Semestre 2020-20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Evaluación del primer mes del proceso de docencia virtual UASD, semestre 2020-20</dc:title>
  <dc:creator>Usuario de Microsoft Office</dc:creator>
  <cp:lastModifiedBy>Usuario de Microsoft Office</cp:lastModifiedBy>
  <cp:revision>55</cp:revision>
  <dcterms:created xsi:type="dcterms:W3CDTF">2020-10-26T03:03:53Z</dcterms:created>
  <dcterms:modified xsi:type="dcterms:W3CDTF">2020-10-27T22:50:23Z</dcterms:modified>
</cp:coreProperties>
</file>